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49"/>
  </p:notesMasterIdLst>
  <p:handoutMasterIdLst>
    <p:handoutMasterId r:id="rId50"/>
  </p:handoutMasterIdLst>
  <p:sldIdLst>
    <p:sldId id="354" r:id="rId2"/>
    <p:sldId id="346" r:id="rId3"/>
    <p:sldId id="345" r:id="rId4"/>
    <p:sldId id="348" r:id="rId5"/>
    <p:sldId id="294" r:id="rId6"/>
    <p:sldId id="309" r:id="rId7"/>
    <p:sldId id="310" r:id="rId8"/>
    <p:sldId id="311" r:id="rId9"/>
    <p:sldId id="315" r:id="rId10"/>
    <p:sldId id="347" r:id="rId11"/>
    <p:sldId id="307" r:id="rId12"/>
    <p:sldId id="357" r:id="rId13"/>
    <p:sldId id="355" r:id="rId14"/>
    <p:sldId id="363" r:id="rId15"/>
    <p:sldId id="308" r:id="rId16"/>
    <p:sldId id="325" r:id="rId17"/>
    <p:sldId id="316" r:id="rId18"/>
    <p:sldId id="317" r:id="rId19"/>
    <p:sldId id="318" r:id="rId20"/>
    <p:sldId id="320" r:id="rId21"/>
    <p:sldId id="321" r:id="rId22"/>
    <p:sldId id="322" r:id="rId23"/>
    <p:sldId id="323" r:id="rId24"/>
    <p:sldId id="352" r:id="rId25"/>
    <p:sldId id="362" r:id="rId26"/>
    <p:sldId id="358" r:id="rId27"/>
    <p:sldId id="359" r:id="rId28"/>
    <p:sldId id="324" r:id="rId29"/>
    <p:sldId id="334" r:id="rId30"/>
    <p:sldId id="335" r:id="rId31"/>
    <p:sldId id="356" r:id="rId32"/>
    <p:sldId id="326" r:id="rId33"/>
    <p:sldId id="361" r:id="rId34"/>
    <p:sldId id="327" r:id="rId35"/>
    <p:sldId id="328" r:id="rId36"/>
    <p:sldId id="329" r:id="rId37"/>
    <p:sldId id="330" r:id="rId38"/>
    <p:sldId id="331" r:id="rId39"/>
    <p:sldId id="333" r:id="rId40"/>
    <p:sldId id="340" r:id="rId41"/>
    <p:sldId id="349" r:id="rId42"/>
    <p:sldId id="350" r:id="rId43"/>
    <p:sldId id="342" r:id="rId44"/>
    <p:sldId id="343" r:id="rId45"/>
    <p:sldId id="344" r:id="rId46"/>
    <p:sldId id="351" r:id="rId47"/>
    <p:sldId id="360" r:id="rId48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D4D4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91" autoAdjust="0"/>
    <p:restoredTop sz="94711" autoAdjust="0"/>
  </p:normalViewPr>
  <p:slideViewPr>
    <p:cSldViewPr>
      <p:cViewPr>
        <p:scale>
          <a:sx n="50" d="100"/>
          <a:sy n="50" d="100"/>
        </p:scale>
        <p:origin x="-1050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2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PT"/>
          </a:p>
        </p:txBody>
      </p:sp>
      <p:sp>
        <p:nvSpPr>
          <p:cNvPr id="421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pt-PT"/>
          </a:p>
        </p:txBody>
      </p:sp>
      <p:sp>
        <p:nvSpPr>
          <p:cNvPr id="421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pt-PT"/>
          </a:p>
        </p:txBody>
      </p:sp>
      <p:sp>
        <p:nvSpPr>
          <p:cNvPr id="421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88FA444-5B28-4A60-BB7D-DF39A0DB674B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AA4839-B7AA-4131-9442-D55E6B793339}" type="datetimeFigureOut">
              <a:rPr lang="pt-PT" smtClean="0"/>
              <a:t>27-06-2012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62125D-8A17-4E27-8BA7-AE7AA876C65C}" type="slidenum">
              <a:rPr lang="pt-PT" smtClean="0"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2125D-8A17-4E27-8BA7-AE7AA876C65C}" type="slidenum">
              <a:rPr lang="pt-PT" smtClean="0"/>
              <a:t>1</a:t>
            </a:fld>
            <a:endParaRPr lang="pt-P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2125D-8A17-4E27-8BA7-AE7AA876C65C}" type="slidenum">
              <a:rPr lang="pt-PT" smtClean="0"/>
              <a:t>2</a:t>
            </a:fld>
            <a:endParaRPr lang="pt-P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2125D-8A17-4E27-8BA7-AE7AA876C65C}" type="slidenum">
              <a:rPr lang="pt-PT" smtClean="0"/>
              <a:t>3</a:t>
            </a:fld>
            <a:endParaRPr lang="pt-P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2125D-8A17-4E27-8BA7-AE7AA876C65C}" type="slidenum">
              <a:rPr lang="pt-PT" smtClean="0"/>
              <a:t>4</a:t>
            </a:fld>
            <a:endParaRPr lang="pt-P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2125D-8A17-4E27-8BA7-AE7AA876C65C}" type="slidenum">
              <a:rPr lang="pt-PT" smtClean="0"/>
              <a:t>5</a:t>
            </a:fld>
            <a:endParaRPr lang="pt-P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2125D-8A17-4E27-8BA7-AE7AA876C65C}" type="slidenum">
              <a:rPr lang="pt-PT" smtClean="0"/>
              <a:t>6</a:t>
            </a:fld>
            <a:endParaRPr lang="pt-P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2125D-8A17-4E27-8BA7-AE7AA876C65C}" type="slidenum">
              <a:rPr lang="pt-PT" smtClean="0"/>
              <a:t>7</a:t>
            </a:fld>
            <a:endParaRPr lang="pt-PT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62125D-8A17-4E27-8BA7-AE7AA876C65C}" type="slidenum">
              <a:rPr lang="pt-PT" smtClean="0"/>
              <a:t>8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027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1027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1027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1027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1027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1027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1028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1028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1028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1028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1028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1028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1028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1028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1028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1028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1029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1029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1029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310293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pt-PT"/>
              <a:t>Clique para editar o estilo do título</a:t>
            </a:r>
          </a:p>
        </p:txBody>
      </p:sp>
      <p:sp>
        <p:nvSpPr>
          <p:cNvPr id="310294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PT"/>
              <a:t>Faça clique para editar o estilo do subtítulo do modelo global</a:t>
            </a:r>
          </a:p>
        </p:txBody>
      </p:sp>
      <p:sp>
        <p:nvSpPr>
          <p:cNvPr id="310295" name="Rectangle 23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10296" name="Rectangle 2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10297" name="Rectangle 2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49C4AEF-EBAD-4DE6-9D4C-4BA181F3E48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3486F1-EA7E-494E-B2DF-BD611B34DD7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56879-8BF0-4C0A-8A69-02A8845BA4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B7EC9-3DAA-4899-AC0B-FE486819E71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DAD91-01E5-40AE-9F7D-0B81E35D395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BEEB2C-5FB9-4602-9C08-46AA4EC1EB2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14AC8E-212C-44EC-B978-54F08C9FA5D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74A41-788F-4A35-8684-3E55D8D4EC7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E30FD4-39AD-4F4E-A13E-70832695853F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E4FC8-F060-4E45-8A68-18F52567770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28F0F7-D11F-46CE-81B9-ECA3B0FD7CE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9250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309251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09252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09253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09254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09255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09256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09257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09258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09259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09260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09261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09262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09263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09264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09265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09266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09267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  <p:sp>
          <p:nvSpPr>
            <p:cNvPr id="309268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pt-PT"/>
            </a:p>
          </p:txBody>
        </p:sp>
      </p:grpSp>
      <p:sp>
        <p:nvSpPr>
          <p:cNvPr id="30926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</a:t>
            </a:r>
          </a:p>
        </p:txBody>
      </p:sp>
      <p:sp>
        <p:nvSpPr>
          <p:cNvPr id="309270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309271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t-PT"/>
          </a:p>
        </p:txBody>
      </p:sp>
      <p:sp>
        <p:nvSpPr>
          <p:cNvPr id="309272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pt-PT"/>
          </a:p>
        </p:txBody>
      </p:sp>
      <p:sp>
        <p:nvSpPr>
          <p:cNvPr id="309273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7FAE02CF-DCA2-4EA0-8D00-686679FDEA68}" type="slidenum">
              <a:rPr lang="pt-PT"/>
              <a:pPr/>
              <a:t>‹nº›</a:t>
            </a:fld>
            <a:endParaRPr lang="pt-P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E:\Bach+Shubert.mp3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Prisões para quê?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  <a:p>
            <a:endParaRPr lang="pt-PT"/>
          </a:p>
          <a:p>
            <a:pPr>
              <a:buFont typeface="Wingdings" pitchFamily="2" charset="2"/>
              <a:buNone/>
            </a:pPr>
            <a:endParaRPr lang="pt-PT"/>
          </a:p>
          <a:p>
            <a:endParaRPr lang="pt-PT"/>
          </a:p>
          <a:p>
            <a:r>
              <a:rPr lang="pt-PT"/>
              <a:t>Seminário – GIP</a:t>
            </a:r>
          </a:p>
          <a:p>
            <a:r>
              <a:rPr lang="pt-PT"/>
              <a:t>Lisboa</a:t>
            </a:r>
          </a:p>
          <a:p>
            <a:r>
              <a:rPr lang="pt-PT"/>
              <a:t>25 de Maio de 2011</a:t>
            </a:r>
          </a:p>
          <a:p>
            <a:r>
              <a:rPr lang="pt-PT" sz="2400">
                <a:latin typeface="Monotype Corsiva" pitchFamily="66" charset="0"/>
              </a:rPr>
              <a:t>Manuel Hipólito Almeida dos Santos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9300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PT" sz="4000" u="sng"/>
              <a:t>Reclusos condenados segundo o tipo de crime</a:t>
            </a:r>
            <a:r>
              <a:rPr lang="pt-PT"/>
              <a:t> - Dez. 2010</a:t>
            </a:r>
          </a:p>
        </p:txBody>
      </p:sp>
      <p:sp>
        <p:nvSpPr>
          <p:cNvPr id="43930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2636838"/>
            <a:ext cx="8229600" cy="3494087"/>
          </a:xfrm>
          <a:noFill/>
          <a:ln/>
        </p:spPr>
        <p:txBody>
          <a:bodyPr/>
          <a:lstStyle/>
          <a:p>
            <a:r>
              <a:rPr lang="pt-PT"/>
              <a:t>Crimes contra as pessoas          -    26%</a:t>
            </a:r>
          </a:p>
          <a:p>
            <a:r>
              <a:rPr lang="pt-PT"/>
              <a:t>Crimes contra o património  e</a:t>
            </a:r>
          </a:p>
          <a:p>
            <a:pPr>
              <a:buFont typeface="Wingdings" pitchFamily="2" charset="2"/>
              <a:buNone/>
            </a:pPr>
            <a:r>
              <a:rPr lang="pt-PT"/>
              <a:t>    a vida em sociedade                 -    35%</a:t>
            </a:r>
          </a:p>
          <a:p>
            <a:r>
              <a:rPr lang="pt-PT"/>
              <a:t>Crimes relativos à droga           -    22% </a:t>
            </a:r>
          </a:p>
          <a:p>
            <a:r>
              <a:rPr lang="pt-PT"/>
              <a:t>Outros crimes                            -    17%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2117725"/>
          </a:xfrm>
        </p:spPr>
        <p:txBody>
          <a:bodyPr/>
          <a:lstStyle/>
          <a:p>
            <a:r>
              <a:rPr lang="pt-PT" u="sng"/>
              <a:t>Meios Humanos Afectos ao Sistema Prisional – Dez.2010</a:t>
            </a:r>
          </a:p>
        </p:txBody>
      </p:sp>
      <p:sp>
        <p:nvSpPr>
          <p:cNvPr id="381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76475"/>
            <a:ext cx="9144000" cy="4581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PT" sz="2600"/>
              <a:t>49 prisões</a:t>
            </a:r>
          </a:p>
          <a:p>
            <a:pPr>
              <a:lnSpc>
                <a:spcPct val="90000"/>
              </a:lnSpc>
            </a:pPr>
            <a:r>
              <a:rPr lang="pt-PT" sz="2600"/>
              <a:t>Cerca de 4.400guardas prisionais;</a:t>
            </a:r>
          </a:p>
          <a:p>
            <a:pPr>
              <a:lnSpc>
                <a:spcPct val="90000"/>
              </a:lnSpc>
            </a:pPr>
            <a:r>
              <a:rPr lang="pt-PT" sz="2600"/>
              <a:t>Cerca de 580 dirigentes e técnicos </a:t>
            </a:r>
          </a:p>
          <a:p>
            <a:pPr>
              <a:lnSpc>
                <a:spcPct val="90000"/>
              </a:lnSpc>
            </a:pPr>
            <a:r>
              <a:rPr lang="pt-PT" sz="2600"/>
              <a:t>Cerca de 790 funcionários administrativos e outros;</a:t>
            </a:r>
          </a:p>
          <a:p>
            <a:pPr>
              <a:lnSpc>
                <a:spcPct val="90000"/>
              </a:lnSpc>
            </a:pPr>
            <a:r>
              <a:rPr lang="pt-PT" sz="2600"/>
              <a:t>Total – 5770 do quadro (cerca de 150 em prestação de serviços)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PT" sz="2600"/>
              <a:t>			(Cerca de 1 funcionário por 2 reclusos)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PT" sz="2600"/>
          </a:p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pt-PT" sz="2400"/>
              <a:t>Há mais de 60 instituições de voluntários a trabalhar nas prisões (cerca de 1000 Voluntários)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PT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/>
              <a:t>Duração média do cumprimento das penas - 2008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  <a:p>
            <a:endParaRPr lang="pt-PT"/>
          </a:p>
          <a:p>
            <a:r>
              <a:rPr lang="pt-PT"/>
              <a:t>Em Portugal……………… 26 meses</a:t>
            </a:r>
          </a:p>
          <a:p>
            <a:endParaRPr lang="pt-PT"/>
          </a:p>
          <a:p>
            <a:r>
              <a:rPr lang="pt-PT"/>
              <a:t>Na União Europeia……….    8 meses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/>
              <a:t>Exemplos de apreensões nas prisões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PT"/>
          </a:p>
          <a:p>
            <a:pPr>
              <a:lnSpc>
                <a:spcPct val="90000"/>
              </a:lnSpc>
            </a:pPr>
            <a:r>
              <a:rPr lang="pt-PT"/>
              <a:t>Em 2009, de acordo com o relatório da DGSP foram apreendidos nos EE.PP.: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PT"/>
          </a:p>
          <a:p>
            <a:pPr>
              <a:lnSpc>
                <a:spcPct val="90000"/>
              </a:lnSpc>
            </a:pPr>
            <a:r>
              <a:rPr lang="pt-PT"/>
              <a:t> 1015 telemóveis;</a:t>
            </a:r>
          </a:p>
          <a:p>
            <a:pPr>
              <a:lnSpc>
                <a:spcPct val="90000"/>
              </a:lnSpc>
            </a:pPr>
            <a:r>
              <a:rPr lang="pt-PT"/>
              <a:t>5.992,14 gramas de haxixe;</a:t>
            </a:r>
          </a:p>
          <a:p>
            <a:pPr>
              <a:lnSpc>
                <a:spcPct val="90000"/>
              </a:lnSpc>
            </a:pPr>
            <a:r>
              <a:rPr lang="pt-PT"/>
              <a:t>456,99 gramas de heroína</a:t>
            </a:r>
          </a:p>
          <a:p>
            <a:pPr>
              <a:lnSpc>
                <a:spcPct val="90000"/>
              </a:lnSpc>
            </a:pPr>
            <a:r>
              <a:rPr lang="pt-PT"/>
              <a:t>140 gramas de cocaína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/>
              <a:t>Uma imagem dum Estabel. Prisional E.P.Porto (Custóias) - 2009</a:t>
            </a:r>
          </a:p>
        </p:txBody>
      </p:sp>
      <p:sp>
        <p:nvSpPr>
          <p:cNvPr id="460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46785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PT" sz="2400"/>
              <a:t>868 reclusos</a:t>
            </a:r>
          </a:p>
          <a:p>
            <a:pPr>
              <a:lnSpc>
                <a:spcPct val="90000"/>
              </a:lnSpc>
            </a:pPr>
            <a:r>
              <a:rPr lang="pt-PT" sz="2400"/>
              <a:t>303 funcionários</a:t>
            </a:r>
          </a:p>
          <a:p>
            <a:pPr>
              <a:lnSpc>
                <a:spcPct val="90000"/>
              </a:lnSpc>
            </a:pPr>
            <a:r>
              <a:rPr lang="pt-PT" sz="2400"/>
              <a:t>1.036 infracções</a:t>
            </a:r>
          </a:p>
          <a:p>
            <a:pPr>
              <a:lnSpc>
                <a:spcPct val="90000"/>
              </a:lnSpc>
            </a:pPr>
            <a:r>
              <a:rPr lang="pt-PT" sz="2400"/>
              <a:t>174 reclusos internados em cela disciplinar durante 1743 dias</a:t>
            </a:r>
          </a:p>
          <a:p>
            <a:pPr>
              <a:lnSpc>
                <a:spcPct val="90000"/>
              </a:lnSpc>
            </a:pPr>
            <a:r>
              <a:rPr lang="pt-PT" sz="2400"/>
              <a:t>Droga apreendida – 1.340 g (haxixe, heroína e cocaína)</a:t>
            </a:r>
          </a:p>
          <a:p>
            <a:pPr>
              <a:lnSpc>
                <a:spcPct val="90000"/>
              </a:lnSpc>
            </a:pPr>
            <a:r>
              <a:rPr lang="pt-PT" sz="2400"/>
              <a:t>Frequência do ensino nos diferentes graus – 208 reclusos</a:t>
            </a:r>
          </a:p>
          <a:p>
            <a:pPr>
              <a:lnSpc>
                <a:spcPct val="90000"/>
              </a:lnSpc>
            </a:pPr>
            <a:r>
              <a:rPr lang="pt-PT" sz="2400"/>
              <a:t>3306 consultas de medicina geral e familiar</a:t>
            </a:r>
          </a:p>
          <a:p>
            <a:pPr>
              <a:lnSpc>
                <a:spcPct val="90000"/>
              </a:lnSpc>
            </a:pPr>
            <a:r>
              <a:rPr lang="pt-PT" sz="2400"/>
              <a:t>1173 consultas de infecciologia</a:t>
            </a:r>
          </a:p>
          <a:p>
            <a:pPr>
              <a:lnSpc>
                <a:spcPct val="90000"/>
              </a:lnSpc>
            </a:pPr>
            <a:r>
              <a:rPr lang="pt-PT" sz="2400"/>
              <a:t>1906 consultas de psiquiatria</a:t>
            </a:r>
          </a:p>
          <a:p>
            <a:pPr>
              <a:lnSpc>
                <a:spcPct val="90000"/>
              </a:lnSpc>
            </a:pPr>
            <a:r>
              <a:rPr lang="pt-PT" sz="2400"/>
              <a:t>2488 consultas de psicologia</a:t>
            </a:r>
          </a:p>
          <a:p>
            <a:pPr>
              <a:lnSpc>
                <a:spcPct val="90000"/>
              </a:lnSpc>
            </a:pPr>
            <a:r>
              <a:rPr lang="pt-PT" sz="2400"/>
              <a:t>2869 consultas de estomatologia</a:t>
            </a:r>
          </a:p>
          <a:p>
            <a:pPr>
              <a:lnSpc>
                <a:spcPct val="90000"/>
              </a:lnSpc>
            </a:pPr>
            <a:r>
              <a:rPr lang="pt-PT" sz="2400"/>
              <a:t>819.200 actos de enfermagem</a:t>
            </a:r>
          </a:p>
          <a:p>
            <a:pPr>
              <a:lnSpc>
                <a:spcPct val="90000"/>
              </a:lnSpc>
            </a:pPr>
            <a:endParaRPr lang="pt-PT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1757363"/>
          </a:xfrm>
        </p:spPr>
        <p:txBody>
          <a:bodyPr/>
          <a:lstStyle/>
          <a:p>
            <a:r>
              <a:rPr lang="pt-PT" sz="4000" u="sng"/>
              <a:t>Dimensão Nacional da Justiça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49500"/>
            <a:ext cx="8229600" cy="3781425"/>
          </a:xfrm>
        </p:spPr>
        <p:txBody>
          <a:bodyPr/>
          <a:lstStyle/>
          <a:p>
            <a:pPr algn="just">
              <a:spcAft>
                <a:spcPct val="40000"/>
              </a:spcAft>
            </a:pPr>
            <a:r>
              <a:rPr lang="pt-PT"/>
              <a:t>Cerca de 200.000 agentes do Estado ligados às forças de segurança e justiça.</a:t>
            </a:r>
          </a:p>
          <a:p>
            <a:pPr algn="just">
              <a:spcAft>
                <a:spcPct val="40000"/>
              </a:spcAft>
            </a:pPr>
            <a:r>
              <a:rPr lang="pt-PT"/>
              <a:t>Mais de dois milhões de processos pendentes nas instâncias judiciais  e fiscais portuguesas.</a:t>
            </a:r>
          </a:p>
          <a:p>
            <a:pPr algn="just">
              <a:spcAft>
                <a:spcPct val="40000"/>
              </a:spcAft>
              <a:buFont typeface="Wingdings" pitchFamily="2" charset="2"/>
              <a:buNone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u="sng"/>
              <a:t>Orçamento de Estado</a:t>
            </a:r>
            <a:br>
              <a:rPr lang="pt-PT" sz="4000" u="sng"/>
            </a:br>
            <a:r>
              <a:rPr lang="pt-PT" sz="4000" u="sng"/>
              <a:t>Contas da D.G.S.P.</a:t>
            </a:r>
          </a:p>
        </p:txBody>
      </p:sp>
      <p:sp>
        <p:nvSpPr>
          <p:cNvPr id="400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44675"/>
            <a:ext cx="8569325" cy="5013325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endParaRPr lang="pt-PT"/>
          </a:p>
          <a:p>
            <a:pPr algn="just">
              <a:buFontTx/>
              <a:buChar char="-"/>
            </a:pPr>
            <a:r>
              <a:rPr lang="pt-PT"/>
              <a:t>Despesa em 2008</a:t>
            </a:r>
          </a:p>
          <a:p>
            <a:pPr algn="just">
              <a:buFontTx/>
              <a:buNone/>
            </a:pPr>
            <a:r>
              <a:rPr lang="pt-PT"/>
              <a:t>			- 210.160.901 euros</a:t>
            </a:r>
          </a:p>
          <a:p>
            <a:pPr algn="just">
              <a:buFontTx/>
              <a:buNone/>
            </a:pPr>
            <a:r>
              <a:rPr lang="pt-PT"/>
              <a:t>.   Despesa em 2009</a:t>
            </a:r>
          </a:p>
          <a:p>
            <a:pPr algn="just">
              <a:buFontTx/>
              <a:buNone/>
            </a:pPr>
            <a:r>
              <a:rPr lang="pt-PT"/>
              <a:t>			- 219.630.996 euros</a:t>
            </a:r>
          </a:p>
          <a:p>
            <a:pPr algn="just">
              <a:buFontTx/>
              <a:buNone/>
            </a:pPr>
            <a:endParaRPr lang="pt-PT" sz="2800"/>
          </a:p>
          <a:p>
            <a:pPr algn="just">
              <a:buFont typeface="Wingdings" pitchFamily="2" charset="2"/>
              <a:buNone/>
            </a:pPr>
            <a:r>
              <a:rPr lang="pt-PT"/>
              <a:t>	(</a:t>
            </a:r>
            <a:r>
              <a:rPr lang="pt-PT" sz="2800"/>
              <a:t>Custo por recluso aprox. - € 20.000 só nas prisões. </a:t>
            </a:r>
          </a:p>
          <a:p>
            <a:pPr algn="just">
              <a:buFont typeface="Wingdings" pitchFamily="2" charset="2"/>
              <a:buNone/>
            </a:pPr>
            <a:r>
              <a:rPr lang="pt-PT" sz="2800"/>
              <a:t>      Acrescem as despesas policiais e dos tribunais)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391795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PT" i="1" u="sng"/>
              <a:t>Declarações de altos responsáveis ligados à justiça</a:t>
            </a:r>
          </a:p>
        </p:txBody>
      </p:sp>
      <p:sp>
        <p:nvSpPr>
          <p:cNvPr id="391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  <a:p>
            <a:pPr>
              <a:buFont typeface="Wingdings" pitchFamily="2" charset="2"/>
              <a:buNone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2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80975" y="1196975"/>
            <a:ext cx="8567738" cy="5294313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endParaRPr lang="pt-PT"/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t-PT"/>
              <a:t>	As penas têm por objectivo, no   nosso ordenamento jurídico-constitucional, a protecção dos bens jurídicos e a reinserção dos delinquentes. 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t-PT"/>
              <a:t>	Mas a sociedade 	marginaliza os reclusos.</a:t>
            </a:r>
          </a:p>
        </p:txBody>
      </p:sp>
      <p:sp>
        <p:nvSpPr>
          <p:cNvPr id="39219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i="1" u="sng"/>
              <a:t>Juiz Conselheiro Dr. Armando Leandro</a:t>
            </a:r>
            <a:br>
              <a:rPr lang="pt-PT" sz="3200" i="1" u="sng"/>
            </a:br>
            <a:r>
              <a:rPr lang="pt-PT" sz="3200"/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46088" y="-242888"/>
            <a:ext cx="8229600" cy="1728788"/>
          </a:xfrm>
        </p:spPr>
        <p:txBody>
          <a:bodyPr/>
          <a:lstStyle/>
          <a:p>
            <a:r>
              <a:rPr lang="pt-PT" sz="4000" u="sng"/>
              <a:t>Ex - </a:t>
            </a:r>
            <a:r>
              <a:rPr lang="pt-PT" sz="4000" i="1" u="sng"/>
              <a:t>Director Geral dos Serviços Prisionais - Dr. Miranda Pereira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873250"/>
            <a:ext cx="8424863" cy="4868863"/>
          </a:xfrm>
        </p:spPr>
        <p:txBody>
          <a:bodyPr/>
          <a:lstStyle/>
          <a:p>
            <a:pPr algn="just">
              <a:spcAft>
                <a:spcPct val="40000"/>
              </a:spcAft>
            </a:pPr>
            <a:r>
              <a:rPr lang="pt-PT" sz="2800"/>
              <a:t>O parque prisional é desadequado e ineficaz;</a:t>
            </a:r>
          </a:p>
          <a:p>
            <a:pPr algn="just">
              <a:spcAft>
                <a:spcPct val="40000"/>
              </a:spcAft>
            </a:pPr>
            <a:r>
              <a:rPr lang="pt-PT" sz="2800"/>
              <a:t>A DGSP tem vivido em déficit financeiro insustentável</a:t>
            </a:r>
          </a:p>
          <a:p>
            <a:pPr algn="just">
              <a:spcAft>
                <a:spcPct val="40000"/>
              </a:spcAft>
            </a:pPr>
            <a:r>
              <a:rPr lang="pt-PT" sz="2800"/>
              <a:t>Os guardas prisionais são uma enorme teia de equívocos. Ex:</a:t>
            </a:r>
          </a:p>
          <a:p>
            <a:pPr lvl="1" algn="just"/>
            <a:r>
              <a:rPr lang="pt-PT" sz="2400" i="1"/>
              <a:t>Trabalham, em média, 10 dias por mês;</a:t>
            </a:r>
          </a:p>
          <a:p>
            <a:pPr lvl="1" algn="just">
              <a:spcAft>
                <a:spcPct val="40000"/>
              </a:spcAft>
            </a:pPr>
            <a:r>
              <a:rPr lang="pt-PT" sz="2400" i="1"/>
              <a:t>Quase todos têm trabalhos extra</a:t>
            </a:r>
            <a:r>
              <a:rPr lang="pt-PT" i="1"/>
              <a:t>;</a:t>
            </a:r>
            <a:r>
              <a:rPr lang="pt-PT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7252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PT"/>
              <a:t>“</a:t>
            </a:r>
            <a:r>
              <a:rPr lang="pt-PT" sz="2800"/>
              <a:t>Vós que entrais, abandonai toda a esperança”</a:t>
            </a:r>
            <a:br>
              <a:rPr lang="pt-PT" sz="2800"/>
            </a:br>
            <a:r>
              <a:rPr lang="pt-PT" sz="2800"/>
              <a:t>                             </a:t>
            </a:r>
            <a:r>
              <a:rPr lang="pt-PT" sz="2800" b="0" i="1"/>
              <a:t>Divina Comédia – Inferno - Dante</a:t>
            </a:r>
            <a:endParaRPr lang="pt-PT" sz="2800" b="0"/>
          </a:p>
        </p:txBody>
      </p:sp>
      <p:pic>
        <p:nvPicPr>
          <p:cNvPr id="437253" name="Picture 5" descr="Prisões 2"/>
          <p:cNvPicPr>
            <a:picLocks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979613" y="1989138"/>
            <a:ext cx="5184775" cy="4608512"/>
          </a:xfrm>
          <a:noFill/>
          <a:ln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1196975"/>
            <a:ext cx="8229600" cy="1258888"/>
          </a:xfrm>
        </p:spPr>
        <p:txBody>
          <a:bodyPr/>
          <a:lstStyle/>
          <a:p>
            <a:r>
              <a:rPr lang="pt-PT" sz="4000" i="1" u="sng"/>
              <a:t>Ex-Presidente do Sindicato dos Magistrados do Ministério Público  Dr. António Clunny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175000"/>
            <a:ext cx="8229600" cy="320675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t-PT"/>
              <a:t>	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t-PT"/>
              <a:t>O actual sistema de justiça está fora deste tempo e deste modelo de sociedade.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i="1" u="sng"/>
              <a:t>Ex-Ministro da Justiça</a:t>
            </a:r>
            <a:br>
              <a:rPr lang="pt-PT" sz="4000" i="1" u="sng"/>
            </a:br>
            <a:r>
              <a:rPr lang="pt-PT" sz="4000" i="1" u="sng"/>
              <a:t> Dr. Alberto Costa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spcAft>
                <a:spcPct val="40000"/>
              </a:spcAft>
            </a:pPr>
            <a:endParaRPr lang="pt-PT" sz="2800"/>
          </a:p>
          <a:p>
            <a:pPr algn="just">
              <a:lnSpc>
                <a:spcPct val="80000"/>
              </a:lnSpc>
              <a:spcAft>
                <a:spcPct val="40000"/>
              </a:spcAft>
            </a:pPr>
            <a:endParaRPr lang="pt-PT" sz="4800"/>
          </a:p>
          <a:p>
            <a:pPr algn="just">
              <a:lnSpc>
                <a:spcPct val="80000"/>
              </a:lnSpc>
              <a:spcAft>
                <a:spcPct val="40000"/>
              </a:spcAft>
            </a:pPr>
            <a:r>
              <a:rPr lang="pt-PT" sz="4800"/>
              <a:t>O sistema penitenciário clássico falhou os seus propósitos</a:t>
            </a:r>
            <a:r>
              <a:rPr lang="pt-PT" sz="2800"/>
              <a:t>.</a:t>
            </a:r>
          </a:p>
          <a:p>
            <a:pPr algn="just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endParaRPr lang="pt-PT" sz="2800"/>
          </a:p>
          <a:p>
            <a:pPr algn="just">
              <a:lnSpc>
                <a:spcPct val="80000"/>
              </a:lnSpc>
              <a:spcAft>
                <a:spcPct val="40000"/>
              </a:spcAft>
            </a:pPr>
            <a:endParaRPr lang="pt-PT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3200" u="sng"/>
              <a:t>Dr. Vera Jardim – Ex-Ministro da Justiça</a:t>
            </a:r>
          </a:p>
        </p:txBody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endParaRPr lang="pt-PT"/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t-PT"/>
              <a:t>	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t-PT"/>
              <a:t>Os presos têm, cada vez mais, elevados níveis de agressividade e violência.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u="sng"/>
              <a:t>Dr. Germano Marques da Silva</a:t>
            </a:r>
            <a:br>
              <a:rPr lang="pt-PT" sz="4000" u="sng"/>
            </a:br>
            <a:r>
              <a:rPr lang="pt-PT" sz="3200" u="sng"/>
              <a:t>Professor de Direito Penal</a:t>
            </a:r>
          </a:p>
        </p:txBody>
      </p:sp>
      <p:sp>
        <p:nvSpPr>
          <p:cNvPr id="398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00200"/>
            <a:ext cx="8435975" cy="478155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endParaRPr lang="pt-PT"/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t-PT"/>
              <a:t>	A experiência dos últimos 200 anos tem sido um fracasso. 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t-PT"/>
              <a:t>   A prisão não reinsere; por vezes fomenta a própria criminalidade. 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t-PT"/>
              <a:t>   Além disso custa muito dinheiro.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A.I. – Relatório Anual - 2010</a:t>
            </a:r>
          </a:p>
        </p:txBody>
      </p:sp>
      <p:sp>
        <p:nvSpPr>
          <p:cNvPr id="44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229600" cy="4868862"/>
          </a:xfrm>
        </p:spPr>
        <p:txBody>
          <a:bodyPr/>
          <a:lstStyle/>
          <a:p>
            <a:r>
              <a:rPr lang="pt-PT"/>
              <a:t>A repressão e a injustiça encontram-se em florescimento num ambiente de falta de justiça global, condenando milhões de pessoas ao abuso, à opressão e à pobreza.</a:t>
            </a:r>
          </a:p>
          <a:p>
            <a:pPr>
              <a:buFont typeface="Wingdings" pitchFamily="2" charset="2"/>
              <a:buNone/>
            </a:pPr>
            <a:endParaRPr lang="pt-PT"/>
          </a:p>
          <a:p>
            <a:r>
              <a:rPr lang="pt-PT"/>
              <a:t>Só quando os governos pararem de subordinar a justiça ao seu interesse político é que a humanidade estará realmente livre de uma cultura de medo.</a:t>
            </a:r>
          </a:p>
          <a:p>
            <a:endParaRPr lang="pt-PT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Amnistia Internacional - 2010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r>
              <a:rPr lang="pt-PT" i="1"/>
              <a:t>O mundo necessita de um novo acordo global sobre direitos humanos – não de promessas em papel, mas de compromissos e acções concretas por parte dos governos no sentido de desarmar a bomba relógio que pode perigar ainda mais os direitos humanos.</a:t>
            </a:r>
          </a:p>
          <a:p>
            <a:r>
              <a:rPr lang="pt-PT" i="1"/>
              <a:t> Os líderes mundiais devem investir nos direitos humanos tão empenhadamente como estão a investir na economia</a:t>
            </a:r>
            <a:r>
              <a:rPr lang="pt-PT"/>
              <a:t>. </a:t>
            </a:r>
          </a:p>
          <a:p>
            <a:endParaRPr lang="pt-PT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/>
              <a:t>Coordenador Nacional da Pastoral Prisional – P. João Gonçalves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49974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PT"/>
              <a:t>“…Os primeiros sofredores dos erros, e das suas causas, são, a maior parte das vezes, quem os comete!”</a:t>
            </a:r>
          </a:p>
          <a:p>
            <a:pPr>
              <a:lnSpc>
                <a:spcPct val="90000"/>
              </a:lnSpc>
            </a:pPr>
            <a:r>
              <a:rPr lang="pt-PT"/>
              <a:t>“Mais policiamento? Maior vigilância? Mais meios de controle de indivíduos e grupos? Mais grades nas nossas janelas? Mais alarmes nas nossas entradas? Mas o mundo não pode transformar-se numa enorme cadeia onde todos nos vigiamos uns aos outros e de todos desconfiamos.. Que mundo?! Assim, ninguém lá quererá viver!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3600"/>
              <a:t>Capelão prisional – P. António Correia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pt-PT"/>
              <a:t>A cadeia é um lugar injusto. (….)</a:t>
            </a:r>
          </a:p>
          <a:p>
            <a:r>
              <a:rPr lang="pt-PT"/>
              <a:t>Parte de um tipo de Estado que, com ela, busca fins de repressão e submissão (…)</a:t>
            </a:r>
          </a:p>
          <a:p>
            <a:r>
              <a:rPr lang="pt-PT"/>
              <a:t>A cadeia tal como a conhecemos não foi inventada para curar ou reabilitar (…)</a:t>
            </a:r>
          </a:p>
          <a:p>
            <a:r>
              <a:rPr lang="pt-PT"/>
              <a:t>Quase só os que vivem nos porões da escala social vão para à cadeia (…)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1223962"/>
          </a:xfrm>
        </p:spPr>
        <p:txBody>
          <a:bodyPr/>
          <a:lstStyle/>
          <a:p>
            <a:r>
              <a:rPr lang="pt-PT" sz="3600" u="sng"/>
              <a:t>Dr. Diogo Lacerda Machado</a:t>
            </a:r>
            <a:br>
              <a:rPr lang="pt-PT" sz="3600" u="sng"/>
            </a:br>
            <a:r>
              <a:rPr lang="pt-PT" sz="3600" u="sng"/>
              <a:t>Ex-Secretário de Estado da Justiça</a:t>
            </a:r>
          </a:p>
        </p:txBody>
      </p:sp>
      <p:sp>
        <p:nvSpPr>
          <p:cNvPr id="399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800225"/>
            <a:ext cx="8748712" cy="5013325"/>
          </a:xfrm>
        </p:spPr>
        <p:txBody>
          <a:bodyPr/>
          <a:lstStyle/>
          <a:p>
            <a:pPr algn="just">
              <a:lnSpc>
                <a:spcPct val="80000"/>
              </a:lnSpc>
              <a:spcAft>
                <a:spcPct val="40000"/>
              </a:spcAft>
            </a:pPr>
            <a:r>
              <a:rPr lang="pt-PT" sz="2800"/>
              <a:t>75% das decisões dos tribunais nacionais são de forma. Não são de fundo.</a:t>
            </a:r>
          </a:p>
          <a:p>
            <a:pPr algn="just">
              <a:lnSpc>
                <a:spcPct val="80000"/>
              </a:lnSpc>
              <a:spcAft>
                <a:spcPct val="40000"/>
              </a:spcAft>
            </a:pPr>
            <a:r>
              <a:rPr lang="pt-PT" sz="2800"/>
              <a:t>Cada processo custa  cerca de € 12.500 ao Estado.</a:t>
            </a:r>
          </a:p>
          <a:p>
            <a:pPr algn="just">
              <a:lnSpc>
                <a:spcPct val="80000"/>
              </a:lnSpc>
              <a:spcAft>
                <a:spcPct val="40000"/>
              </a:spcAft>
            </a:pPr>
            <a:r>
              <a:rPr lang="pt-PT" sz="2800"/>
              <a:t>Em 1974 havia cerca de 120.000 processos nos tribunais nacionais e 2.000 reclusos.</a:t>
            </a:r>
          </a:p>
          <a:p>
            <a:pPr algn="just">
              <a:lnSpc>
                <a:spcPct val="80000"/>
              </a:lnSpc>
              <a:spcAft>
                <a:spcPct val="40000"/>
              </a:spcAft>
            </a:pPr>
            <a:r>
              <a:rPr lang="pt-PT" sz="2800"/>
              <a:t>Em 2004 havia cerca de 2.400.000 processos e 13.500 reclusos. (em 2010 havia cerca de 12.000 reclusos)</a:t>
            </a:r>
          </a:p>
          <a:p>
            <a:pPr algn="just">
              <a:lnSpc>
                <a:spcPct val="80000"/>
              </a:lnSpc>
              <a:spcAft>
                <a:spcPct val="40000"/>
              </a:spcAft>
            </a:pPr>
            <a:r>
              <a:rPr lang="pt-PT" sz="2800"/>
              <a:t>Os meios na justiça triplicaram nos últimos 30 anos.</a:t>
            </a:r>
          </a:p>
          <a:p>
            <a:pPr algn="just">
              <a:lnSpc>
                <a:spcPct val="80000"/>
              </a:lnSpc>
              <a:spcAft>
                <a:spcPct val="40000"/>
              </a:spcAft>
            </a:pPr>
            <a:r>
              <a:rPr lang="pt-PT" sz="2800"/>
              <a:t>A DGSP pesa 25% no orçamento da justiça.</a:t>
            </a:r>
            <a:endParaRPr lang="pt-PT" sz="2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97913" cy="1258888"/>
          </a:xfrm>
        </p:spPr>
        <p:txBody>
          <a:bodyPr/>
          <a:lstStyle/>
          <a:p>
            <a:r>
              <a:rPr lang="pt-PT" sz="3200" u="sng"/>
              <a:t>Padre Agostinho Jardim</a:t>
            </a:r>
            <a:br>
              <a:rPr lang="pt-PT" sz="3200" u="sng"/>
            </a:br>
            <a:r>
              <a:rPr lang="pt-PT" sz="2800" u="sng"/>
              <a:t>Presidente nacional da Rede Europeia Anti-Pobreza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/>
          <a:lstStyle/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pt-PT" sz="2400" b="1"/>
              <a:t>80% das políticas sociais em Portugal são executadas por organizações ligadas à Igreja. </a:t>
            </a:r>
          </a:p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pt-PT" sz="2400" b="1"/>
              <a:t>2 milhões de portugueses vivem em situação de pobreza e a maior parte está empregada.</a:t>
            </a:r>
          </a:p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pt-PT" sz="2400" b="1"/>
              <a:t>Nos primeiros  anos deste século a Europa dos 15 gerou mais um milhão de pobres por cada ano</a:t>
            </a:r>
          </a:p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pt-PT" sz="2400" b="1"/>
              <a:t>Os ricos não gostam de ver os pobres.</a:t>
            </a:r>
          </a:p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pt-PT" sz="2400" b="1"/>
              <a:t>É necessário abanar os cristãos. Cristo não disse que não ia para o céu quem não fosse à missa. Disse sim que o caminho para o céu passa, também, por vestir os nús, dar de comer a quem tem fome, socorrer os doentes, visitar os presos.</a:t>
            </a:r>
            <a:r>
              <a:rPr lang="pt-PT" sz="24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74700"/>
          </a:xfrm>
        </p:spPr>
        <p:txBody>
          <a:bodyPr/>
          <a:lstStyle/>
          <a:p>
            <a:r>
              <a:rPr lang="pt-PT" sz="3200" u="sng"/>
              <a:t>População prisional no Mundo - 2010</a:t>
            </a:r>
          </a:p>
        </p:txBody>
      </p:sp>
      <p:sp>
        <p:nvSpPr>
          <p:cNvPr id="42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052513"/>
            <a:ext cx="8229600" cy="58054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pt-PT" sz="2400"/>
              <a:t>U.S.A……………......743 presos/100.000 habitantes</a:t>
            </a:r>
          </a:p>
          <a:p>
            <a:pPr>
              <a:lnSpc>
                <a:spcPct val="80000"/>
              </a:lnSpc>
            </a:pPr>
            <a:r>
              <a:rPr lang="pt-PT" sz="2400"/>
              <a:t>Rússia …….......…….570      “   /       “             “</a:t>
            </a:r>
          </a:p>
          <a:p>
            <a:pPr>
              <a:lnSpc>
                <a:spcPct val="80000"/>
              </a:lnSpc>
            </a:pPr>
            <a:r>
              <a:rPr lang="pt-PT" sz="2400"/>
              <a:t>China .……………....122       “  /       “             “</a:t>
            </a:r>
          </a:p>
          <a:p>
            <a:pPr>
              <a:lnSpc>
                <a:spcPct val="80000"/>
              </a:lnSpc>
            </a:pPr>
            <a:r>
              <a:rPr lang="pt-PT" sz="2400"/>
              <a:t>África do Sul..............319       “  /        “            “</a:t>
            </a:r>
          </a:p>
          <a:p>
            <a:pPr>
              <a:lnSpc>
                <a:spcPct val="80000"/>
              </a:lnSpc>
            </a:pPr>
            <a:r>
              <a:rPr lang="pt-PT" sz="2400"/>
              <a:t>…………..</a:t>
            </a:r>
          </a:p>
          <a:p>
            <a:pPr>
              <a:lnSpc>
                <a:spcPct val="80000"/>
              </a:lnSpc>
            </a:pPr>
            <a:r>
              <a:rPr lang="pt-PT" sz="2400"/>
              <a:t>Espanha……. …..…..159       “  /        “             “</a:t>
            </a:r>
          </a:p>
          <a:p>
            <a:pPr>
              <a:lnSpc>
                <a:spcPct val="80000"/>
              </a:lnSpc>
            </a:pPr>
            <a:r>
              <a:rPr lang="pt-PT" sz="2400"/>
              <a:t>Reino Unido……….. 153       “  /        “             “</a:t>
            </a:r>
          </a:p>
          <a:p>
            <a:pPr>
              <a:lnSpc>
                <a:spcPct val="80000"/>
              </a:lnSpc>
            </a:pPr>
            <a:r>
              <a:rPr lang="pt-PT" sz="2400"/>
              <a:t>Portugal……………..113       “  /        “             “</a:t>
            </a:r>
          </a:p>
          <a:p>
            <a:pPr>
              <a:lnSpc>
                <a:spcPct val="80000"/>
              </a:lnSpc>
            </a:pPr>
            <a:r>
              <a:rPr lang="pt-PT" sz="2400"/>
              <a:t>Alemanha.………….   76       “ /         “             “</a:t>
            </a:r>
          </a:p>
          <a:p>
            <a:pPr>
              <a:lnSpc>
                <a:spcPct val="80000"/>
              </a:lnSpc>
            </a:pPr>
            <a:r>
              <a:rPr lang="pt-PT" sz="2400"/>
              <a:t>………….</a:t>
            </a:r>
          </a:p>
          <a:p>
            <a:pPr>
              <a:lnSpc>
                <a:spcPct val="80000"/>
              </a:lnSpc>
            </a:pPr>
            <a:r>
              <a:rPr lang="pt-PT" sz="2400"/>
              <a:t>Brasil ………………. 253      “  /        “             “</a:t>
            </a:r>
          </a:p>
          <a:p>
            <a:pPr>
              <a:lnSpc>
                <a:spcPct val="80000"/>
              </a:lnSpc>
            </a:pPr>
            <a:r>
              <a:rPr lang="pt-PT" sz="2400"/>
              <a:t>Japão ……………….   58       “  /        “             “</a:t>
            </a:r>
          </a:p>
          <a:p>
            <a:pPr>
              <a:lnSpc>
                <a:spcPct val="80000"/>
              </a:lnSpc>
            </a:pPr>
            <a:r>
              <a:rPr lang="pt-PT" sz="2400"/>
              <a:t>Países Escandinavos..   70       “  /        “             “  </a:t>
            </a:r>
          </a:p>
          <a:p>
            <a:pPr>
              <a:lnSpc>
                <a:spcPct val="80000"/>
              </a:lnSpc>
            </a:pPr>
            <a:r>
              <a:rPr lang="pt-PT" sz="2400"/>
              <a:t>Índia e Nepal ………    30      “   /        “             “ </a:t>
            </a:r>
          </a:p>
          <a:p>
            <a:pPr>
              <a:lnSpc>
                <a:spcPct val="80000"/>
              </a:lnSpc>
            </a:pPr>
            <a:r>
              <a:rPr lang="pt-PT" sz="2400"/>
              <a:t>Timor Leste………..     20      “   /        “             “</a:t>
            </a:r>
          </a:p>
          <a:p>
            <a:pPr>
              <a:lnSpc>
                <a:spcPct val="80000"/>
              </a:lnSpc>
            </a:pPr>
            <a:endParaRPr lang="pt-PT" sz="2400"/>
          </a:p>
          <a:p>
            <a:pPr>
              <a:lnSpc>
                <a:spcPct val="80000"/>
              </a:lnSpc>
            </a:pPr>
            <a:endParaRPr lang="pt-PT" sz="2400"/>
          </a:p>
          <a:p>
            <a:pPr>
              <a:lnSpc>
                <a:spcPct val="80000"/>
              </a:lnSpc>
            </a:pPr>
            <a:endParaRPr lang="pt-PT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2800" u="sng"/>
              <a:t>O.I.T. – Organização Internacional do Trabalho</a:t>
            </a:r>
          </a:p>
        </p:txBody>
      </p:sp>
      <p:sp>
        <p:nvSpPr>
          <p:cNvPr id="410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2176463"/>
            <a:ext cx="8229600" cy="3484562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t-PT"/>
              <a:t>	Desemprego cresce entre os jovens (25% dos jovens dos países da O.I.T. vivem com menos de 2 euros por dia)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Artigo no Financial Times</a:t>
            </a: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  <a:p>
            <a:r>
              <a:rPr lang="pt-PT"/>
              <a:t>Por cada 1% de aumento na taxa de desemprego há um aumento de 6% de homicídios ou crimes muito graves</a:t>
            </a:r>
          </a:p>
          <a:p>
            <a:endParaRPr lang="pt-PT"/>
          </a:p>
          <a:p>
            <a:r>
              <a:rPr lang="pt-PT"/>
              <a:t>Por cada 1% de diminuição do PIB há um acréscimo de 1% de aumento em conflitos.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3414713"/>
          </a:xfrm>
        </p:spPr>
        <p:txBody>
          <a:bodyPr/>
          <a:lstStyle/>
          <a:p>
            <a:r>
              <a:rPr lang="pt-PT" b="0" i="1" u="sng"/>
              <a:t>Retratos das prisões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</p:spPr>
        <p:txBody>
          <a:bodyPr/>
          <a:lstStyle/>
          <a:p>
            <a:r>
              <a:rPr lang="pt-PT"/>
              <a:t>O quotidiano dos reclusos - Exemplos</a:t>
            </a:r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PT"/>
              <a:t>Impossibilidade de acesso à Internet.</a:t>
            </a:r>
          </a:p>
          <a:p>
            <a:pPr>
              <a:lnSpc>
                <a:spcPct val="90000"/>
              </a:lnSpc>
            </a:pPr>
            <a:r>
              <a:rPr lang="pt-PT"/>
              <a:t>Limitações sérias nas comunicações postais e telefónicas.</a:t>
            </a:r>
          </a:p>
          <a:p>
            <a:pPr>
              <a:lnSpc>
                <a:spcPct val="90000"/>
              </a:lnSpc>
            </a:pPr>
            <a:r>
              <a:rPr lang="pt-PT"/>
              <a:t>Proibição nalguns EE.PP. de partilhar com os companheiros os seus pertences.</a:t>
            </a:r>
          </a:p>
          <a:p>
            <a:pPr>
              <a:lnSpc>
                <a:spcPct val="90000"/>
              </a:lnSpc>
            </a:pPr>
            <a:r>
              <a:rPr lang="pt-PT"/>
              <a:t>Obrigação de compra de alguns bens nas cantinas das prisões a preços superiores aos praticados nas grandes superfícies.</a:t>
            </a:r>
          </a:p>
          <a:p>
            <a:pPr>
              <a:lnSpc>
                <a:spcPct val="90000"/>
              </a:lnSpc>
            </a:pPr>
            <a:r>
              <a:rPr lang="pt-PT"/>
              <a:t>Incumprimento no acesso a direitos legais</a:t>
            </a:r>
          </a:p>
          <a:p>
            <a:pPr>
              <a:lnSpc>
                <a:spcPct val="90000"/>
              </a:lnSpc>
            </a:pPr>
            <a:r>
              <a:rPr lang="pt-PT"/>
              <a:t>Enormes limitações no apoio jurídico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00013"/>
            <a:ext cx="8229600" cy="1901826"/>
          </a:xfrm>
        </p:spPr>
        <p:txBody>
          <a:bodyPr/>
          <a:lstStyle/>
          <a:p>
            <a:r>
              <a:rPr lang="pt-PT" sz="4000" b="0" i="1" u="sng"/>
              <a:t>Visitadora da prisão feminina de Leiria</a:t>
            </a:r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36513" y="2060575"/>
            <a:ext cx="8893176" cy="4548188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t-PT"/>
              <a:t>	Há reclusas que, sendo mães, guardam todos os géneros alimentícios que podem (fruta, doces, bolachas) para enviarem para os seus filhos que, muitas vezes, ficam ao cuidado dos vizinhos.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2205038"/>
          </a:xfrm>
        </p:spPr>
        <p:txBody>
          <a:bodyPr/>
          <a:lstStyle/>
          <a:p>
            <a:r>
              <a:rPr lang="pt-PT" sz="4000" i="1" u="sng"/>
              <a:t/>
            </a:r>
            <a:br>
              <a:rPr lang="pt-PT" sz="4000" i="1" u="sng"/>
            </a:br>
            <a:r>
              <a:rPr lang="pt-PT" sz="4000" i="1" u="sng"/>
              <a:t>Recluso do Estabelecimento Prisional de Paços de Ferreira</a:t>
            </a:r>
          </a:p>
        </p:txBody>
      </p:sp>
      <p:sp>
        <p:nvSpPr>
          <p:cNvPr id="403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3214688"/>
            <a:ext cx="8686800" cy="1943100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t-PT"/>
              <a:t>	Quando sair daqui não tenho outra alternativa senão ir roubar novamente.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1901825"/>
          </a:xfrm>
        </p:spPr>
        <p:txBody>
          <a:bodyPr/>
          <a:lstStyle/>
          <a:p>
            <a:r>
              <a:rPr lang="pt-PT" i="1" u="sng"/>
              <a:t>Reclusa equatoriana de Custóias - 2001</a:t>
            </a:r>
          </a:p>
        </p:txBody>
      </p:sp>
      <p:sp>
        <p:nvSpPr>
          <p:cNvPr id="404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852738"/>
            <a:ext cx="8229600" cy="3529012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t-PT"/>
              <a:t>	Só não consome droga nas prisões quem não tem nada para trocar (roupa, dinheiro ou outros bens)</a:t>
            </a:r>
          </a:p>
          <a:p>
            <a:pPr algn="just">
              <a:lnSpc>
                <a:spcPct val="150000"/>
              </a:lnSpc>
              <a:buFont typeface="Wingdings" pitchFamily="2" charset="2"/>
              <a:buNone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i="1" u="sng"/>
              <a:t>Ex-recluso do Estabelecimento Prisional de Lisboa</a:t>
            </a:r>
          </a:p>
        </p:txBody>
      </p:sp>
      <p:sp>
        <p:nvSpPr>
          <p:cNvPr id="405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889125"/>
            <a:ext cx="8435975" cy="4924425"/>
          </a:xfrm>
        </p:spPr>
        <p:txBody>
          <a:bodyPr/>
          <a:lstStyle/>
          <a:p>
            <a:pPr algn="just">
              <a:lnSpc>
                <a:spcPct val="140000"/>
              </a:lnSpc>
              <a:buFont typeface="Wingdings" pitchFamily="2" charset="2"/>
              <a:buNone/>
            </a:pPr>
            <a:r>
              <a:rPr lang="pt-PT"/>
              <a:t>	É quase impossível resistir à tentação de regressar à vida do crime, que possibilita altos rendimentos e o acesso às coisas boas, quando a alternativa de trabalho é paga com o salário mínimo que não permite uma vida com o mínimo de dignidade.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 i="1" u="sng"/>
              <a:t>Comissão Nacional Justiça e Paz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4650" y="2066925"/>
            <a:ext cx="8229600" cy="4530725"/>
          </a:xfrm>
        </p:spPr>
        <p:txBody>
          <a:bodyPr/>
          <a:lstStyle/>
          <a:p>
            <a:pPr algn="just">
              <a:lnSpc>
                <a:spcPct val="150000"/>
              </a:lnSpc>
              <a:buFont typeface="Wingdings" pitchFamily="2" charset="2"/>
              <a:buNone/>
            </a:pPr>
            <a:r>
              <a:rPr lang="pt-PT"/>
              <a:t>	As nossas prisões não cumprem as condições mínimas relativamente à alimentação, saúde, higiene, privacidade e liberdade religiosa.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15888"/>
            <a:ext cx="8229600" cy="1152525"/>
          </a:xfrm>
        </p:spPr>
        <p:txBody>
          <a:bodyPr/>
          <a:lstStyle/>
          <a:p>
            <a:r>
              <a:rPr lang="pt-PT" u="sng"/>
              <a:t>Provedor de Justiça - 2003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2492375"/>
            <a:ext cx="8497888" cy="4176713"/>
          </a:xfrm>
        </p:spPr>
        <p:txBody>
          <a:bodyPr/>
          <a:lstStyle/>
          <a:p>
            <a:pPr algn="just">
              <a:lnSpc>
                <a:spcPct val="145000"/>
              </a:lnSpc>
              <a:spcAft>
                <a:spcPct val="40000"/>
              </a:spcAft>
            </a:pPr>
            <a:r>
              <a:rPr lang="pt-PT"/>
              <a:t>Não é possível aspirar  a qualquer tratamento de mínima qualidade no combate à reincidência.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412875"/>
            <a:ext cx="8229600" cy="5445125"/>
          </a:xfrm>
          <a:noFill/>
          <a:ln/>
        </p:spPr>
        <p:txBody>
          <a:bodyPr/>
          <a:lstStyle/>
          <a:p>
            <a:pPr lvl="4">
              <a:lnSpc>
                <a:spcPct val="80000"/>
              </a:lnSpc>
              <a:buFont typeface="Wingdings" pitchFamily="2" charset="2"/>
              <a:buNone/>
            </a:pPr>
            <a:r>
              <a:rPr lang="pt-PT" sz="1800"/>
              <a:t>   Homens	          Mulheres                          Total</a:t>
            </a:r>
          </a:p>
          <a:p>
            <a:pPr>
              <a:lnSpc>
                <a:spcPct val="80000"/>
              </a:lnSpc>
            </a:pPr>
            <a:endParaRPr lang="pt-PT" sz="2800"/>
          </a:p>
          <a:p>
            <a:pPr>
              <a:lnSpc>
                <a:spcPct val="80000"/>
              </a:lnSpc>
            </a:pPr>
            <a:r>
              <a:rPr lang="pt-PT" sz="2400"/>
              <a:t>2002……….   12.660  ………   1.112   ……….  13.762 </a:t>
            </a:r>
          </a:p>
          <a:p>
            <a:pPr>
              <a:lnSpc>
                <a:spcPct val="80000"/>
              </a:lnSpc>
            </a:pPr>
            <a:r>
              <a:rPr lang="pt-PT" sz="2400"/>
              <a:t>2003……….   12.668  ………      967   ……….  13.635</a:t>
            </a:r>
          </a:p>
          <a:p>
            <a:pPr>
              <a:lnSpc>
                <a:spcPct val="80000"/>
              </a:lnSpc>
            </a:pPr>
            <a:r>
              <a:rPr lang="pt-PT" sz="2400"/>
              <a:t>2004……. …  12.213  ………      939  …………13.152 </a:t>
            </a:r>
          </a:p>
          <a:p>
            <a:pPr>
              <a:lnSpc>
                <a:spcPct val="80000"/>
              </a:lnSpc>
            </a:pPr>
            <a:r>
              <a:rPr lang="pt-PT" sz="2400"/>
              <a:t>2005……….   12.014  ………      875  ………..  12.889</a:t>
            </a:r>
          </a:p>
          <a:p>
            <a:pPr>
              <a:lnSpc>
                <a:spcPct val="80000"/>
              </a:lnSpc>
            </a:pPr>
            <a:r>
              <a:rPr lang="pt-PT" sz="2400"/>
              <a:t>2006……….   11.570  …...….      876  ………..  12.446</a:t>
            </a:r>
          </a:p>
          <a:p>
            <a:pPr>
              <a:lnSpc>
                <a:spcPct val="80000"/>
              </a:lnSpc>
            </a:pPr>
            <a:r>
              <a:rPr lang="pt-PT" sz="2400"/>
              <a:t>2007……….   10.700  ………      788  ………..  11.488 </a:t>
            </a:r>
          </a:p>
          <a:p>
            <a:pPr>
              <a:lnSpc>
                <a:spcPct val="80000"/>
              </a:lnSpc>
            </a:pPr>
            <a:r>
              <a:rPr lang="pt-PT" sz="2400"/>
              <a:t>2008 ………   10.454  ………      628  ………..  11.082</a:t>
            </a:r>
          </a:p>
          <a:p>
            <a:pPr>
              <a:lnSpc>
                <a:spcPct val="80000"/>
              </a:lnSpc>
            </a:pPr>
            <a:r>
              <a:rPr lang="pt-PT" sz="2400"/>
              <a:t>2009 ………   10.345  …………  596  ………..  10.941</a:t>
            </a:r>
          </a:p>
          <a:p>
            <a:pPr>
              <a:lnSpc>
                <a:spcPct val="80000"/>
              </a:lnSpc>
            </a:pPr>
            <a:r>
              <a:rPr lang="pt-PT" sz="2400"/>
              <a:t>2010..........…  10.856  …………  612  ..………. 11.468</a:t>
            </a:r>
          </a:p>
          <a:p>
            <a:pPr>
              <a:lnSpc>
                <a:spcPct val="80000"/>
              </a:lnSpc>
            </a:pPr>
            <a:r>
              <a:rPr lang="pt-PT" sz="2400"/>
              <a:t>Maio/2011…   11.227  …………  644  ………..  11.871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pt-PT" sz="2800"/>
              <a:t>	</a:t>
            </a:r>
            <a:r>
              <a:rPr lang="pt-PT" sz="2000" i="1"/>
              <a:t>Acresce a estes números entre 100 a 200 inimputáveis em estabelecimentos não prisionais</a:t>
            </a:r>
          </a:p>
        </p:txBody>
      </p:sp>
      <p:sp>
        <p:nvSpPr>
          <p:cNvPr id="44032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PT" sz="2800" b="0" u="sng"/>
              <a:t>Evolução da população prisional em Portugal</a:t>
            </a:r>
            <a:br>
              <a:rPr lang="pt-PT" sz="2800" b="0" u="sng"/>
            </a:br>
            <a:r>
              <a:rPr lang="pt-PT" sz="2000" b="0" i="1"/>
              <a:t>(Em 31 de Dezembro de cada</a:t>
            </a:r>
            <a:r>
              <a:rPr lang="pt-PT" sz="2000" b="0" i="1" u="sng"/>
              <a:t> </a:t>
            </a:r>
            <a:r>
              <a:rPr lang="pt-PT" sz="2000" b="0" i="1"/>
              <a:t>ano)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5950" y="1773238"/>
            <a:ext cx="7772400" cy="1470025"/>
          </a:xfrm>
        </p:spPr>
        <p:txBody>
          <a:bodyPr/>
          <a:lstStyle/>
          <a:p>
            <a:r>
              <a:rPr lang="pt-PT" sz="9600" i="1" u="sng"/>
              <a:t>Como ajudar?</a:t>
            </a:r>
          </a:p>
        </p:txBody>
      </p:sp>
      <p:sp>
        <p:nvSpPr>
          <p:cNvPr id="41574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pt-PT" sz="2000"/>
          </a:p>
          <a:p>
            <a:pPr>
              <a:lnSpc>
                <a:spcPct val="80000"/>
              </a:lnSpc>
            </a:pPr>
            <a:endParaRPr lang="pt-PT" sz="2000"/>
          </a:p>
          <a:p>
            <a:pPr>
              <a:lnSpc>
                <a:spcPct val="80000"/>
              </a:lnSpc>
            </a:pPr>
            <a:endParaRPr lang="pt-PT" sz="6000" i="1" u="sn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8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r>
              <a:rPr lang="pt-PT" sz="2800"/>
              <a:t>Na  Inglaterra mais   de  5.000 presos cumprem prisão perpétua (mais do que em toda a restante Europa Ocidental);</a:t>
            </a:r>
          </a:p>
          <a:p>
            <a:pPr>
              <a:lnSpc>
                <a:spcPct val="80000"/>
              </a:lnSpc>
            </a:pPr>
            <a:r>
              <a:rPr lang="pt-PT" sz="2800"/>
              <a:t>Nos USA mais de 30.000 presos cumprem prisão perpétua sem acesso a liberdade condicional ou pena alternativa (excarceração);</a:t>
            </a:r>
          </a:p>
          <a:p>
            <a:pPr>
              <a:lnSpc>
                <a:spcPct val="80000"/>
              </a:lnSpc>
            </a:pPr>
            <a:r>
              <a:rPr lang="pt-PT" sz="2800"/>
              <a:t>Nos USA 10% dos jovens negros dos 25 aos 29 anos estão na prisão. Nos jovens brancos da mesma idade a percentagem é de 1,6%;</a:t>
            </a:r>
          </a:p>
          <a:p>
            <a:pPr>
              <a:lnSpc>
                <a:spcPct val="80000"/>
              </a:lnSpc>
            </a:pPr>
            <a:r>
              <a:rPr lang="pt-PT" sz="2800"/>
              <a:t>Na Áustria, Espanha, Itália, Holanda e Bélgica mais de 30% dos reclusos são estrangeiros.</a:t>
            </a:r>
          </a:p>
        </p:txBody>
      </p:sp>
      <p:sp>
        <p:nvSpPr>
          <p:cNvPr id="441349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PT" u="sng"/>
              <a:t>População  prisional  no  Mundo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2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pt-PT"/>
              <a:t>Entre 1998 e 2008 a população prisional no Mundo cresceu de 8.1 para 9,8 milhões;</a:t>
            </a:r>
          </a:p>
          <a:p>
            <a:r>
              <a:rPr lang="pt-PT"/>
              <a:t>Nos últimos 25 anos a população prisional mais do que quadruplicou nos USA (de 500.000 reclusos para mais de 2 milhões).</a:t>
            </a:r>
          </a:p>
          <a:p>
            <a:r>
              <a:rPr lang="pt-PT"/>
              <a:t>Nos últimos 10 anos a população prisional mais do que duplicou no Brasil, Costa Rica, Cambodja e Holanda.</a:t>
            </a:r>
          </a:p>
        </p:txBody>
      </p:sp>
      <p:sp>
        <p:nvSpPr>
          <p:cNvPr id="442373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pt-PT" u="sng"/>
              <a:t>População  prisional  no  Mundo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333375"/>
            <a:ext cx="8229600" cy="6119813"/>
          </a:xfrm>
        </p:spPr>
        <p:txBody>
          <a:bodyPr/>
          <a:lstStyle/>
          <a:p>
            <a:pPr algn="just">
              <a:lnSpc>
                <a:spcPct val="120000"/>
              </a:lnSpc>
              <a:spcAft>
                <a:spcPct val="40000"/>
              </a:spcAft>
              <a:buFont typeface="Wingdings" pitchFamily="2" charset="2"/>
              <a:buNone/>
            </a:pPr>
            <a:r>
              <a:rPr lang="pt-PT">
                <a:solidFill>
                  <a:schemeClr val="folHlink"/>
                </a:solidFill>
              </a:rPr>
              <a:t>	</a:t>
            </a:r>
            <a:r>
              <a:rPr lang="pt-PT" sz="3600" i="1">
                <a:solidFill>
                  <a:schemeClr val="hlink"/>
                </a:solidFill>
              </a:rPr>
              <a:t>A desumanidade que conduz à insegurança, delinquência e à criminalidade, não está só nos reclusos e nas prisões.</a:t>
            </a:r>
          </a:p>
          <a:p>
            <a:pPr algn="just">
              <a:lnSpc>
                <a:spcPct val="90000"/>
              </a:lnSpc>
              <a:spcAft>
                <a:spcPct val="40000"/>
              </a:spcAft>
            </a:pPr>
            <a:endParaRPr lang="pt-PT" i="1">
              <a:solidFill>
                <a:schemeClr val="hlink"/>
              </a:solidFill>
            </a:endParaRPr>
          </a:p>
          <a:p>
            <a:pPr algn="just">
              <a:lnSpc>
                <a:spcPct val="90000"/>
              </a:lnSpc>
              <a:spcAft>
                <a:spcPct val="40000"/>
              </a:spcAft>
              <a:buFont typeface="Wingdings" pitchFamily="2" charset="2"/>
              <a:buNone/>
            </a:pPr>
            <a:r>
              <a:rPr lang="pt-PT"/>
              <a:t>Vejamos um exemplo  infelizmente frequente:</a:t>
            </a:r>
          </a:p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pt-PT"/>
              <a:t>São cada vez mais os idosos que chegam aos hospitais, sofrem abandonados e, após alta, ali ficam.</a:t>
            </a:r>
          </a:p>
          <a:p>
            <a:pPr algn="just">
              <a:lnSpc>
                <a:spcPct val="90000"/>
              </a:lnSpc>
              <a:spcAft>
                <a:spcPct val="40000"/>
              </a:spcAft>
              <a:buFont typeface="Wingdings" pitchFamily="2" charset="2"/>
              <a:buNone/>
            </a:pPr>
            <a:endParaRPr lang="pt-P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71450"/>
            <a:ext cx="8229600" cy="1038225"/>
          </a:xfrm>
        </p:spPr>
        <p:txBody>
          <a:bodyPr/>
          <a:lstStyle/>
          <a:p>
            <a:r>
              <a:rPr lang="pt-PT" sz="3200" b="0" i="1" u="sng"/>
              <a:t>Prevenção e Tratamento dos Conflitos</a:t>
            </a:r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1412875"/>
            <a:ext cx="8964613" cy="5329238"/>
          </a:xfrm>
        </p:spPr>
        <p:txBody>
          <a:bodyPr/>
          <a:lstStyle/>
          <a:p>
            <a:pPr>
              <a:spcAft>
                <a:spcPct val="20000"/>
              </a:spcAft>
            </a:pPr>
            <a:r>
              <a:rPr lang="pt-PT" sz="2800"/>
              <a:t>Prevenir os conflitos (Sim à cordialidade; não à agressividade);</a:t>
            </a:r>
          </a:p>
          <a:p>
            <a:pPr>
              <a:spcAft>
                <a:spcPct val="20000"/>
              </a:spcAft>
            </a:pPr>
            <a:r>
              <a:rPr lang="pt-PT" sz="2800"/>
              <a:t>Não delegar na repressão a solução da conflitualidade (até porque não é o caminho)</a:t>
            </a:r>
          </a:p>
          <a:p>
            <a:pPr>
              <a:spcAft>
                <a:spcPct val="20000"/>
              </a:spcAft>
            </a:pPr>
            <a:r>
              <a:rPr lang="pt-PT" sz="2800"/>
              <a:t>Prevenir a solidão;</a:t>
            </a:r>
          </a:p>
          <a:p>
            <a:pPr>
              <a:spcAft>
                <a:spcPct val="20000"/>
              </a:spcAft>
            </a:pPr>
            <a:r>
              <a:rPr lang="pt-PT" sz="2800"/>
              <a:t>Prevenir a marginalidade;</a:t>
            </a:r>
          </a:p>
          <a:p>
            <a:pPr>
              <a:spcAft>
                <a:spcPct val="20000"/>
              </a:spcAft>
            </a:pPr>
            <a:r>
              <a:rPr lang="pt-PT" sz="2800"/>
              <a:t>Separar o erro  e a infracção da patologia e da anormalidade.</a:t>
            </a:r>
          </a:p>
          <a:p>
            <a:pPr>
              <a:spcAft>
                <a:spcPct val="20000"/>
              </a:spcAft>
            </a:pPr>
            <a:r>
              <a:rPr lang="pt-PT" sz="2800"/>
              <a:t>Perdoar e corrigir o erro e a infracção. (Tribunais arbitrais e justiça restaurativa p.e.)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3350" y="333375"/>
            <a:ext cx="9010650" cy="6524625"/>
          </a:xfrm>
        </p:spPr>
        <p:txBody>
          <a:bodyPr/>
          <a:lstStyle/>
          <a:p>
            <a:pPr algn="just">
              <a:lnSpc>
                <a:spcPct val="80000"/>
              </a:lnSpc>
              <a:spcAft>
                <a:spcPct val="40000"/>
              </a:spcAft>
            </a:pPr>
            <a:endParaRPr lang="pt-PT" sz="800"/>
          </a:p>
          <a:p>
            <a:pPr algn="just">
              <a:lnSpc>
                <a:spcPct val="80000"/>
              </a:lnSpc>
              <a:spcAft>
                <a:spcPct val="40000"/>
              </a:spcAft>
            </a:pPr>
            <a:r>
              <a:rPr lang="pt-PT" sz="2400" b="1">
                <a:effectLst/>
                <a:latin typeface="Book Antiqua" pitchFamily="18" charset="0"/>
              </a:rPr>
              <a:t>Tratar a doença e a anormalidade.</a:t>
            </a:r>
          </a:p>
          <a:p>
            <a:pPr algn="just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endParaRPr lang="pt-PT" sz="2400" b="1">
              <a:effectLst/>
              <a:latin typeface="Book Antiqua" pitchFamily="18" charset="0"/>
            </a:endParaRPr>
          </a:p>
          <a:p>
            <a:pPr algn="just">
              <a:lnSpc>
                <a:spcPct val="80000"/>
              </a:lnSpc>
              <a:spcAft>
                <a:spcPct val="40000"/>
              </a:spcAft>
            </a:pPr>
            <a:r>
              <a:rPr lang="pt-PT" sz="2400" b="1">
                <a:effectLst/>
                <a:latin typeface="Book Antiqua" pitchFamily="18" charset="0"/>
              </a:rPr>
              <a:t>Fomentar a relação fraterna com os outros e rejeitar o ódio, </a:t>
            </a:r>
          </a:p>
          <a:p>
            <a:pPr algn="just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r>
              <a:rPr lang="pt-PT" sz="2400" b="1">
                <a:effectLst/>
                <a:latin typeface="Book Antiqua" pitchFamily="18" charset="0"/>
              </a:rPr>
              <a:t>    a vingança e a indiferença.</a:t>
            </a:r>
          </a:p>
          <a:p>
            <a:pPr algn="just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endParaRPr lang="pt-PT" sz="2400" b="1">
              <a:effectLst/>
              <a:latin typeface="Book Antiqua" pitchFamily="18" charset="0"/>
            </a:endParaRPr>
          </a:p>
          <a:p>
            <a:pPr algn="just">
              <a:lnSpc>
                <a:spcPct val="80000"/>
              </a:lnSpc>
              <a:spcAft>
                <a:spcPct val="40000"/>
              </a:spcAft>
            </a:pPr>
            <a:r>
              <a:rPr lang="pt-PT" sz="2400" b="1">
                <a:effectLst/>
                <a:latin typeface="Book Antiqua" pitchFamily="18" charset="0"/>
              </a:rPr>
              <a:t>Aumentar a cultura humanista no dia a dia das pessoas:</a:t>
            </a:r>
          </a:p>
          <a:p>
            <a:pPr algn="just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r>
              <a:rPr lang="pt-PT" sz="2400" b="1">
                <a:effectLst/>
                <a:latin typeface="Book Antiqua" pitchFamily="18" charset="0"/>
              </a:rPr>
              <a:t>	O sentido da honra, da vergonha e do dever do exemplo.</a:t>
            </a:r>
          </a:p>
          <a:p>
            <a:pPr algn="just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endParaRPr lang="pt-PT" sz="2400" b="1">
              <a:effectLst/>
              <a:latin typeface="Book Antiqua" pitchFamily="18" charset="0"/>
            </a:endParaRPr>
          </a:p>
          <a:p>
            <a:pPr algn="just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r>
              <a:rPr lang="pt-PT" b="1">
                <a:effectLst/>
                <a:latin typeface="Book Antiqua" pitchFamily="18" charset="0"/>
              </a:rPr>
              <a:t>	Se queres ser feliz</a:t>
            </a:r>
          </a:p>
          <a:p>
            <a:pPr algn="just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r>
              <a:rPr lang="pt-PT" b="1">
                <a:effectLst/>
                <a:latin typeface="Book Antiqua" pitchFamily="18" charset="0"/>
              </a:rPr>
              <a:t>	Faz felizes os que te rodeiam</a:t>
            </a:r>
          </a:p>
          <a:p>
            <a:pPr algn="just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endParaRPr lang="pt-PT"/>
          </a:p>
          <a:p>
            <a:pPr algn="just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endParaRPr lang="pt-PT" sz="800"/>
          </a:p>
          <a:p>
            <a:pPr algn="just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endParaRPr lang="pt-PT" sz="800"/>
          </a:p>
          <a:p>
            <a:pPr algn="just">
              <a:lnSpc>
                <a:spcPct val="80000"/>
              </a:lnSpc>
              <a:spcAft>
                <a:spcPct val="40000"/>
              </a:spcAft>
            </a:pPr>
            <a:endParaRPr lang="pt-PT" sz="800"/>
          </a:p>
          <a:p>
            <a:pPr algn="just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endParaRPr lang="pt-PT" sz="800"/>
          </a:p>
          <a:p>
            <a:pPr algn="just">
              <a:lnSpc>
                <a:spcPct val="80000"/>
              </a:lnSpc>
              <a:spcAft>
                <a:spcPct val="40000"/>
              </a:spcAft>
              <a:buFont typeface="Wingdings" pitchFamily="2" charset="2"/>
              <a:buNone/>
            </a:pPr>
            <a:r>
              <a:rPr lang="pt-PT" sz="80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516" name="Rectangle 4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PT"/>
          </a:p>
          <a:p>
            <a:pPr>
              <a:buFont typeface="Wingdings" pitchFamily="2" charset="2"/>
              <a:buNone/>
            </a:pPr>
            <a:r>
              <a:rPr lang="pt-PT"/>
              <a:t>   É a sociedade que gera a delinquência, salvo casos de desequilíbrios individuais, próximos de doenças, ou quase.</a:t>
            </a:r>
          </a:p>
          <a:p>
            <a:pPr>
              <a:buFont typeface="Wingdings" pitchFamily="2" charset="2"/>
              <a:buNone/>
            </a:pPr>
            <a:endParaRPr lang="pt-PT"/>
          </a:p>
          <a:p>
            <a:r>
              <a:rPr lang="pt-PT"/>
              <a:t>Quem cumpre todas as leis e normas e nada mais faz é um servo inútil				        </a:t>
            </a:r>
          </a:p>
          <a:p>
            <a:pPr lvl="4">
              <a:buFont typeface="Wingdings" pitchFamily="2" charset="2"/>
              <a:buNone/>
            </a:pPr>
            <a:r>
              <a:rPr lang="pt-PT"/>
              <a:t>				 (Citação bíblica)</a:t>
            </a:r>
          </a:p>
        </p:txBody>
      </p:sp>
      <p:sp>
        <p:nvSpPr>
          <p:cNvPr id="448517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277813"/>
            <a:ext cx="9144000" cy="1143000"/>
          </a:xfrm>
          <a:noFill/>
          <a:ln/>
        </p:spPr>
        <p:txBody>
          <a:bodyPr/>
          <a:lstStyle/>
          <a:p>
            <a:r>
              <a:rPr lang="pt-PT" sz="3600" u="sng"/>
              <a:t>Padre João Gonçalves</a:t>
            </a:r>
            <a:r>
              <a:rPr lang="pt-PT" sz="3600"/>
              <a:t/>
            </a:r>
            <a:br>
              <a:rPr lang="pt-PT" sz="3600"/>
            </a:br>
            <a:r>
              <a:rPr lang="pt-PT" sz="3600" i="1"/>
              <a:t>Coordenador Nacional da Pastoral Prisional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sz="4000"/>
              <a:t>Sophia de Melo Breyner Andresen</a:t>
            </a:r>
          </a:p>
        </p:txBody>
      </p:sp>
      <p:sp>
        <p:nvSpPr>
          <p:cNvPr id="457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  <a:p>
            <a:endParaRPr lang="pt-PT"/>
          </a:p>
          <a:p>
            <a:r>
              <a:rPr lang="pt-PT" sz="4400"/>
              <a:t>A civilização em que estamos está tão errada que nela o pensamento se desligou da mão.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054100"/>
            <a:ext cx="7772400" cy="31670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PT" i="1" u="sng"/>
              <a:t>Uma visão da actual situação prisional</a:t>
            </a:r>
          </a:p>
        </p:txBody>
      </p:sp>
      <p:pic>
        <p:nvPicPr>
          <p:cNvPr id="368643" name="Bach+Shubert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612775" y="1412875"/>
            <a:ext cx="304800" cy="304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36864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100000" numSld="51">
                <p:cTn id="7" repeatCount="5000" fill="remove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68643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0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9538" y="358775"/>
            <a:ext cx="8783637" cy="616585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pt-PT" sz="2400" i="1" u="sng"/>
              <a:t>População prisional em 01/05/2011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pt-PT" sz="2400"/>
              <a:t>	- 12038 reclusos – 94,5% H. ; 6,5% M.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pt-PT" sz="2400"/>
              <a:t>			</a:t>
            </a:r>
            <a:r>
              <a:rPr lang="pt-PT" sz="2000"/>
              <a:t>(cerca de 20% em prisão preventiva)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pt-PT" sz="2400"/>
              <a:t>	- Cerca de 20% são estrangeiros.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pt-PT" sz="2400"/>
              <a:t>	- Mais de 50% são reincidentes.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pt-PT" sz="2400"/>
              <a:t>	- Cerca de 70% cumprem penas superiores a 3 anos.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pt-PT" sz="2400"/>
              <a:t>	- 15% das participações policiais são de  jovens com menos de 24  </a:t>
            </a:r>
          </a:p>
          <a:p>
            <a:pPr>
              <a:lnSpc>
                <a:spcPct val="120000"/>
              </a:lnSpc>
              <a:buFont typeface="Wingdings" pitchFamily="2" charset="2"/>
              <a:buNone/>
            </a:pPr>
            <a:r>
              <a:rPr lang="pt-PT" sz="2400"/>
              <a:t>       anos. </a:t>
            </a:r>
          </a:p>
          <a:p>
            <a:pPr algn="just">
              <a:lnSpc>
                <a:spcPct val="90000"/>
              </a:lnSpc>
              <a:spcAft>
                <a:spcPct val="40000"/>
              </a:spcAft>
              <a:buFont typeface="Wingdings" pitchFamily="2" charset="2"/>
              <a:buNone/>
            </a:pPr>
            <a:r>
              <a:rPr lang="pt-PT" sz="2400"/>
              <a:t>     - Nível de toxicodependência elevado (&gt;50%).</a:t>
            </a:r>
          </a:p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pt-PT" sz="2400"/>
              <a:t>Cerca de 60% dos reclusos não têm ocupação.</a:t>
            </a:r>
          </a:p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pt-PT" sz="2400"/>
              <a:t>Mais de 50% dos reclusos têm entre 25 e 39 anos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PT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0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8750"/>
            <a:ext cx="8229600" cy="2117725"/>
          </a:xfrm>
        </p:spPr>
        <p:txBody>
          <a:bodyPr/>
          <a:lstStyle/>
          <a:p>
            <a:r>
              <a:rPr lang="pt-PT" i="1" u="sng"/>
              <a:t>Caracterização dos reclusos</a:t>
            </a:r>
            <a:br>
              <a:rPr lang="pt-PT" i="1" u="sng"/>
            </a:br>
            <a:endParaRPr lang="pt-PT" i="1" u="sng"/>
          </a:p>
        </p:txBody>
      </p:sp>
      <p:sp>
        <p:nvSpPr>
          <p:cNvPr id="385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686800" cy="4824412"/>
          </a:xfrm>
        </p:spPr>
        <p:txBody>
          <a:bodyPr/>
          <a:lstStyle/>
          <a:p>
            <a:pPr algn="just">
              <a:spcAft>
                <a:spcPct val="40000"/>
              </a:spcAft>
            </a:pPr>
            <a:r>
              <a:rPr lang="pt-PT" sz="2800"/>
              <a:t>56% não tinham trabalho aquando da prisão; </a:t>
            </a:r>
          </a:p>
          <a:p>
            <a:pPr algn="just">
              <a:spcAft>
                <a:spcPct val="40000"/>
              </a:spcAft>
            </a:pPr>
            <a:r>
              <a:rPr lang="pt-PT" sz="2800"/>
              <a:t>45% estavam doentes, </a:t>
            </a:r>
          </a:p>
          <a:p>
            <a:pPr algn="just">
              <a:spcAft>
                <a:spcPct val="40000"/>
              </a:spcAft>
            </a:pPr>
            <a:r>
              <a:rPr lang="pt-PT" sz="2800"/>
              <a:t>55% dos crimes praticados pelos homens e  80% dos praticados pelas mulheres estão ligados à droga;</a:t>
            </a:r>
          </a:p>
          <a:p>
            <a:pPr algn="just">
              <a:spcAft>
                <a:spcPct val="40000"/>
              </a:spcAft>
            </a:pPr>
            <a:r>
              <a:rPr lang="pt-PT" sz="2800"/>
              <a:t>Mais de 50% eram toxicodependentes e a</a:t>
            </a:r>
            <a:br>
              <a:rPr lang="pt-PT" sz="2800"/>
            </a:br>
            <a:r>
              <a:rPr lang="pt-PT" sz="2800"/>
              <a:t>maioria consome drogas na prisão.</a:t>
            </a:r>
          </a:p>
          <a:p>
            <a:pPr algn="just">
              <a:spcAft>
                <a:spcPct val="40000"/>
              </a:spcAft>
            </a:pPr>
            <a:r>
              <a:rPr lang="pt-PT" sz="2800"/>
              <a:t>Cerca de 1.000 estavam com programas de Metadona, Subutex e Antagonistas.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144000" cy="6597650"/>
          </a:xfrm>
        </p:spPr>
        <p:txBody>
          <a:bodyPr/>
          <a:lstStyle/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pt-PT" sz="2800"/>
              <a:t>Dos reclusos que trabalham nas prisões a maioria é como faxinas;</a:t>
            </a:r>
          </a:p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pt-PT" sz="2800"/>
              <a:t>Os salários pagos pelo trabalho nas prisões são inferiores a € 1,00/hora;</a:t>
            </a:r>
          </a:p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pt-PT" sz="2800"/>
              <a:t>O custo médio por dia na alimentação de 1 recluso é de € 5,16 ( 3 refeições + reforço); </a:t>
            </a:r>
          </a:p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pt-PT" sz="2800"/>
              <a:t>Cerca de 2.500 reclusos estavam inscritos nas diversas áreas de ensino e cerca de 3.800 frequentaram acções de formação profissional;</a:t>
            </a:r>
          </a:p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pt-PT" sz="2800"/>
              <a:t>25%  dos reclusos têm hepatite e/ou VIH/sida;</a:t>
            </a:r>
          </a:p>
          <a:p>
            <a:pPr algn="just">
              <a:lnSpc>
                <a:spcPct val="90000"/>
              </a:lnSpc>
              <a:spcAft>
                <a:spcPct val="40000"/>
              </a:spcAft>
            </a:pPr>
            <a:r>
              <a:rPr lang="pt-PT" sz="2800"/>
              <a:t>Cerca de 10% são analfabetos ou só sabem ler ou escrever; 40% têm o 1º ciclo do EB; 40% têm o 2º e 3º; 10% têm formação secundária ou superior.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260350"/>
            <a:ext cx="9010650" cy="6597650"/>
          </a:xfrm>
        </p:spPr>
        <p:txBody>
          <a:bodyPr/>
          <a:lstStyle/>
          <a:p>
            <a:pPr algn="just">
              <a:spcAft>
                <a:spcPct val="40000"/>
              </a:spcAft>
            </a:pPr>
            <a:r>
              <a:rPr lang="pt-PT" sz="2800"/>
              <a:t>Só em medicamentos são gastos  mais de 7,5 milhões de euros por ano, na maioria em psicotrópicos;</a:t>
            </a:r>
          </a:p>
          <a:p>
            <a:pPr algn="just">
              <a:spcAft>
                <a:spcPct val="40000"/>
              </a:spcAft>
            </a:pPr>
            <a:r>
              <a:rPr lang="pt-PT" sz="2800"/>
              <a:t>Os gastos com os serviços de saúde nas prisões são de cerca de 30 milhões de euros;</a:t>
            </a:r>
          </a:p>
          <a:p>
            <a:pPr algn="just">
              <a:spcAft>
                <a:spcPct val="40000"/>
              </a:spcAft>
            </a:pPr>
            <a:r>
              <a:rPr lang="pt-PT" sz="2800"/>
              <a:t>50% dos profissionais de saúde têm vínculo precário com muitos recebimentos em atraso</a:t>
            </a:r>
          </a:p>
          <a:p>
            <a:pPr algn="just">
              <a:spcAft>
                <a:spcPct val="40000"/>
              </a:spcAft>
            </a:pPr>
            <a:r>
              <a:rPr lang="pt-PT" sz="2800"/>
              <a:t>Há cerca de 100 crianças a morarem com as mães nas prisões;</a:t>
            </a:r>
          </a:p>
          <a:p>
            <a:pPr algn="just">
              <a:spcAft>
                <a:spcPct val="40000"/>
              </a:spcAft>
            </a:pPr>
            <a:r>
              <a:rPr lang="pt-PT" sz="2800"/>
              <a:t>Nem sempre são distribuídas fraldas para as crianças e a assistência de pediatras é insuficiente;</a:t>
            </a:r>
          </a:p>
          <a:p>
            <a:pPr algn="just">
              <a:spcAft>
                <a:spcPct val="40000"/>
              </a:spcAft>
            </a:pPr>
            <a:r>
              <a:rPr lang="pt-PT" sz="2800"/>
              <a:t>Cerca de 50% dos filhos de reclusos vão parar à prisão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default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defaul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</Template>
  <TotalTime>765</TotalTime>
  <Words>1741</Words>
  <Application>Microsoft Office PowerPoint</Application>
  <PresentationFormat>Apresentação no Ecrã (4:3)</PresentationFormat>
  <Paragraphs>264</Paragraphs>
  <Slides>47</Slides>
  <Notes>8</Notes>
  <HiddenSlides>0</HiddenSlides>
  <MMClips>1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47</vt:i4>
      </vt:variant>
    </vt:vector>
  </HeadingPairs>
  <TitlesOfParts>
    <vt:vector size="53" baseType="lpstr">
      <vt:lpstr>Arial</vt:lpstr>
      <vt:lpstr>Times New Roman</vt:lpstr>
      <vt:lpstr>Wingdings</vt:lpstr>
      <vt:lpstr>Monotype Corsiva</vt:lpstr>
      <vt:lpstr>Book Antiqua</vt:lpstr>
      <vt:lpstr>default</vt:lpstr>
      <vt:lpstr>Prisões para quê?</vt:lpstr>
      <vt:lpstr>“Vós que entrais, abandonai toda a esperança”                              Divina Comédia – Inferno - Dante</vt:lpstr>
      <vt:lpstr>População prisional no Mundo - 2010</vt:lpstr>
      <vt:lpstr>Evolução da população prisional em Portugal (Em 31 de Dezembro de cada ano)</vt:lpstr>
      <vt:lpstr>Uma visão da actual situação prisional</vt:lpstr>
      <vt:lpstr>Diapositivo 6</vt:lpstr>
      <vt:lpstr>Caracterização dos reclusos </vt:lpstr>
      <vt:lpstr>Diapositivo 8</vt:lpstr>
      <vt:lpstr>Diapositivo 9</vt:lpstr>
      <vt:lpstr>Reclusos condenados segundo o tipo de crime - Dez. 2010</vt:lpstr>
      <vt:lpstr>Meios Humanos Afectos ao Sistema Prisional – Dez.2010</vt:lpstr>
      <vt:lpstr>Duração média do cumprimento das penas - 2008</vt:lpstr>
      <vt:lpstr>Exemplos de apreensões nas prisões</vt:lpstr>
      <vt:lpstr>Uma imagem dum Estabel. Prisional E.P.Porto (Custóias) - 2009</vt:lpstr>
      <vt:lpstr>Dimensão Nacional da Justiça</vt:lpstr>
      <vt:lpstr>Orçamento de Estado Contas da D.G.S.P.</vt:lpstr>
      <vt:lpstr>Declarações de altos responsáveis ligados à justiça</vt:lpstr>
      <vt:lpstr>Juiz Conselheiro Dr. Armando Leandro   </vt:lpstr>
      <vt:lpstr>Ex - Director Geral dos Serviços Prisionais - Dr. Miranda Pereira</vt:lpstr>
      <vt:lpstr>Ex-Presidente do Sindicato dos Magistrados do Ministério Público  Dr. António Clunny</vt:lpstr>
      <vt:lpstr>Ex-Ministro da Justiça  Dr. Alberto Costa</vt:lpstr>
      <vt:lpstr>Dr. Vera Jardim – Ex-Ministro da Justiça</vt:lpstr>
      <vt:lpstr>Dr. Germano Marques da Silva Professor de Direito Penal</vt:lpstr>
      <vt:lpstr>A.I. – Relatório Anual - 2010</vt:lpstr>
      <vt:lpstr>Amnistia Internacional - 2010</vt:lpstr>
      <vt:lpstr>Coordenador Nacional da Pastoral Prisional – P. João Gonçalves</vt:lpstr>
      <vt:lpstr>Capelão prisional – P. António Correia</vt:lpstr>
      <vt:lpstr>Dr. Diogo Lacerda Machado Ex-Secretário de Estado da Justiça</vt:lpstr>
      <vt:lpstr>Padre Agostinho Jardim Presidente nacional da Rede Europeia Anti-Pobreza</vt:lpstr>
      <vt:lpstr>O.I.T. – Organização Internacional do Trabalho</vt:lpstr>
      <vt:lpstr>Artigo no Financial Times</vt:lpstr>
      <vt:lpstr>Retratos das prisões</vt:lpstr>
      <vt:lpstr>O quotidiano dos reclusos - Exemplos</vt:lpstr>
      <vt:lpstr>Visitadora da prisão feminina de Leiria</vt:lpstr>
      <vt:lpstr> Recluso do Estabelecimento Prisional de Paços de Ferreira</vt:lpstr>
      <vt:lpstr>Reclusa equatoriana de Custóias - 2001</vt:lpstr>
      <vt:lpstr>Ex-recluso do Estabelecimento Prisional de Lisboa</vt:lpstr>
      <vt:lpstr>Comissão Nacional Justiça e Paz</vt:lpstr>
      <vt:lpstr>Provedor de Justiça - 2003</vt:lpstr>
      <vt:lpstr>Como ajudar?</vt:lpstr>
      <vt:lpstr>População  prisional  no  Mundo</vt:lpstr>
      <vt:lpstr>População  prisional  no  Mundo</vt:lpstr>
      <vt:lpstr>Diapositivo 43</vt:lpstr>
      <vt:lpstr>Prevenção e Tratamento dos Conflitos</vt:lpstr>
      <vt:lpstr>Diapositivo 45</vt:lpstr>
      <vt:lpstr>Padre João Gonçalves Coordenador Nacional da Pastoral Prisional</vt:lpstr>
      <vt:lpstr>Sophia de Melo Breyner Andresen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Cerâmica do Douro</dc:creator>
  <cp:lastModifiedBy>apad</cp:lastModifiedBy>
  <cp:revision>30</cp:revision>
  <cp:lastPrinted>1601-01-01T00:00:00Z</cp:lastPrinted>
  <dcterms:created xsi:type="dcterms:W3CDTF">2007-11-19T15:47:56Z</dcterms:created>
  <dcterms:modified xsi:type="dcterms:W3CDTF">2012-06-27T08:34:47Z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7</vt:i4>
  </property>
</Properties>
</file>