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75" d="100"/>
          <a:sy n="7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11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 smtClean="0"/>
              <a:t>A sociologia nas manifestações </a:t>
            </a:r>
            <a:r>
              <a:rPr lang="pt-PT" dirty="0" err="1" smtClean="0"/>
              <a:t>multitudinárias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Outubro 2012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revolução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Sinalizada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confrontos</a:t>
            </a:r>
            <a:r>
              <a:rPr lang="en-US" dirty="0" smtClean="0"/>
              <a:t> com a </a:t>
            </a:r>
            <a:r>
              <a:rPr lang="en-US" dirty="0" err="1" smtClean="0"/>
              <a:t>polícia</a:t>
            </a:r>
            <a:r>
              <a:rPr lang="en-US" dirty="0" smtClean="0"/>
              <a:t> e com as </a:t>
            </a:r>
            <a:r>
              <a:rPr lang="en-US" dirty="0" err="1" smtClean="0"/>
              <a:t>teorias</a:t>
            </a:r>
            <a:r>
              <a:rPr lang="en-US" dirty="0" smtClean="0"/>
              <a:t> </a:t>
            </a:r>
            <a:r>
              <a:rPr lang="en-US" dirty="0" err="1" smtClean="0"/>
              <a:t>normalizadas</a:t>
            </a:r>
            <a:r>
              <a:rPr lang="en-US" dirty="0" smtClean="0"/>
              <a:t> (</a:t>
            </a:r>
            <a:r>
              <a:rPr lang="en-US" dirty="0" err="1" smtClean="0"/>
              <a:t>como</a:t>
            </a:r>
            <a:r>
              <a:rPr lang="en-US" dirty="0" smtClean="0"/>
              <a:t> as </a:t>
            </a:r>
            <a:r>
              <a:rPr lang="en-US" dirty="0" err="1" smtClean="0"/>
              <a:t>sociais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Caracterizada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tensão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custos</a:t>
            </a:r>
            <a:r>
              <a:rPr lang="en-US" dirty="0" smtClean="0"/>
              <a:t> </a:t>
            </a:r>
            <a:r>
              <a:rPr lang="en-US" dirty="0" err="1" smtClean="0"/>
              <a:t>energéticos</a:t>
            </a:r>
            <a:r>
              <a:rPr lang="en-US" dirty="0" smtClean="0"/>
              <a:t> e de </a:t>
            </a:r>
            <a:r>
              <a:rPr lang="en-US" dirty="0" err="1" smtClean="0"/>
              <a:t>risco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acção</a:t>
            </a:r>
            <a:r>
              <a:rPr lang="en-US" dirty="0" smtClean="0"/>
              <a:t> </a:t>
            </a:r>
            <a:r>
              <a:rPr lang="en-US" dirty="0" err="1" smtClean="0"/>
              <a:t>colectiva</a:t>
            </a:r>
            <a:r>
              <a:rPr lang="en-US" dirty="0" smtClean="0"/>
              <a:t> e a </a:t>
            </a:r>
            <a:r>
              <a:rPr lang="en-US" dirty="0" err="1" smtClean="0"/>
              <a:t>segurança</a:t>
            </a:r>
            <a:r>
              <a:rPr lang="en-US" dirty="0" smtClean="0"/>
              <a:t> </a:t>
            </a:r>
            <a:r>
              <a:rPr lang="en-US" dirty="0" err="1" smtClean="0"/>
              <a:t>relativa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submissão</a:t>
            </a:r>
            <a:endParaRPr lang="en-US" dirty="0" smtClean="0"/>
          </a:p>
          <a:p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destino</a:t>
            </a:r>
            <a:r>
              <a:rPr lang="en-US" dirty="0" smtClean="0"/>
              <a:t>, as </a:t>
            </a:r>
            <a:r>
              <a:rPr lang="en-US" dirty="0" err="1" smtClean="0"/>
              <a:t>revoluções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anunciadas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b="1" i="1" dirty="0" err="1" smtClean="0"/>
              <a:t>espírito</a:t>
            </a:r>
            <a:r>
              <a:rPr lang="en-US" b="1" i="1" dirty="0" smtClean="0"/>
              <a:t> do tempo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a </a:t>
            </a:r>
            <a:r>
              <a:rPr lang="en-US" dirty="0" err="1" smtClean="0"/>
              <a:t>teoria</a:t>
            </a:r>
            <a:r>
              <a:rPr lang="en-US" dirty="0" smtClean="0"/>
              <a:t> social </a:t>
            </a:r>
            <a:r>
              <a:rPr lang="en-US" dirty="0" err="1" smtClean="0"/>
              <a:t>não</a:t>
            </a:r>
            <a:r>
              <a:rPr lang="en-US" dirty="0" smtClean="0"/>
              <a:t> tem </a:t>
            </a:r>
            <a:r>
              <a:rPr lang="en-US" dirty="0" err="1" smtClean="0"/>
              <a:t>instrumentos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estudar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Dilemas</a:t>
            </a:r>
            <a:r>
              <a:rPr lang="en-US" dirty="0" smtClean="0"/>
              <a:t> </a:t>
            </a:r>
            <a:r>
              <a:rPr lang="en-US" dirty="0" err="1" smtClean="0"/>
              <a:t>teóricos</a:t>
            </a:r>
            <a:r>
              <a:rPr lang="en-US" dirty="0" smtClean="0"/>
              <a:t> </a:t>
            </a:r>
            <a:r>
              <a:rPr lang="en-US" dirty="0" err="1" smtClean="0"/>
              <a:t>formatadores</a:t>
            </a:r>
            <a:r>
              <a:rPr lang="en-US" dirty="0" smtClean="0"/>
              <a:t> das </a:t>
            </a:r>
            <a:r>
              <a:rPr lang="en-US" dirty="0" err="1" smtClean="0"/>
              <a:t>conciências</a:t>
            </a:r>
            <a:r>
              <a:rPr lang="en-US" dirty="0" smtClean="0"/>
              <a:t> </a:t>
            </a:r>
            <a:r>
              <a:rPr lang="en-US" dirty="0" err="1" smtClean="0"/>
              <a:t>modernas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Opção</a:t>
            </a:r>
            <a:r>
              <a:rPr lang="en-US" dirty="0" smtClean="0"/>
              <a:t> demo-liberal</a:t>
            </a:r>
          </a:p>
          <a:p>
            <a:r>
              <a:rPr lang="en-US" dirty="0" err="1" smtClean="0"/>
              <a:t>Colectivo</a:t>
            </a:r>
            <a:r>
              <a:rPr lang="en-US" dirty="0" smtClean="0"/>
              <a:t> e </a:t>
            </a:r>
            <a:r>
              <a:rPr lang="en-US" dirty="0" err="1" smtClean="0"/>
              <a:t>sociedade</a:t>
            </a:r>
            <a:r>
              <a:rPr lang="en-US" dirty="0" smtClean="0"/>
              <a:t> (</a:t>
            </a:r>
            <a:r>
              <a:rPr lang="en-US" dirty="0" err="1" smtClean="0"/>
              <a:t>urbana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Povo</a:t>
            </a:r>
            <a:r>
              <a:rPr lang="en-US" dirty="0" smtClean="0"/>
              <a:t> e </a:t>
            </a:r>
            <a:r>
              <a:rPr lang="en-US" dirty="0" err="1" smtClean="0"/>
              <a:t>sociedade</a:t>
            </a:r>
            <a:r>
              <a:rPr lang="en-US" dirty="0" smtClean="0"/>
              <a:t> (</a:t>
            </a:r>
            <a:r>
              <a:rPr lang="en-US" dirty="0" err="1" smtClean="0"/>
              <a:t>especializada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Indivíduo</a:t>
            </a:r>
            <a:r>
              <a:rPr lang="en-US" dirty="0" smtClean="0"/>
              <a:t> e </a:t>
            </a:r>
            <a:r>
              <a:rPr lang="en-US" dirty="0" err="1" smtClean="0"/>
              <a:t>população</a:t>
            </a:r>
            <a:r>
              <a:rPr lang="en-US" dirty="0" smtClean="0"/>
              <a:t> (</a:t>
            </a:r>
            <a:r>
              <a:rPr lang="en-US" dirty="0" err="1" smtClean="0"/>
              <a:t>matemática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Interacção</a:t>
            </a:r>
            <a:r>
              <a:rPr lang="en-US" dirty="0" smtClean="0"/>
              <a:t> e </a:t>
            </a:r>
            <a:r>
              <a:rPr lang="en-US" dirty="0" err="1" smtClean="0"/>
              <a:t>estruturas</a:t>
            </a:r>
            <a:r>
              <a:rPr lang="en-US" dirty="0" smtClean="0"/>
              <a:t> (</a:t>
            </a:r>
            <a:r>
              <a:rPr lang="en-US" dirty="0" err="1" smtClean="0"/>
              <a:t>mecanicista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Acção</a:t>
            </a:r>
            <a:r>
              <a:rPr lang="en-US" dirty="0" smtClean="0"/>
              <a:t> e </a:t>
            </a:r>
            <a:r>
              <a:rPr lang="en-US" dirty="0" err="1" smtClean="0"/>
              <a:t>sistemas</a:t>
            </a:r>
            <a:r>
              <a:rPr lang="en-US" dirty="0" smtClean="0"/>
              <a:t> (</a:t>
            </a:r>
            <a:r>
              <a:rPr lang="en-US" dirty="0" err="1" smtClean="0"/>
              <a:t>analítica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Actores</a:t>
            </a:r>
            <a:r>
              <a:rPr lang="en-US" dirty="0" smtClean="0"/>
              <a:t> e </a:t>
            </a:r>
            <a:r>
              <a:rPr lang="en-US" dirty="0" err="1" smtClean="0"/>
              <a:t>instituições</a:t>
            </a:r>
            <a:r>
              <a:rPr lang="en-US" dirty="0" smtClean="0"/>
              <a:t> (</a:t>
            </a:r>
            <a:r>
              <a:rPr lang="en-US" dirty="0" err="1" smtClean="0"/>
              <a:t>racionalista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Povo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Controversa</a:t>
            </a:r>
            <a:r>
              <a:rPr lang="en-US" dirty="0" smtClean="0"/>
              <a:t> e </a:t>
            </a:r>
            <a:r>
              <a:rPr lang="en-US" dirty="0" err="1" smtClean="0"/>
              <a:t>emocionante</a:t>
            </a:r>
            <a:r>
              <a:rPr lang="en-US" dirty="0" smtClean="0"/>
              <a:t> </a:t>
            </a:r>
            <a:r>
              <a:rPr lang="en-US" dirty="0" err="1" smtClean="0"/>
              <a:t>ascenção</a:t>
            </a:r>
            <a:r>
              <a:rPr lang="en-US" dirty="0" smtClean="0"/>
              <a:t> social dos </a:t>
            </a:r>
            <a:r>
              <a:rPr lang="en-US" dirty="0" err="1" smtClean="0"/>
              <a:t>marginais</a:t>
            </a:r>
            <a:r>
              <a:rPr lang="en-US" dirty="0" smtClean="0"/>
              <a:t> (</a:t>
            </a:r>
            <a:r>
              <a:rPr lang="en-US" dirty="0" err="1" smtClean="0"/>
              <a:t>burguesia</a:t>
            </a:r>
            <a:r>
              <a:rPr lang="en-US" dirty="0" smtClean="0"/>
              <a:t> e </a:t>
            </a:r>
            <a:r>
              <a:rPr lang="en-US" dirty="0" err="1" smtClean="0"/>
              <a:t>proletariado</a:t>
            </a:r>
            <a:r>
              <a:rPr lang="en-US" dirty="0" smtClean="0"/>
              <a:t>)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estatuto</a:t>
            </a:r>
            <a:r>
              <a:rPr lang="en-US" dirty="0" smtClean="0"/>
              <a:t> social </a:t>
            </a:r>
            <a:r>
              <a:rPr lang="en-US" dirty="0" err="1" smtClean="0"/>
              <a:t>padrão</a:t>
            </a:r>
            <a:r>
              <a:rPr lang="en-US" dirty="0" smtClean="0"/>
              <a:t> (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do </a:t>
            </a:r>
            <a:r>
              <a:rPr lang="en-US" dirty="0" err="1" smtClean="0"/>
              <a:t>trabalho</a:t>
            </a:r>
            <a:r>
              <a:rPr lang="en-US" dirty="0" smtClean="0"/>
              <a:t>=</a:t>
            </a:r>
            <a:r>
              <a:rPr lang="en-US" dirty="0" err="1" smtClean="0"/>
              <a:t>dinheiro</a:t>
            </a:r>
            <a:r>
              <a:rPr lang="en-US" dirty="0" smtClean="0"/>
              <a:t> e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honra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Conotações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confundem</a:t>
            </a:r>
            <a:r>
              <a:rPr lang="en-US" dirty="0" smtClean="0"/>
              <a:t> com a </a:t>
            </a:r>
            <a:r>
              <a:rPr lang="en-US" dirty="0" err="1" smtClean="0"/>
              <a:t>populaça</a:t>
            </a:r>
            <a:r>
              <a:rPr lang="en-US" dirty="0" smtClean="0"/>
              <a:t>, </a:t>
            </a:r>
            <a:r>
              <a:rPr lang="en-US" dirty="0" err="1" smtClean="0"/>
              <a:t>entidade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e </a:t>
            </a:r>
            <a:r>
              <a:rPr lang="en-US" dirty="0" err="1" smtClean="0"/>
              <a:t>deve</a:t>
            </a:r>
            <a:r>
              <a:rPr lang="en-US" dirty="0" smtClean="0"/>
              <a:t> ser </a:t>
            </a:r>
            <a:r>
              <a:rPr lang="en-US" dirty="0" err="1" smtClean="0"/>
              <a:t>educada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se </a:t>
            </a:r>
            <a:r>
              <a:rPr lang="en-US" dirty="0" err="1" smtClean="0"/>
              <a:t>comportar</a:t>
            </a:r>
            <a:r>
              <a:rPr lang="en-US" dirty="0" smtClean="0"/>
              <a:t> </a:t>
            </a:r>
            <a:r>
              <a:rPr lang="en-US" dirty="0" err="1" smtClean="0"/>
              <a:t>democratica-mente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regulada</a:t>
            </a:r>
            <a:r>
              <a:rPr lang="en-US" dirty="0" smtClean="0"/>
              <a:t> </a:t>
            </a:r>
            <a:r>
              <a:rPr lang="en-US" dirty="0" err="1" smtClean="0"/>
              <a:t>sexualmente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Modernização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Sociologia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modernização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violência</a:t>
            </a:r>
            <a:r>
              <a:rPr lang="en-US" dirty="0" smtClean="0"/>
              <a:t> e </a:t>
            </a:r>
            <a:r>
              <a:rPr lang="en-US" dirty="0" err="1" smtClean="0"/>
              <a:t>estigmas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Estado social </a:t>
            </a:r>
            <a:r>
              <a:rPr lang="en-US" dirty="0" err="1" smtClean="0"/>
              <a:t>concentrou</a:t>
            </a:r>
            <a:r>
              <a:rPr lang="en-US" dirty="0" smtClean="0"/>
              <a:t>-se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conciliar</a:t>
            </a:r>
            <a:r>
              <a:rPr lang="en-US" dirty="0" smtClean="0"/>
              <a:t> </a:t>
            </a:r>
            <a:r>
              <a:rPr lang="en-US" dirty="0" err="1" smtClean="0"/>
              <a:t>interesses</a:t>
            </a:r>
            <a:r>
              <a:rPr lang="en-US" dirty="0" smtClean="0"/>
              <a:t> de </a:t>
            </a:r>
            <a:r>
              <a:rPr lang="en-US" dirty="0" err="1" smtClean="0"/>
              <a:t>classe</a:t>
            </a:r>
            <a:r>
              <a:rPr lang="en-US" dirty="0" smtClean="0"/>
              <a:t>, de </a:t>
            </a:r>
            <a:r>
              <a:rPr lang="en-US" dirty="0" err="1" smtClean="0"/>
              <a:t>nações</a:t>
            </a:r>
            <a:r>
              <a:rPr lang="en-US" dirty="0" smtClean="0"/>
              <a:t>, e </a:t>
            </a:r>
            <a:r>
              <a:rPr lang="en-US" dirty="0" err="1" smtClean="0"/>
              <a:t>procu-rou</a:t>
            </a:r>
            <a:r>
              <a:rPr lang="en-US" dirty="0" smtClean="0"/>
              <a:t> </a:t>
            </a:r>
            <a:r>
              <a:rPr lang="en-US" dirty="0" err="1" smtClean="0"/>
              <a:t>levar</a:t>
            </a:r>
            <a:r>
              <a:rPr lang="en-US" dirty="0" smtClean="0"/>
              <a:t> </a:t>
            </a:r>
            <a:r>
              <a:rPr lang="en-US" dirty="0" err="1" smtClean="0"/>
              <a:t>estes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r>
              <a:rPr lang="en-US" dirty="0" smtClean="0"/>
              <a:t> a </a:t>
            </a:r>
            <a:r>
              <a:rPr lang="en-US" dirty="0" err="1" smtClean="0"/>
              <a:t>toda</a:t>
            </a:r>
            <a:r>
              <a:rPr lang="en-US" dirty="0" smtClean="0"/>
              <a:t> a parte.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crise</a:t>
            </a:r>
            <a:r>
              <a:rPr lang="en-US" dirty="0" smtClean="0"/>
              <a:t> de 1973 </a:t>
            </a:r>
            <a:r>
              <a:rPr lang="en-US" dirty="0" err="1" smtClean="0"/>
              <a:t>degenerou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globalização</a:t>
            </a:r>
            <a:r>
              <a:rPr lang="en-US" dirty="0" smtClean="0"/>
              <a:t> </a:t>
            </a:r>
            <a:r>
              <a:rPr lang="en-US" dirty="0" err="1" smtClean="0"/>
              <a:t>explorada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finanças</a:t>
            </a:r>
            <a:r>
              <a:rPr lang="en-US" dirty="0" smtClean="0"/>
              <a:t> </a:t>
            </a:r>
            <a:r>
              <a:rPr lang="en-US" dirty="0" err="1" smtClean="0"/>
              <a:t>corporativas</a:t>
            </a:r>
            <a:r>
              <a:rPr lang="en-US" dirty="0" smtClean="0"/>
              <a:t> (1%) e </a:t>
            </a:r>
            <a:r>
              <a:rPr lang="en-US" dirty="0" err="1" smtClean="0"/>
              <a:t>revelou</a:t>
            </a:r>
            <a:r>
              <a:rPr lang="en-US" dirty="0" smtClean="0"/>
              <a:t> a </a:t>
            </a:r>
            <a:r>
              <a:rPr lang="en-US" dirty="0" err="1" smtClean="0"/>
              <a:t>democracia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prisão</a:t>
            </a:r>
            <a:r>
              <a:rPr lang="en-US" dirty="0" smtClean="0"/>
              <a:t> de </a:t>
            </a:r>
            <a:r>
              <a:rPr lang="en-US" dirty="0" err="1" smtClean="0"/>
              <a:t>ferro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Contestações, violências e</a:t>
            </a:r>
            <a:br>
              <a:rPr lang="pt-PT" dirty="0" smtClean="0"/>
            </a:br>
            <a:r>
              <a:rPr lang="pt-PT" dirty="0" smtClean="0"/>
              <a:t>bodes expiatórios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FSM </a:t>
            </a:r>
            <a:r>
              <a:rPr lang="en-US" dirty="0" err="1" smtClean="0"/>
              <a:t>ataca</a:t>
            </a:r>
            <a:r>
              <a:rPr lang="en-US" dirty="0" smtClean="0"/>
              <a:t> o </a:t>
            </a:r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único</a:t>
            </a:r>
            <a:endParaRPr lang="en-US" dirty="0" smtClean="0"/>
          </a:p>
          <a:p>
            <a:r>
              <a:rPr lang="en-US" dirty="0" err="1" smtClean="0"/>
              <a:t>Ataque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Torres </a:t>
            </a:r>
            <a:r>
              <a:rPr lang="en-US" dirty="0" err="1" smtClean="0"/>
              <a:t>Gémeas</a:t>
            </a:r>
            <a:r>
              <a:rPr lang="en-US" dirty="0" smtClean="0"/>
              <a:t> </a:t>
            </a:r>
            <a:r>
              <a:rPr lang="en-US" dirty="0" err="1" smtClean="0"/>
              <a:t>recentra</a:t>
            </a:r>
            <a:r>
              <a:rPr lang="en-US" dirty="0" smtClean="0"/>
              <a:t> o debate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violência</a:t>
            </a:r>
            <a:r>
              <a:rPr lang="en-US" dirty="0" smtClean="0"/>
              <a:t>, </a:t>
            </a:r>
            <a:r>
              <a:rPr lang="en-US" dirty="0" err="1" smtClean="0"/>
              <a:t>sobretudo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legitimou</a:t>
            </a:r>
            <a:r>
              <a:rPr lang="en-US" dirty="0" smtClean="0"/>
              <a:t> a </a:t>
            </a:r>
            <a:r>
              <a:rPr lang="en-US" dirty="0" err="1" smtClean="0"/>
              <a:t>guerra</a:t>
            </a:r>
            <a:r>
              <a:rPr lang="en-US" dirty="0" smtClean="0"/>
              <a:t> contra </a:t>
            </a:r>
            <a:r>
              <a:rPr lang="en-US" dirty="0" err="1" smtClean="0"/>
              <a:t>povos</a:t>
            </a:r>
            <a:r>
              <a:rPr lang="en-US" dirty="0" smtClean="0"/>
              <a:t> </a:t>
            </a:r>
            <a:r>
              <a:rPr lang="en-US" dirty="0" err="1" smtClean="0"/>
              <a:t>inteiros</a:t>
            </a:r>
            <a:endParaRPr lang="en-US" dirty="0" smtClean="0"/>
          </a:p>
          <a:p>
            <a:r>
              <a:rPr lang="en-US" dirty="0" err="1" smtClean="0"/>
              <a:t>Crise</a:t>
            </a:r>
            <a:r>
              <a:rPr lang="en-US" dirty="0" smtClean="0"/>
              <a:t> </a:t>
            </a:r>
            <a:r>
              <a:rPr lang="en-US" dirty="0" err="1" smtClean="0"/>
              <a:t>financeira</a:t>
            </a:r>
            <a:r>
              <a:rPr lang="en-US" dirty="0" smtClean="0"/>
              <a:t> </a:t>
            </a:r>
            <a:r>
              <a:rPr lang="en-US" dirty="0" err="1" smtClean="0"/>
              <a:t>usada</a:t>
            </a:r>
            <a:r>
              <a:rPr lang="en-US" dirty="0" smtClean="0"/>
              <a:t> contra </a:t>
            </a:r>
            <a:r>
              <a:rPr lang="en-US" dirty="0" err="1" smtClean="0"/>
              <a:t>povos</a:t>
            </a:r>
            <a:r>
              <a:rPr lang="en-US" dirty="0" smtClean="0"/>
              <a:t> </a:t>
            </a:r>
            <a:r>
              <a:rPr lang="en-US" dirty="0" err="1" smtClean="0"/>
              <a:t>europeus</a:t>
            </a:r>
            <a:r>
              <a:rPr lang="en-US" dirty="0" smtClean="0"/>
              <a:t> </a:t>
            </a:r>
            <a:r>
              <a:rPr lang="en-US" dirty="0" err="1" smtClean="0"/>
              <a:t>provoca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reacção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Nova </a:t>
            </a:r>
            <a:r>
              <a:rPr lang="en-US" dirty="0" err="1" smtClean="0"/>
              <a:t>relação</a:t>
            </a:r>
            <a:r>
              <a:rPr lang="en-US" dirty="0" smtClean="0"/>
              <a:t> se </a:t>
            </a:r>
            <a:r>
              <a:rPr lang="en-US" dirty="0" err="1" smtClean="0"/>
              <a:t>estabelece</a:t>
            </a:r>
            <a:r>
              <a:rPr lang="en-US" dirty="0" smtClean="0"/>
              <a:t> entre </a:t>
            </a:r>
            <a:r>
              <a:rPr lang="en-US" dirty="0" err="1" smtClean="0"/>
              <a:t>activistas</a:t>
            </a:r>
            <a:r>
              <a:rPr lang="en-US" dirty="0" smtClean="0"/>
              <a:t> e </a:t>
            </a:r>
            <a:r>
              <a:rPr lang="en-US" dirty="0" err="1" smtClean="0"/>
              <a:t>massas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Teorias e dimensões sociológicas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Economia</a:t>
            </a:r>
            <a:r>
              <a:rPr lang="en-US" dirty="0" smtClean="0"/>
              <a:t> (</a:t>
            </a:r>
            <a:r>
              <a:rPr lang="en-US" dirty="0" err="1" smtClean="0"/>
              <a:t>rainha</a:t>
            </a:r>
            <a:r>
              <a:rPr lang="en-US" dirty="0" smtClean="0"/>
              <a:t>) </a:t>
            </a:r>
            <a:r>
              <a:rPr lang="en-US" dirty="0" err="1" smtClean="0"/>
              <a:t>política</a:t>
            </a:r>
            <a:r>
              <a:rPr lang="en-US" dirty="0" smtClean="0"/>
              <a:t> (</a:t>
            </a:r>
            <a:r>
              <a:rPr lang="en-US" dirty="0" err="1" smtClean="0"/>
              <a:t>tópico</a:t>
            </a:r>
            <a:r>
              <a:rPr lang="en-US" dirty="0" smtClean="0"/>
              <a:t> central dos media) </a:t>
            </a:r>
            <a:r>
              <a:rPr lang="en-US" dirty="0" err="1" smtClean="0"/>
              <a:t>sociedade</a:t>
            </a:r>
            <a:r>
              <a:rPr lang="en-US" dirty="0" smtClean="0"/>
              <a:t> e </a:t>
            </a:r>
            <a:r>
              <a:rPr lang="en-US" dirty="0" err="1" smtClean="0"/>
              <a:t>cultura</a:t>
            </a:r>
            <a:r>
              <a:rPr lang="en-US" dirty="0" smtClean="0"/>
              <a:t> (</a:t>
            </a:r>
            <a:r>
              <a:rPr lang="en-US" sz="2800" dirty="0" err="1" smtClean="0"/>
              <a:t>assuntos</a:t>
            </a:r>
            <a:r>
              <a:rPr lang="en-US" sz="2800" dirty="0" smtClean="0"/>
              <a:t> </a:t>
            </a:r>
            <a:r>
              <a:rPr lang="en-US" sz="2800" dirty="0" err="1" smtClean="0"/>
              <a:t>menores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Alienação</a:t>
            </a:r>
            <a:r>
              <a:rPr lang="en-US" dirty="0" smtClean="0"/>
              <a:t> </a:t>
            </a:r>
            <a:r>
              <a:rPr lang="en-US" dirty="0" err="1" smtClean="0"/>
              <a:t>decorre</a:t>
            </a:r>
            <a:r>
              <a:rPr lang="en-US" dirty="0" smtClean="0"/>
              <a:t> do </a:t>
            </a:r>
            <a:r>
              <a:rPr lang="en-US" dirty="0" err="1" smtClean="0"/>
              <a:t>desligar</a:t>
            </a:r>
            <a:r>
              <a:rPr lang="en-US" dirty="0" smtClean="0"/>
              <a:t> (</a:t>
            </a:r>
            <a:r>
              <a:rPr lang="en-US" dirty="0" err="1" smtClean="0"/>
              <a:t>desvalo-rizar</a:t>
            </a:r>
            <a:r>
              <a:rPr lang="en-US" dirty="0" smtClean="0"/>
              <a:t>) de </a:t>
            </a:r>
            <a:r>
              <a:rPr lang="en-US" dirty="0" err="1" smtClean="0"/>
              <a:t>dimensões</a:t>
            </a:r>
            <a:r>
              <a:rPr lang="en-US" dirty="0" smtClean="0"/>
              <a:t> </a:t>
            </a:r>
            <a:r>
              <a:rPr lang="en-US" dirty="0" err="1" smtClean="0"/>
              <a:t>integrantes</a:t>
            </a:r>
            <a:r>
              <a:rPr lang="en-US" dirty="0" smtClean="0"/>
              <a:t> dos </a:t>
            </a:r>
            <a:r>
              <a:rPr lang="en-US" dirty="0" err="1" smtClean="0"/>
              <a:t>processos</a:t>
            </a:r>
            <a:r>
              <a:rPr lang="en-US" dirty="0" smtClean="0"/>
              <a:t> (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salários</a:t>
            </a:r>
            <a:r>
              <a:rPr lang="en-US" dirty="0" smtClean="0"/>
              <a:t> </a:t>
            </a:r>
            <a:r>
              <a:rPr lang="en-US" dirty="0" err="1" smtClean="0"/>
              <a:t>cujo</a:t>
            </a:r>
            <a:r>
              <a:rPr lang="en-US" dirty="0" smtClean="0"/>
              <a:t> </a:t>
            </a:r>
            <a:r>
              <a:rPr lang="en-US" dirty="0" err="1" smtClean="0"/>
              <a:t>estatuto</a:t>
            </a:r>
            <a:r>
              <a:rPr lang="en-US" dirty="0" smtClean="0"/>
              <a:t> é </a:t>
            </a:r>
            <a:r>
              <a:rPr lang="en-US" dirty="0" err="1" smtClean="0"/>
              <a:t>menor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juros</a:t>
            </a:r>
            <a:r>
              <a:rPr lang="en-US" dirty="0" smtClean="0"/>
              <a:t> da </a:t>
            </a:r>
            <a:r>
              <a:rPr lang="en-US" dirty="0" err="1" smtClean="0"/>
              <a:t>dívida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Alienação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ciência</a:t>
            </a:r>
            <a:r>
              <a:rPr lang="en-US" dirty="0" smtClean="0"/>
              <a:t> </a:t>
            </a:r>
            <a:r>
              <a:rPr lang="en-US" dirty="0" err="1" smtClean="0"/>
              <a:t>separa</a:t>
            </a:r>
            <a:r>
              <a:rPr lang="en-US" dirty="0" smtClean="0"/>
              <a:t> </a:t>
            </a:r>
            <a:r>
              <a:rPr lang="en-US" dirty="0" err="1" smtClean="0"/>
              <a:t>dimensões</a:t>
            </a:r>
            <a:r>
              <a:rPr lang="en-US" dirty="0" smtClean="0"/>
              <a:t> e </a:t>
            </a:r>
            <a:r>
              <a:rPr lang="en-US" dirty="0" err="1" smtClean="0"/>
              <a:t>hipervaloriza</a:t>
            </a:r>
            <a:r>
              <a:rPr lang="en-US" dirty="0" smtClean="0"/>
              <a:t> </a:t>
            </a:r>
            <a:r>
              <a:rPr lang="en-US" dirty="0" err="1" smtClean="0"/>
              <a:t>subdisciplinas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Tarefas</a:t>
            </a:r>
            <a:r>
              <a:rPr lang="en-US" dirty="0" smtClean="0"/>
              <a:t> </a:t>
            </a:r>
            <a:r>
              <a:rPr lang="en-US" dirty="0" err="1" smtClean="0"/>
              <a:t>teóricas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ciências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Constatar</a:t>
            </a:r>
            <a:r>
              <a:rPr lang="en-US" dirty="0" smtClean="0"/>
              <a:t> o </a:t>
            </a:r>
            <a:r>
              <a:rPr lang="en-US" dirty="0" err="1" smtClean="0"/>
              <a:t>esgotamento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solidariedade</a:t>
            </a:r>
            <a:r>
              <a:rPr lang="en-US" dirty="0" smtClean="0"/>
              <a:t> </a:t>
            </a:r>
            <a:r>
              <a:rPr lang="en-US" dirty="0" err="1" smtClean="0"/>
              <a:t>orgânica</a:t>
            </a:r>
            <a:endParaRPr lang="en-US" dirty="0" smtClean="0"/>
          </a:p>
          <a:p>
            <a:r>
              <a:rPr lang="en-US" dirty="0" err="1" smtClean="0"/>
              <a:t>Estudar</a:t>
            </a:r>
            <a:r>
              <a:rPr lang="en-US" dirty="0" smtClean="0"/>
              <a:t> e </a:t>
            </a:r>
            <a:r>
              <a:rPr lang="en-US" dirty="0" err="1" smtClean="0"/>
              <a:t>desenvolver</a:t>
            </a:r>
            <a:r>
              <a:rPr lang="en-US" dirty="0" smtClean="0"/>
              <a:t> </a:t>
            </a:r>
            <a:r>
              <a:rPr lang="en-US" dirty="0" err="1" smtClean="0"/>
              <a:t>estudos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nova moral social,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ligando</a:t>
            </a:r>
            <a:r>
              <a:rPr lang="en-US" dirty="0" smtClean="0"/>
              <a:t> a </a:t>
            </a:r>
            <a:r>
              <a:rPr lang="en-US" dirty="0" err="1" smtClean="0"/>
              <a:t>teoria</a:t>
            </a:r>
            <a:r>
              <a:rPr lang="en-US" dirty="0" smtClean="0"/>
              <a:t> social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teorias</a:t>
            </a:r>
            <a:r>
              <a:rPr lang="en-US" dirty="0" smtClean="0"/>
              <a:t> </a:t>
            </a:r>
            <a:r>
              <a:rPr lang="en-US" dirty="0" err="1" smtClean="0"/>
              <a:t>doutrinárias</a:t>
            </a:r>
            <a:r>
              <a:rPr lang="en-US" dirty="0" smtClean="0"/>
              <a:t> (</a:t>
            </a:r>
            <a:r>
              <a:rPr lang="en-US" dirty="0" err="1" smtClean="0"/>
              <a:t>discussão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hiper</a:t>
            </a:r>
            <a:r>
              <a:rPr lang="en-US" dirty="0" smtClean="0"/>
              <a:t> </a:t>
            </a:r>
            <a:r>
              <a:rPr lang="en-US" dirty="0" err="1" smtClean="0"/>
              <a:t>especialização</a:t>
            </a:r>
            <a:r>
              <a:rPr lang="en-US" dirty="0" smtClean="0"/>
              <a:t>) e à </a:t>
            </a:r>
            <a:r>
              <a:rPr lang="en-US" dirty="0" err="1" smtClean="0"/>
              <a:t>teorias</a:t>
            </a:r>
            <a:r>
              <a:rPr lang="en-US" dirty="0" smtClean="0"/>
              <a:t> </a:t>
            </a:r>
            <a:r>
              <a:rPr lang="en-US" dirty="0" err="1" smtClean="0"/>
              <a:t>biológicas</a:t>
            </a:r>
            <a:r>
              <a:rPr lang="en-US" dirty="0" smtClean="0"/>
              <a:t> (</a:t>
            </a:r>
            <a:r>
              <a:rPr lang="en-US" dirty="0" err="1" smtClean="0"/>
              <a:t>ultrapassar</a:t>
            </a:r>
            <a:r>
              <a:rPr lang="en-US" dirty="0" smtClean="0"/>
              <a:t> o </a:t>
            </a:r>
            <a:r>
              <a:rPr lang="en-US" dirty="0" err="1" smtClean="0"/>
              <a:t>estigma</a:t>
            </a:r>
            <a:r>
              <a:rPr lang="en-US" dirty="0" smtClean="0"/>
              <a:t> do </a:t>
            </a:r>
            <a:r>
              <a:rPr lang="en-US" dirty="0" err="1" smtClean="0"/>
              <a:t>biologismo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Estudo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igualdade</a:t>
            </a:r>
            <a:r>
              <a:rPr lang="en-US" dirty="0" smtClean="0"/>
              <a:t> (valor e </a:t>
            </a:r>
            <a:r>
              <a:rPr lang="en-US" dirty="0" err="1" smtClean="0"/>
              <a:t>catalizador</a:t>
            </a:r>
            <a:r>
              <a:rPr lang="en-US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Indisponibilidade sociológica de identificar fenómenos sociais puros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Manifestações</a:t>
            </a:r>
            <a:r>
              <a:rPr lang="en-US" dirty="0" smtClean="0"/>
              <a:t> </a:t>
            </a:r>
            <a:r>
              <a:rPr lang="en-US" dirty="0" err="1" smtClean="0"/>
              <a:t>reivindicam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e do </a:t>
            </a:r>
            <a:r>
              <a:rPr lang="en-US" dirty="0" err="1" smtClean="0"/>
              <a:t>controlo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economia</a:t>
            </a:r>
            <a:r>
              <a:rPr lang="en-US" dirty="0" smtClean="0"/>
              <a:t> </a:t>
            </a:r>
            <a:r>
              <a:rPr lang="en-US" dirty="0" err="1" smtClean="0"/>
              <a:t>fora</a:t>
            </a:r>
            <a:r>
              <a:rPr lang="en-US" dirty="0" smtClean="0"/>
              <a:t> das </a:t>
            </a:r>
            <a:r>
              <a:rPr lang="en-US" dirty="0" err="1" smtClean="0"/>
              <a:t>instituições</a:t>
            </a:r>
            <a:endParaRPr lang="en-US" dirty="0" smtClean="0"/>
          </a:p>
          <a:p>
            <a:r>
              <a:rPr lang="en-US" dirty="0" err="1" smtClean="0"/>
              <a:t>Manifestações</a:t>
            </a:r>
            <a:r>
              <a:rPr lang="en-US" dirty="0" smtClean="0"/>
              <a:t> </a:t>
            </a:r>
            <a:r>
              <a:rPr lang="en-US" dirty="0" err="1" smtClean="0"/>
              <a:t>excluem</a:t>
            </a:r>
            <a:r>
              <a:rPr lang="en-US" dirty="0" smtClean="0"/>
              <a:t> </a:t>
            </a:r>
            <a:r>
              <a:rPr lang="en-US" dirty="0" err="1" smtClean="0"/>
              <a:t>expressão</a:t>
            </a:r>
            <a:r>
              <a:rPr lang="en-US" dirty="0" smtClean="0"/>
              <a:t> de </a:t>
            </a:r>
            <a:r>
              <a:rPr lang="en-US" dirty="0" err="1" smtClean="0"/>
              <a:t>interesses</a:t>
            </a:r>
            <a:r>
              <a:rPr lang="en-US" dirty="0" smtClean="0"/>
              <a:t> </a:t>
            </a:r>
            <a:r>
              <a:rPr lang="en-US" dirty="0" err="1" smtClean="0"/>
              <a:t>corporativos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partidários</a:t>
            </a:r>
            <a:endParaRPr lang="en-US" dirty="0" smtClean="0"/>
          </a:p>
          <a:p>
            <a:r>
              <a:rPr lang="en-US" dirty="0" smtClean="0"/>
              <a:t>São </a:t>
            </a:r>
            <a:r>
              <a:rPr lang="en-US" dirty="0" err="1" smtClean="0"/>
              <a:t>puras</a:t>
            </a:r>
            <a:r>
              <a:rPr lang="en-US" dirty="0" smtClean="0"/>
              <a:t> </a:t>
            </a:r>
            <a:r>
              <a:rPr lang="en-US" dirty="0" err="1" smtClean="0"/>
              <a:t>manifestações</a:t>
            </a:r>
            <a:r>
              <a:rPr lang="en-US" dirty="0" smtClean="0"/>
              <a:t> socio-</a:t>
            </a:r>
            <a:r>
              <a:rPr lang="en-US" dirty="0" err="1" smtClean="0"/>
              <a:t>culturais</a:t>
            </a:r>
            <a:endParaRPr lang="en-US" dirty="0" smtClean="0"/>
          </a:p>
          <a:p>
            <a:r>
              <a:rPr lang="en-US" dirty="0" smtClean="0"/>
              <a:t>Como se </a:t>
            </a:r>
            <a:r>
              <a:rPr lang="en-US" dirty="0" err="1" smtClean="0"/>
              <a:t>justifica</a:t>
            </a:r>
            <a:r>
              <a:rPr lang="en-US" dirty="0" smtClean="0"/>
              <a:t> a </a:t>
            </a:r>
            <a:r>
              <a:rPr lang="en-US" dirty="0" err="1" smtClean="0"/>
              <a:t>ausência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sociologia</a:t>
            </a:r>
            <a:r>
              <a:rPr lang="en-US" dirty="0" smtClean="0"/>
              <a:t> no debate </a:t>
            </a:r>
            <a:r>
              <a:rPr lang="en-US" dirty="0" err="1" smtClean="0"/>
              <a:t>público</a:t>
            </a:r>
            <a:r>
              <a:rPr lang="en-US" dirty="0" smtClean="0"/>
              <a:t> (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científico</a:t>
            </a:r>
            <a:r>
              <a:rPr lang="en-US" dirty="0" smtClean="0"/>
              <a:t>) do </a:t>
            </a:r>
            <a:r>
              <a:rPr lang="en-US" dirty="0" err="1" smtClean="0"/>
              <a:t>fenómeno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memória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Viciada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normalidade</a:t>
            </a:r>
            <a:r>
              <a:rPr lang="en-US" dirty="0" smtClean="0"/>
              <a:t> </a:t>
            </a:r>
            <a:r>
              <a:rPr lang="en-US" dirty="0" err="1" smtClean="0"/>
              <a:t>forjada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revolução</a:t>
            </a:r>
            <a:r>
              <a:rPr lang="en-US" dirty="0" smtClean="0"/>
              <a:t>, a </a:t>
            </a:r>
            <a:r>
              <a:rPr lang="en-US" dirty="0" err="1" smtClean="0"/>
              <a:t>teoria</a:t>
            </a:r>
            <a:r>
              <a:rPr lang="en-US" dirty="0" smtClean="0"/>
              <a:t> social </a:t>
            </a:r>
            <a:r>
              <a:rPr lang="en-US" dirty="0" err="1" smtClean="0"/>
              <a:t>revela</a:t>
            </a:r>
            <a:r>
              <a:rPr lang="en-US" dirty="0" smtClean="0"/>
              <a:t>-se </a:t>
            </a:r>
            <a:r>
              <a:rPr lang="en-US" dirty="0" err="1" smtClean="0"/>
              <a:t>insensível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“</a:t>
            </a:r>
            <a:r>
              <a:rPr lang="en-US" dirty="0" err="1" smtClean="0"/>
              <a:t>ameaças</a:t>
            </a:r>
            <a:r>
              <a:rPr lang="en-US" dirty="0" smtClean="0"/>
              <a:t>” de </a:t>
            </a:r>
            <a:r>
              <a:rPr lang="en-US" dirty="0" err="1" smtClean="0"/>
              <a:t>transformação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, </a:t>
            </a:r>
            <a:r>
              <a:rPr lang="en-US" dirty="0" err="1" smtClean="0"/>
              <a:t>todavia</a:t>
            </a:r>
            <a:r>
              <a:rPr lang="en-US" dirty="0" smtClean="0"/>
              <a:t> </a:t>
            </a:r>
            <a:r>
              <a:rPr lang="en-US" dirty="0" err="1" smtClean="0"/>
              <a:t>evidentes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público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transformações</a:t>
            </a:r>
            <a:r>
              <a:rPr lang="en-US" dirty="0" smtClean="0"/>
              <a:t> </a:t>
            </a:r>
            <a:r>
              <a:rPr lang="en-US" dirty="0" err="1" smtClean="0"/>
              <a:t>revolucionárias</a:t>
            </a:r>
            <a:r>
              <a:rPr lang="en-US" dirty="0" smtClean="0"/>
              <a:t> de </a:t>
            </a:r>
            <a:r>
              <a:rPr lang="en-US" dirty="0" err="1" smtClean="0"/>
              <a:t>Maio</a:t>
            </a:r>
            <a:r>
              <a:rPr lang="en-US" dirty="0" smtClean="0"/>
              <a:t> de 68, </a:t>
            </a:r>
            <a:r>
              <a:rPr lang="en-US" dirty="0" err="1" smtClean="0"/>
              <a:t>ou</a:t>
            </a:r>
            <a:r>
              <a:rPr lang="en-US" dirty="0" smtClean="0"/>
              <a:t> de 1974 </a:t>
            </a:r>
            <a:r>
              <a:rPr lang="en-US" dirty="0" err="1" smtClean="0"/>
              <a:t>em</a:t>
            </a:r>
            <a:r>
              <a:rPr lang="en-US" dirty="0" smtClean="0"/>
              <a:t> Portugal, </a:t>
            </a:r>
            <a:r>
              <a:rPr lang="en-US" dirty="0" err="1" smtClean="0"/>
              <a:t>revisitadas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memória</a:t>
            </a:r>
            <a:r>
              <a:rPr lang="en-US" dirty="0" smtClean="0"/>
              <a:t> </a:t>
            </a:r>
            <a:r>
              <a:rPr lang="en-US" dirty="0" err="1" smtClean="0"/>
              <a:t>colectiva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têm</a:t>
            </a:r>
            <a:r>
              <a:rPr lang="en-US" dirty="0" smtClean="0"/>
              <a:t> </a:t>
            </a:r>
            <a:r>
              <a:rPr lang="en-US" dirty="0" err="1" smtClean="0"/>
              <a:t>registo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 social (</a:t>
            </a:r>
            <a:r>
              <a:rPr lang="en-US" dirty="0" err="1" smtClean="0"/>
              <a:t>aliás</a:t>
            </a:r>
            <a:r>
              <a:rPr lang="en-US" dirty="0" smtClean="0"/>
              <a:t> </a:t>
            </a:r>
            <a:r>
              <a:rPr lang="en-US" dirty="0" err="1" smtClean="0"/>
              <a:t>alvo</a:t>
            </a:r>
            <a:r>
              <a:rPr lang="en-US" dirty="0" smtClean="0"/>
              <a:t> de </a:t>
            </a:r>
            <a:r>
              <a:rPr lang="en-US" dirty="0" err="1" smtClean="0"/>
              <a:t>profundas</a:t>
            </a:r>
            <a:r>
              <a:rPr lang="en-US" dirty="0" smtClean="0"/>
              <a:t> </a:t>
            </a:r>
            <a:r>
              <a:rPr lang="en-US" dirty="0" err="1" smtClean="0"/>
              <a:t>transformações</a:t>
            </a:r>
            <a:r>
              <a:rPr lang="en-US" dirty="0" smtClean="0"/>
              <a:t> </a:t>
            </a:r>
            <a:r>
              <a:rPr lang="en-US" dirty="0" err="1" smtClean="0"/>
              <a:t>nessas</a:t>
            </a:r>
            <a:r>
              <a:rPr lang="en-US" dirty="0" smtClean="0"/>
              <a:t> </a:t>
            </a:r>
            <a:r>
              <a:rPr lang="en-US" dirty="0" err="1" smtClean="0"/>
              <a:t>ocasiões</a:t>
            </a:r>
            <a:r>
              <a:rPr lang="en-US" dirty="0" smtClean="0"/>
              <a:t>)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522</Words>
  <Application>Microsoft Office PowerPoint</Application>
  <PresentationFormat>Apresentação no Ecrã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Modelo de apresentação predefinido</vt:lpstr>
      <vt:lpstr>A sociologia nas manifestações multitudinárias </vt:lpstr>
      <vt:lpstr>Dilemas teóricos formatadores das conciências modernas</vt:lpstr>
      <vt:lpstr>Povo</vt:lpstr>
      <vt:lpstr>Modernização </vt:lpstr>
      <vt:lpstr>Contestações, violências e bodes expiatórios</vt:lpstr>
      <vt:lpstr>Teorias e dimensões sociológicas </vt:lpstr>
      <vt:lpstr>Tarefas teóricas nas ciências </vt:lpstr>
      <vt:lpstr>Indisponibilidade sociológica de identificar fenómenos sociais puros</vt:lpstr>
      <vt:lpstr>Teoria sem memória</vt:lpstr>
      <vt:lpstr>A revolução</vt:lpstr>
      <vt:lpstr>Fim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71</cp:revision>
  <dcterms:created xsi:type="dcterms:W3CDTF">2005-12-05T12:20:13Z</dcterms:created>
  <dcterms:modified xsi:type="dcterms:W3CDTF">2012-10-29T10:16:08Z</dcterms:modified>
</cp:coreProperties>
</file>