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58" r:id="rId3"/>
    <p:sldId id="282" r:id="rId4"/>
    <p:sldId id="259" r:id="rId5"/>
    <p:sldId id="260" r:id="rId6"/>
    <p:sldId id="261" r:id="rId7"/>
    <p:sldId id="288" r:id="rId8"/>
    <p:sldId id="263" r:id="rId9"/>
    <p:sldId id="265" r:id="rId10"/>
    <p:sldId id="266" r:id="rId11"/>
    <p:sldId id="271" r:id="rId12"/>
    <p:sldId id="273" r:id="rId13"/>
    <p:sldId id="292" r:id="rId14"/>
    <p:sldId id="300" r:id="rId15"/>
    <p:sldId id="289" r:id="rId16"/>
    <p:sldId id="290" r:id="rId17"/>
    <p:sldId id="293" r:id="rId18"/>
    <p:sldId id="294" r:id="rId19"/>
    <p:sldId id="291" r:id="rId20"/>
    <p:sldId id="277" r:id="rId21"/>
    <p:sldId id="297" r:id="rId22"/>
    <p:sldId id="305" r:id="rId23"/>
    <p:sldId id="298" r:id="rId24"/>
    <p:sldId id="280" r:id="rId25"/>
  </p:sldIdLst>
  <p:sldSz cx="9144000" cy="6858000" type="screen4x3"/>
  <p:notesSz cx="6877050" cy="10001250"/>
  <p:defaultTextStyle>
    <a:defPPr>
      <a:defRPr lang="en-GB"/>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A3"/>
    <a:srgbClr val="C3FF19"/>
    <a:srgbClr val="003200"/>
    <a:srgbClr val="5C5C5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66575" autoAdjust="0"/>
  </p:normalViewPr>
  <p:slideViewPr>
    <p:cSldViewPr>
      <p:cViewPr>
        <p:scale>
          <a:sx n="75" d="100"/>
          <a:sy n="75" d="100"/>
        </p:scale>
        <p:origin x="-123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bwMode="auto">
          <a:xfrm>
            <a:off x="0" y="0"/>
            <a:ext cx="2979738" cy="500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GB"/>
          </a:p>
        </p:txBody>
      </p:sp>
      <p:sp>
        <p:nvSpPr>
          <p:cNvPr id="89091" name="Rectangle 3"/>
          <p:cNvSpPr>
            <a:spLocks noGrp="1" noChangeArrowheads="1"/>
          </p:cNvSpPr>
          <p:nvPr>
            <p:ph type="dt" sz="quarter" idx="1"/>
          </p:nvPr>
        </p:nvSpPr>
        <p:spPr bwMode="auto">
          <a:xfrm>
            <a:off x="3895725" y="0"/>
            <a:ext cx="2979738" cy="500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en-GB"/>
          </a:p>
        </p:txBody>
      </p:sp>
      <p:sp>
        <p:nvSpPr>
          <p:cNvPr id="89092" name="Rectangle 4"/>
          <p:cNvSpPr>
            <a:spLocks noGrp="1" noChangeArrowheads="1"/>
          </p:cNvSpPr>
          <p:nvPr>
            <p:ph type="ftr" sz="quarter" idx="2"/>
          </p:nvPr>
        </p:nvSpPr>
        <p:spPr bwMode="auto">
          <a:xfrm>
            <a:off x="0" y="9499600"/>
            <a:ext cx="2979738" cy="5000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GB"/>
          </a:p>
        </p:txBody>
      </p:sp>
      <p:sp>
        <p:nvSpPr>
          <p:cNvPr id="89093" name="Rectangle 5"/>
          <p:cNvSpPr>
            <a:spLocks noGrp="1" noChangeArrowheads="1"/>
          </p:cNvSpPr>
          <p:nvPr>
            <p:ph type="sldNum" sz="quarter" idx="3"/>
          </p:nvPr>
        </p:nvSpPr>
        <p:spPr bwMode="auto">
          <a:xfrm>
            <a:off x="3895725" y="9499600"/>
            <a:ext cx="2979738" cy="5000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a:defRPr/>
            </a:pPr>
            <a:fld id="{4470E5C4-BA9E-4FD8-8230-775425FF41DB}" type="slidenum">
              <a:rPr lang="en-GB"/>
              <a:pPr>
                <a:defRPr/>
              </a:pPr>
              <a:t>‹nº›</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500063"/>
          </a:xfrm>
          <a:prstGeom prst="rect">
            <a:avLst/>
          </a:prstGeom>
          <a:noFill/>
          <a:ln w="9525">
            <a:noFill/>
            <a:miter lim="800000"/>
            <a:headEnd/>
            <a:tailEnd/>
          </a:ln>
          <a:effectLst/>
        </p:spPr>
        <p:txBody>
          <a:bodyPr vert="horz" wrap="square" lIns="96442" tIns="48221" rIns="96442" bIns="48221" numCol="1" anchor="t" anchorCtr="0" compatLnSpc="1">
            <a:prstTxWarp prst="textNoShape">
              <a:avLst/>
            </a:prstTxWarp>
          </a:bodyPr>
          <a:lstStyle>
            <a:lvl1pPr defTabSz="965200">
              <a:defRPr sz="1300">
                <a:latin typeface="Arial" charset="0"/>
                <a:cs typeface="Arial" charset="0"/>
              </a:defRPr>
            </a:lvl1pPr>
          </a:lstStyle>
          <a:p>
            <a:pPr>
              <a:defRPr/>
            </a:pPr>
            <a:endParaRPr lang="en-GB"/>
          </a:p>
        </p:txBody>
      </p:sp>
      <p:sp>
        <p:nvSpPr>
          <p:cNvPr id="6147" name="Rectangle 3"/>
          <p:cNvSpPr>
            <a:spLocks noGrp="1" noChangeArrowheads="1"/>
          </p:cNvSpPr>
          <p:nvPr>
            <p:ph type="dt" idx="1"/>
          </p:nvPr>
        </p:nvSpPr>
        <p:spPr bwMode="auto">
          <a:xfrm>
            <a:off x="3895725" y="0"/>
            <a:ext cx="2979738" cy="500063"/>
          </a:xfrm>
          <a:prstGeom prst="rect">
            <a:avLst/>
          </a:prstGeom>
          <a:noFill/>
          <a:ln w="9525">
            <a:noFill/>
            <a:miter lim="800000"/>
            <a:headEnd/>
            <a:tailEnd/>
          </a:ln>
          <a:effectLst/>
        </p:spPr>
        <p:txBody>
          <a:bodyPr vert="horz" wrap="square" lIns="96442" tIns="48221" rIns="96442" bIns="48221" numCol="1" anchor="t" anchorCtr="0" compatLnSpc="1">
            <a:prstTxWarp prst="textNoShape">
              <a:avLst/>
            </a:prstTxWarp>
          </a:bodyPr>
          <a:lstStyle>
            <a:lvl1pPr algn="r" defTabSz="965200">
              <a:defRPr sz="1300">
                <a:latin typeface="Arial" charset="0"/>
                <a:cs typeface="Arial" charset="0"/>
              </a:defRPr>
            </a:lvl1pPr>
          </a:lstStyle>
          <a:p>
            <a:pPr>
              <a:defRPr/>
            </a:pPr>
            <a:endParaRPr lang="en-GB"/>
          </a:p>
        </p:txBody>
      </p:sp>
      <p:sp>
        <p:nvSpPr>
          <p:cNvPr id="26628" name="Rectangle 4"/>
          <p:cNvSpPr>
            <a:spLocks noRot="1" noChangeArrowheads="1" noTextEdit="1"/>
          </p:cNvSpPr>
          <p:nvPr>
            <p:ph type="sldImg" idx="2"/>
          </p:nvPr>
        </p:nvSpPr>
        <p:spPr bwMode="auto">
          <a:xfrm>
            <a:off x="939800" y="750888"/>
            <a:ext cx="4999038" cy="3749675"/>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87388" y="4751388"/>
            <a:ext cx="5502275" cy="4500562"/>
          </a:xfrm>
          <a:prstGeom prst="rect">
            <a:avLst/>
          </a:prstGeom>
          <a:noFill/>
          <a:ln w="9525">
            <a:noFill/>
            <a:miter lim="800000"/>
            <a:headEnd/>
            <a:tailEnd/>
          </a:ln>
          <a:effectLst/>
        </p:spPr>
        <p:txBody>
          <a:bodyPr vert="horz" wrap="square" lIns="96442" tIns="48221" rIns="96442" bIns="48221"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150" name="Rectangle 6"/>
          <p:cNvSpPr>
            <a:spLocks noGrp="1" noChangeArrowheads="1"/>
          </p:cNvSpPr>
          <p:nvPr>
            <p:ph type="ftr" sz="quarter" idx="4"/>
          </p:nvPr>
        </p:nvSpPr>
        <p:spPr bwMode="auto">
          <a:xfrm>
            <a:off x="0" y="9499600"/>
            <a:ext cx="2979738" cy="500063"/>
          </a:xfrm>
          <a:prstGeom prst="rect">
            <a:avLst/>
          </a:prstGeom>
          <a:noFill/>
          <a:ln w="9525">
            <a:noFill/>
            <a:miter lim="800000"/>
            <a:headEnd/>
            <a:tailEnd/>
          </a:ln>
          <a:effectLst/>
        </p:spPr>
        <p:txBody>
          <a:bodyPr vert="horz" wrap="square" lIns="96442" tIns="48221" rIns="96442" bIns="48221" numCol="1" anchor="b" anchorCtr="0" compatLnSpc="1">
            <a:prstTxWarp prst="textNoShape">
              <a:avLst/>
            </a:prstTxWarp>
          </a:bodyPr>
          <a:lstStyle>
            <a:lvl1pPr defTabSz="965200">
              <a:defRPr sz="1300">
                <a:latin typeface="Arial" charset="0"/>
                <a:cs typeface="Arial" charset="0"/>
              </a:defRPr>
            </a:lvl1pPr>
          </a:lstStyle>
          <a:p>
            <a:pPr>
              <a:defRPr/>
            </a:pPr>
            <a:endParaRPr lang="en-GB"/>
          </a:p>
        </p:txBody>
      </p:sp>
      <p:sp>
        <p:nvSpPr>
          <p:cNvPr id="6151" name="Rectangle 7"/>
          <p:cNvSpPr>
            <a:spLocks noGrp="1" noChangeArrowheads="1"/>
          </p:cNvSpPr>
          <p:nvPr>
            <p:ph type="sldNum" sz="quarter" idx="5"/>
          </p:nvPr>
        </p:nvSpPr>
        <p:spPr bwMode="auto">
          <a:xfrm>
            <a:off x="3895725" y="9499600"/>
            <a:ext cx="2979738" cy="500063"/>
          </a:xfrm>
          <a:prstGeom prst="rect">
            <a:avLst/>
          </a:prstGeom>
          <a:noFill/>
          <a:ln w="9525">
            <a:noFill/>
            <a:miter lim="800000"/>
            <a:headEnd/>
            <a:tailEnd/>
          </a:ln>
          <a:effectLst/>
        </p:spPr>
        <p:txBody>
          <a:bodyPr vert="horz" wrap="square" lIns="96442" tIns="48221" rIns="96442" bIns="48221" numCol="1" anchor="b" anchorCtr="0" compatLnSpc="1">
            <a:prstTxWarp prst="textNoShape">
              <a:avLst/>
            </a:prstTxWarp>
          </a:bodyPr>
          <a:lstStyle>
            <a:lvl1pPr algn="r" defTabSz="965200">
              <a:defRPr sz="1300">
                <a:latin typeface="Arial" charset="0"/>
                <a:cs typeface="Arial" charset="0"/>
              </a:defRPr>
            </a:lvl1pPr>
          </a:lstStyle>
          <a:p>
            <a:pPr>
              <a:defRPr/>
            </a:pPr>
            <a:fld id="{C0E51434-0300-493F-8FB0-39235084DD94}" type="slidenum">
              <a:rPr lang="en-GB"/>
              <a:pPr>
                <a:defRPr/>
              </a:pPr>
              <a:t>‹nº›</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eab.sagepub.com/search?author1=Jay+Farbstein&amp;sortspec=date&amp;submit=Submit"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eab.sagepub.com/search?author1=Richard+E.+Wener&amp;sortspec=date&amp;submit=Submit" TargetMode="Externa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www.dw-world.de/popups/popup_lupe/0,,4125865,00.html" TargetMode="External"/><Relationship Id="rId2" Type="http://schemas.openxmlformats.org/officeDocument/2006/relationships/slide" Target="../slides/slide18.xml"/><Relationship Id="rId1" Type="http://schemas.openxmlformats.org/officeDocument/2006/relationships/notesMaster" Target="../notesMasters/notesMaster1.xml"/><Relationship Id="rId6" Type="http://schemas.openxmlformats.org/officeDocument/2006/relationships/hyperlink" Target="http://www.dw-world.de/popups/popup_lupe/0,,4125865_ind_3,00.html" TargetMode="External"/><Relationship Id="rId5" Type="http://schemas.openxmlformats.org/officeDocument/2006/relationships/hyperlink" Target="http://www.dw-world.de/popups/popup_lupe/0,,4125865_ind_2,00.html" TargetMode="External"/><Relationship Id="rId4" Type="http://schemas.openxmlformats.org/officeDocument/2006/relationships/hyperlink" Target="http://www.dw-world.de/popups/popup_lupe/0,,4125865_ind_1,00.html" TargetMode="Externa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Marcador de Posição da Imagem do Diapositivo 1"/>
          <p:cNvSpPr>
            <a:spLocks noGrp="1" noRot="1" noChangeAspect="1" noTextEdit="1"/>
          </p:cNvSpPr>
          <p:nvPr>
            <p:ph type="sldImg"/>
          </p:nvPr>
        </p:nvSpPr>
        <p:spPr>
          <a:ln/>
        </p:spPr>
      </p:sp>
      <p:sp>
        <p:nvSpPr>
          <p:cNvPr id="27651" name="Marcador de Posição de Notas 2"/>
          <p:cNvSpPr>
            <a:spLocks noGrp="1"/>
          </p:cNvSpPr>
          <p:nvPr>
            <p:ph type="body" idx="1"/>
          </p:nvPr>
        </p:nvSpPr>
        <p:spPr>
          <a:noFill/>
          <a:ln/>
        </p:spPr>
        <p:txBody>
          <a:bodyPr/>
          <a:lstStyle/>
          <a:p>
            <a:pPr eaLnBrk="1" hangingPunct="1"/>
            <a:endParaRPr lang="pt-PT" smtClean="0">
              <a:latin typeface="Arial" pitchFamily="34" charset="0"/>
              <a:cs typeface="Arial" pitchFamily="34" charset="0"/>
            </a:endParaRPr>
          </a:p>
        </p:txBody>
      </p:sp>
      <p:sp>
        <p:nvSpPr>
          <p:cNvPr id="27652" name="Marcador de Posição do Número do Diapositivo 3"/>
          <p:cNvSpPr>
            <a:spLocks noGrp="1"/>
          </p:cNvSpPr>
          <p:nvPr>
            <p:ph type="sldNum" sz="quarter" idx="5"/>
          </p:nvPr>
        </p:nvSpPr>
        <p:spPr>
          <a:noFill/>
        </p:spPr>
        <p:txBody>
          <a:bodyPr/>
          <a:lstStyle/>
          <a:p>
            <a:fld id="{601AACAC-F611-4C88-BA51-9258DD2F4BEB}" type="slidenum">
              <a:rPr lang="en-GB" smtClean="0">
                <a:latin typeface="Arial" pitchFamily="34" charset="0"/>
                <a:cs typeface="Arial" pitchFamily="34" charset="0"/>
              </a:rPr>
              <a:pPr/>
              <a:t>1</a:t>
            </a:fld>
            <a:endParaRPr lang="en-GB" smtClean="0">
              <a:latin typeface="Arial" pitchFamily="34" charset="0"/>
              <a:cs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EFA37EC3-F16D-451D-8764-1BBFA1E58C34}" type="slidenum">
              <a:rPr lang="en-GB" smtClean="0">
                <a:latin typeface="Arial" pitchFamily="34" charset="0"/>
                <a:cs typeface="Arial" pitchFamily="34" charset="0"/>
              </a:rPr>
              <a:pPr/>
              <a:t>10</a:t>
            </a:fld>
            <a:endParaRPr lang="en-GB" smtClean="0">
              <a:latin typeface="Arial" pitchFamily="34" charset="0"/>
              <a:cs typeface="Arial" pitchFamily="34" charset="0"/>
            </a:endParaRPr>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r>
              <a:rPr lang="pt-PT" i="1" smtClean="0">
                <a:latin typeface="Arial" pitchFamily="34" charset="0"/>
                <a:cs typeface="Arial" pitchFamily="34" charset="0"/>
              </a:rPr>
              <a:t>3.2.4. Ausência de responsabilização</a:t>
            </a:r>
            <a:endParaRPr lang="pt-PT" smtClean="0">
              <a:latin typeface="Arial" pitchFamily="34" charset="0"/>
              <a:cs typeface="Arial" pitchFamily="34" charset="0"/>
            </a:endParaRPr>
          </a:p>
          <a:p>
            <a:pPr eaLnBrk="1" hangingPunct="1"/>
            <a:r>
              <a:rPr lang="pt-PT" smtClean="0">
                <a:latin typeface="Arial" pitchFamily="34" charset="0"/>
                <a:cs typeface="Arial" pitchFamily="34" charset="0"/>
              </a:rPr>
              <a:t>Como consequência da incapacidade de controlar a própria vida, o recluso desenvolve uma atitude passiva, delegando a responsabilidade de tudo o que lhe aconteça na prisão na própria insituição. Assim, simplesmente esperará que outros lhe resolvam os seus problemas. Já em liberdade, o indivíduo continuará a manter esta atitude, o que dificultará a possibilidade de que aproveite as oportunidades de reinserção que se lhe ofereçam (Valverde, 1997). </a:t>
            </a:r>
            <a:endParaRPr lang="en-GB" smtClean="0">
              <a:latin typeface="Arial" pitchFamily="34" charset="0"/>
              <a:cs typeface="Arial" pitchFamily="34" charset="0"/>
            </a:endParaRPr>
          </a:p>
          <a:p>
            <a:pPr eaLnBrk="1" hangingPunct="1"/>
            <a:endParaRPr lang="en-GB" smtClean="0">
              <a:latin typeface="Arial" pitchFamily="34" charset="0"/>
              <a:cs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1BC810F4-0E50-4EBB-8D8F-4F0DA408F852}" type="slidenum">
              <a:rPr lang="en-GB" smtClean="0">
                <a:latin typeface="Arial" pitchFamily="34" charset="0"/>
                <a:cs typeface="Arial" pitchFamily="34" charset="0"/>
              </a:rPr>
              <a:pPr/>
              <a:t>11</a:t>
            </a:fld>
            <a:endParaRPr lang="en-GB" smtClean="0">
              <a:latin typeface="Arial" pitchFamily="34" charset="0"/>
              <a:cs typeface="Arial" pitchFamily="34" charset="0"/>
            </a:endParaRPr>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r>
              <a:rPr lang="pt-PT" i="1" smtClean="0">
                <a:latin typeface="Arial" pitchFamily="34" charset="0"/>
                <a:cs typeface="Arial" pitchFamily="34" charset="0"/>
              </a:rPr>
              <a:t>3.2.8. Perda da intimidade</a:t>
            </a:r>
            <a:endParaRPr lang="pt-PT" smtClean="0">
              <a:latin typeface="Arial" pitchFamily="34" charset="0"/>
              <a:cs typeface="Arial" pitchFamily="34" charset="0"/>
            </a:endParaRPr>
          </a:p>
          <a:p>
            <a:pPr eaLnBrk="1" hangingPunct="1"/>
            <a:r>
              <a:rPr lang="pt-PT" smtClean="0">
                <a:latin typeface="Arial" pitchFamily="34" charset="0"/>
                <a:cs typeface="Arial" pitchFamily="34" charset="0"/>
              </a:rPr>
              <a:t>A condena supõe também uma privação da intimidade que com o passo do tempo, afecta a estabilidade emocional do recluso. Por outras palavras, durante o cumprimento da pena, os reclusos vêm-se forçados a conviver, sendo difícil encontrar lugares onde estar em solidão. Segundo Bermúdez (2006), os efeitos da convivência forçosa com os outros reclusos podem superar os efeitos do regime de isolamento aplicado de forma periódica. Estes efeitos podem ser ainda piores no caso do ambiente prisional, uma vez que é percebido como agressivo por parte dos indivíduos. </a:t>
            </a:r>
          </a:p>
          <a:p>
            <a:pPr eaLnBrk="1" hangingPunct="1"/>
            <a:r>
              <a:rPr lang="pt-PT" smtClean="0">
                <a:latin typeface="Arial" pitchFamily="34" charset="0"/>
                <a:cs typeface="Arial" pitchFamily="34" charset="0"/>
              </a:rPr>
              <a:t>Nestas circunstâncias, entre os reclusos, é frequente o comportamento de “instinto de niño”, uma necessidade psicológica de refúgio, que provoca ansiedade perante qualquer mudança produzida no ambiente (Ayuso, 2003). Qualquer mudança nas rotinas será, então, percebida como uma agressão psicológica. Segundo Ayuso, o recluso reagirá, consequentemente, de forma agressiva, uma vez que no contexto penitenciário não é possível evitar determinadas situações através do comportamento de fuga. Uma mudança de cela (“de niño”) ou qualquer mudança no horário previamente estabelecido poderão produzir reações violentas no recluso. Estas atitudes de rejeição são mais compreensíveis se consideramos que as mudanças exigem ao recluso uma nova adaptação à realidade.</a:t>
            </a:r>
            <a:endParaRPr lang="en-GB" smtClean="0">
              <a:latin typeface="Arial" pitchFamily="34" charset="0"/>
              <a:cs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8E060C1B-7DAC-4BD3-B51D-7F0C7AFF284C}" type="slidenum">
              <a:rPr lang="en-GB" smtClean="0">
                <a:latin typeface="Arial" pitchFamily="34" charset="0"/>
                <a:cs typeface="Arial" pitchFamily="34" charset="0"/>
              </a:rPr>
              <a:pPr/>
              <a:t>12</a:t>
            </a:fld>
            <a:endParaRPr lang="en-GB" smtClean="0">
              <a:latin typeface="Arial" pitchFamily="34" charset="0"/>
              <a:cs typeface="Arial" pitchFamily="34" charset="0"/>
            </a:endParaRPr>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marL="1600200" lvl="3" indent="-228600" eaLnBrk="1" hangingPunct="1">
              <a:lnSpc>
                <a:spcPct val="80000"/>
              </a:lnSpc>
            </a:pPr>
            <a:r>
              <a:rPr lang="pt-PT" sz="800" i="1" smtClean="0">
                <a:latin typeface="Arial" pitchFamily="34" charset="0"/>
                <a:cs typeface="Arial" pitchFamily="34" charset="0"/>
              </a:rPr>
              <a:t>. Hipervigilância e desconfiança</a:t>
            </a:r>
            <a:endParaRPr lang="pt-PT" sz="800" smtClean="0">
              <a:latin typeface="Arial" pitchFamily="34" charset="0"/>
              <a:cs typeface="Arial" pitchFamily="34" charset="0"/>
            </a:endParaRPr>
          </a:p>
          <a:p>
            <a:pPr marL="228600" indent="-228600" eaLnBrk="1" hangingPunct="1">
              <a:lnSpc>
                <a:spcPct val="80000"/>
              </a:lnSpc>
            </a:pPr>
            <a:r>
              <a:rPr lang="pt-PT" sz="800" smtClean="0">
                <a:latin typeface="Arial" pitchFamily="34" charset="0"/>
                <a:cs typeface="Arial" pitchFamily="34" charset="0"/>
              </a:rPr>
              <a:t>Na prisão, muitos reclusos temem pela sua própria segurança. Com o objectivo de evitar a vitimização, alguns indivíduos optam por manifestar determinados comportamentos como estratégia de sobrevivência num ambiente hostil. Entre estes comportamentos poderiamos destacar, por exemplo, evitar áreas consideradas de risco, ou querer passar mais tempo na cela do que seria necessário, e até conveniente. Como indica Warren (2001), surge assim um clima de suspeição e hostilidade patente no meio prisional, instigador do pensamento egocêntrico (Warren, 2001). Na mesma linha, no nosso estudo encontramos níveis acentuados de ideação paranoide entre os reclusos (Madureira &amp; Jólluskin, 2008).</a:t>
            </a:r>
          </a:p>
          <a:p>
            <a:pPr marL="228600" indent="-228600" eaLnBrk="1" hangingPunct="1">
              <a:lnSpc>
                <a:spcPct val="80000"/>
              </a:lnSpc>
            </a:pPr>
            <a:endParaRPr lang="pt-PT" sz="800" smtClean="0">
              <a:latin typeface="Arial" pitchFamily="34" charset="0"/>
              <a:cs typeface="Arial" pitchFamily="34" charset="0"/>
            </a:endParaRPr>
          </a:p>
          <a:p>
            <a:pPr marL="228600" indent="-228600" eaLnBrk="1" hangingPunct="1">
              <a:lnSpc>
                <a:spcPct val="80000"/>
              </a:lnSpc>
            </a:pPr>
            <a:r>
              <a:rPr lang="pt-PT" sz="800" i="1" smtClean="0">
                <a:latin typeface="Arial" pitchFamily="34" charset="0"/>
                <a:cs typeface="Arial" pitchFamily="34" charset="0"/>
              </a:rPr>
              <a:t>3.2.10.2. Controlo emocional, alienação e distância psicológica.</a:t>
            </a:r>
            <a:endParaRPr lang="pt-PT" sz="800" smtClean="0">
              <a:latin typeface="Arial" pitchFamily="34" charset="0"/>
              <a:cs typeface="Arial" pitchFamily="34" charset="0"/>
            </a:endParaRPr>
          </a:p>
          <a:p>
            <a:pPr marL="228600" indent="-228600" eaLnBrk="1" hangingPunct="1">
              <a:lnSpc>
                <a:spcPct val="80000"/>
              </a:lnSpc>
            </a:pPr>
            <a:r>
              <a:rPr lang="pt-PT" sz="800" smtClean="0">
                <a:latin typeface="Arial" pitchFamily="34" charset="0"/>
                <a:cs typeface="Arial" pitchFamily="34" charset="0"/>
              </a:rPr>
              <a:t>O ingresso num ambiente hostil pode levar também ao recluso a querer adoptar uma imagem forte. Num ambiente onde a manifestação de qualquer tipo de fraqueza pode ser aproveitada por outros, os reclusos tentarão controlar as suas próprias emoções, tendo como resultado uma falta de espontaneidade. Os reclusos tentarão assim calcular os efeitos que as suas emoções causariam noutros reclusos. Esta máscara poderá conduzir a um estado de alienação que, quando cronificado, criará uma distância emocional entre si próprio e outros, limitando as capacidades de relacionamento do recluso e a sua interacção social. Estas reações não são mais do que defesas que o recluso cria perante a falta de controlo do indivíduo no ambiente prisional. </a:t>
            </a:r>
            <a:endParaRPr lang="en-GB" sz="800" smtClean="0">
              <a:latin typeface="Arial" pitchFamily="34" charset="0"/>
              <a:cs typeface="Arial" pitchFamily="34" charset="0"/>
            </a:endParaRPr>
          </a:p>
          <a:p>
            <a:pPr marL="228600" indent="-228600" eaLnBrk="1" hangingPunct="1">
              <a:lnSpc>
                <a:spcPct val="80000"/>
              </a:lnSpc>
            </a:pPr>
            <a:endParaRPr lang="pt-PT" sz="800" smtClean="0">
              <a:latin typeface="Arial" pitchFamily="34" charset="0"/>
              <a:cs typeface="Arial" pitchFamily="34" charset="0"/>
            </a:endParaRPr>
          </a:p>
          <a:p>
            <a:pPr marL="228600" indent="-228600" eaLnBrk="1" hangingPunct="1">
              <a:lnSpc>
                <a:spcPct val="80000"/>
              </a:lnSpc>
            </a:pPr>
            <a:r>
              <a:rPr lang="pt-PT" sz="800" i="1" smtClean="0">
                <a:latin typeface="Arial" pitchFamily="34" charset="0"/>
                <a:cs typeface="Arial" pitchFamily="34" charset="0"/>
              </a:rPr>
              <a:t>3.2.10.3. Isolamento dos outros reclusos</a:t>
            </a:r>
            <a:endParaRPr lang="pt-PT" sz="800" smtClean="0">
              <a:latin typeface="Arial" pitchFamily="34" charset="0"/>
              <a:cs typeface="Arial" pitchFamily="34" charset="0"/>
            </a:endParaRPr>
          </a:p>
          <a:p>
            <a:pPr marL="228600" indent="-228600" eaLnBrk="1" hangingPunct="1">
              <a:lnSpc>
                <a:spcPct val="80000"/>
              </a:lnSpc>
            </a:pPr>
            <a:r>
              <a:rPr lang="pt-PT" sz="800" smtClean="0">
                <a:latin typeface="Arial" pitchFamily="34" charset="0"/>
                <a:cs typeface="Arial" pitchFamily="34" charset="0"/>
              </a:rPr>
              <a:t>Alguns reclusos optam pelo isolamento social como forma de se manter em segurança. Este isolamento social auto-imposto normalmente vai acompanhado de uma desconfiança geral e uma viragem para si próprio como formas de afrontar o stress de viver na prisão. Em casos extremos, pode levar à depressão, sobretudo quando o recluso perde também a capacidade de iniciativa. Esta forma de adaptação psicológica é frequente entre os reclusos que cumprem penas de prisão longas.</a:t>
            </a:r>
          </a:p>
          <a:p>
            <a:pPr marL="228600" indent="-228600" eaLnBrk="1" hangingPunct="1">
              <a:lnSpc>
                <a:spcPct val="80000"/>
              </a:lnSpc>
            </a:pPr>
            <a:endParaRPr lang="pt-PT" sz="800" smtClean="0">
              <a:latin typeface="Arial" pitchFamily="34" charset="0"/>
              <a:cs typeface="Arial" pitchFamily="34" charset="0"/>
            </a:endParaRPr>
          </a:p>
          <a:p>
            <a:pPr marL="1600200" lvl="3" indent="-228600" eaLnBrk="1" hangingPunct="1">
              <a:lnSpc>
                <a:spcPct val="80000"/>
              </a:lnSpc>
            </a:pPr>
            <a:r>
              <a:rPr lang="pt-PT" sz="800" i="1" smtClean="0">
                <a:latin typeface="Arial" pitchFamily="34" charset="0"/>
                <a:cs typeface="Arial" pitchFamily="34" charset="0"/>
              </a:rPr>
              <a:t>Incorporação das normas e cultura prisional</a:t>
            </a:r>
            <a:endParaRPr lang="pt-PT" sz="800" smtClean="0">
              <a:latin typeface="Arial" pitchFamily="34" charset="0"/>
              <a:cs typeface="Arial" pitchFamily="34" charset="0"/>
            </a:endParaRPr>
          </a:p>
          <a:p>
            <a:pPr marL="228600" indent="-228600" eaLnBrk="1" hangingPunct="1">
              <a:lnSpc>
                <a:spcPct val="80000"/>
              </a:lnSpc>
            </a:pPr>
            <a:r>
              <a:rPr lang="pt-PT" sz="800" smtClean="0">
                <a:latin typeface="Arial" pitchFamily="34" charset="0"/>
                <a:cs typeface="Arial" pitchFamily="34" charset="0"/>
              </a:rPr>
              <a:t>Como vimos anteriormente, as normas que a instituição impõe aos reclusos modificam o seu comportamento. Mas estas normas não constituem o único código normativo. Existem também normas informais, não escritas, mas essenciais no contexto prisional: o denominado código do recluso.</a:t>
            </a:r>
          </a:p>
          <a:p>
            <a:pPr marL="228600" indent="-228600" eaLnBrk="1" hangingPunct="1">
              <a:lnSpc>
                <a:spcPct val="80000"/>
              </a:lnSpc>
            </a:pPr>
            <a:r>
              <a:rPr lang="pt-PT" sz="800" smtClean="0">
                <a:latin typeface="Arial" pitchFamily="34" charset="0"/>
                <a:cs typeface="Arial" pitchFamily="34" charset="0"/>
              </a:rPr>
              <a:t>Para muitos indivíduos, seguir o código do recluso supõe também uma forma de se defender do ambiente opressivo prisional. Muitas vezes os reclusos não contam com uma cultura alternativa à qual possam aderir. Neste sentido, Baron (1968) descobriu que a adesão dos reclusos aos valores prisionais aumentaria como consequência de um aumento dos níveis de dogmatismo e autoritarismo dos reclusos.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BE27B5CC-D3C9-437D-8C29-CEA30B0C1F4F}" type="slidenum">
              <a:rPr lang="en-GB" smtClean="0">
                <a:latin typeface="Arial" pitchFamily="34" charset="0"/>
                <a:cs typeface="Arial" pitchFamily="34" charset="0"/>
              </a:rPr>
              <a:pPr/>
              <a:t>13</a:t>
            </a:fld>
            <a:endParaRPr lang="en-GB" smtClean="0">
              <a:latin typeface="Arial" pitchFamily="34" charset="0"/>
              <a:cs typeface="Arial" pitchFamily="34" charset="0"/>
            </a:endParaRPr>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r>
              <a:rPr lang="pt-PT" smtClean="0">
                <a:latin typeface="Arial" pitchFamily="34" charset="0"/>
                <a:cs typeface="Arial" pitchFamily="34" charset="0"/>
              </a:rPr>
              <a:t>programas de intervenção prisional tentam trabalhar neste sentido proporcionando actividades pro-sociais, como por exemplo, actividades laborais, de ocio ou formativas</a:t>
            </a:r>
            <a:r>
              <a:rPr lang="en-GB" smtClean="0">
                <a:latin typeface="Arial" pitchFamily="34" charset="0"/>
                <a:cs typeface="Arial" pitchFamily="34" charset="0"/>
              </a:rPr>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C8AEB96C-8594-4386-B78B-A92157107C43}" type="slidenum">
              <a:rPr lang="en-GB" smtClean="0">
                <a:latin typeface="Arial" pitchFamily="34" charset="0"/>
                <a:cs typeface="Arial" pitchFamily="34" charset="0"/>
              </a:rPr>
              <a:pPr/>
              <a:t>14</a:t>
            </a:fld>
            <a:endParaRPr lang="en-GB" smtClean="0">
              <a:latin typeface="Arial" pitchFamily="34" charset="0"/>
              <a:cs typeface="Arial" pitchFamily="34" charset="0"/>
            </a:endParaRPr>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r>
              <a:rPr lang="pt-PT" smtClean="0">
                <a:latin typeface="Arial" pitchFamily="34" charset="0"/>
                <a:cs typeface="Arial" pitchFamily="34" charset="0"/>
              </a:rPr>
              <a:t>programas de intervenção prisional tentam trabalhar neste sentido proporcionando actividades pro-sociais, como por exemplo, actividades laborais, de ocio ou formativas</a:t>
            </a:r>
            <a:r>
              <a:rPr lang="en-GB" smtClean="0">
                <a:latin typeface="Arial" pitchFamily="34" charset="0"/>
                <a:cs typeface="Arial" pitchFamily="34" charset="0"/>
              </a:rPr>
              <a: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208BE46A-2B5F-46FF-83A0-6121FA598374}" type="slidenum">
              <a:rPr lang="en-GB" smtClean="0">
                <a:latin typeface="Arial" pitchFamily="34" charset="0"/>
                <a:cs typeface="Arial" pitchFamily="34" charset="0"/>
              </a:rPr>
              <a:pPr/>
              <a:t>15</a:t>
            </a:fld>
            <a:endParaRPr lang="en-GB" smtClean="0">
              <a:latin typeface="Arial" pitchFamily="34" charset="0"/>
              <a:cs typeface="Arial" pitchFamily="34" charset="0"/>
            </a:endParaRPr>
          </a:p>
        </p:txBody>
      </p:sp>
      <p:sp>
        <p:nvSpPr>
          <p:cNvPr id="41987" name="Rectangle 7"/>
          <p:cNvSpPr txBox="1">
            <a:spLocks noGrp="1" noChangeArrowheads="1"/>
          </p:cNvSpPr>
          <p:nvPr/>
        </p:nvSpPr>
        <p:spPr bwMode="auto">
          <a:xfrm>
            <a:off x="3895725" y="9499600"/>
            <a:ext cx="2979738" cy="500063"/>
          </a:xfrm>
          <a:prstGeom prst="rect">
            <a:avLst/>
          </a:prstGeom>
          <a:noFill/>
          <a:ln w="9525">
            <a:noFill/>
            <a:miter lim="800000"/>
            <a:headEnd/>
            <a:tailEnd/>
          </a:ln>
        </p:spPr>
        <p:txBody>
          <a:bodyPr lIns="96442" tIns="48221" rIns="96442" bIns="48221" anchor="b"/>
          <a:lstStyle/>
          <a:p>
            <a:pPr algn="r" defTabSz="965200"/>
            <a:fld id="{D1E8DFF9-D2D3-42AD-B9E5-E8223A97559B}" type="slidenum">
              <a:rPr lang="pt-PT" sz="1300"/>
              <a:pPr algn="r" defTabSz="965200"/>
              <a:t>15</a:t>
            </a:fld>
            <a:endParaRPr lang="pt-PT" sz="1300"/>
          </a:p>
        </p:txBody>
      </p:sp>
      <p:sp>
        <p:nvSpPr>
          <p:cNvPr id="41988" name="Rectangle 2"/>
          <p:cNvSpPr>
            <a:spLocks noRot="1" noChangeArrowheads="1" noTextEdit="1"/>
          </p:cNvSpPr>
          <p:nvPr>
            <p:ph type="sldImg"/>
          </p:nvPr>
        </p:nvSpPr>
        <p:spPr>
          <a:ln/>
        </p:spPr>
      </p:sp>
      <p:sp>
        <p:nvSpPr>
          <p:cNvPr id="41989" name="Rectangle 3"/>
          <p:cNvSpPr>
            <a:spLocks noGrp="1" noChangeArrowheads="1"/>
          </p:cNvSpPr>
          <p:nvPr>
            <p:ph type="body" idx="1"/>
          </p:nvPr>
        </p:nvSpPr>
        <p:spPr>
          <a:noFill/>
          <a:ln/>
        </p:spPr>
        <p:txBody>
          <a:bodyPr/>
          <a:lstStyle/>
          <a:p>
            <a:pPr marL="228600" indent="-228600" eaLnBrk="1" hangingPunct="1"/>
            <a:r>
              <a:rPr lang="en-GB" b="1" smtClean="0">
                <a:latin typeface="Arial" pitchFamily="34" charset="0"/>
                <a:cs typeface="Arial" pitchFamily="34" charset="0"/>
                <a:hlinkClick r:id="rId3"/>
              </a:rPr>
              <a:t>Farbstein</a:t>
            </a:r>
            <a:r>
              <a:rPr lang="en-GB" b="1" smtClean="0">
                <a:latin typeface="Arial" pitchFamily="34" charset="0"/>
                <a:cs typeface="Arial" pitchFamily="34" charset="0"/>
              </a:rPr>
              <a:t>, J. &amp; </a:t>
            </a:r>
            <a:r>
              <a:rPr lang="en-GB" b="1" smtClean="0">
                <a:latin typeface="Arial" pitchFamily="34" charset="0"/>
                <a:cs typeface="Arial" pitchFamily="34" charset="0"/>
                <a:hlinkClick r:id="rId4"/>
              </a:rPr>
              <a:t>Wener</a:t>
            </a:r>
            <a:r>
              <a:rPr lang="en-GB" b="1" smtClean="0">
                <a:latin typeface="Arial" pitchFamily="34" charset="0"/>
                <a:cs typeface="Arial" pitchFamily="34" charset="0"/>
              </a:rPr>
              <a:t>, R. E. (1982). </a:t>
            </a:r>
            <a:r>
              <a:rPr lang="pt-PT" b="1" smtClean="0">
                <a:latin typeface="Arial" pitchFamily="34" charset="0"/>
                <a:cs typeface="Arial" pitchFamily="34" charset="0"/>
              </a:rPr>
              <a:t>Evaluation of Correctional Environments </a:t>
            </a:r>
            <a:r>
              <a:rPr lang="pt-PT" b="1" i="1" smtClean="0">
                <a:latin typeface="Arial" pitchFamily="34" charset="0"/>
                <a:cs typeface="Arial" pitchFamily="34" charset="0"/>
              </a:rPr>
              <a:t>Environment and Behavior November 1982 14: 671694,</a:t>
            </a:r>
            <a:r>
              <a:rPr lang="pt-PT" smtClean="0">
                <a:latin typeface="Arial" pitchFamily="34" charset="0"/>
                <a:cs typeface="Arial" pitchFamily="34" charset="0"/>
              </a:rPr>
              <a:t> </a:t>
            </a:r>
          </a:p>
          <a:p>
            <a:pPr marL="228600" indent="-228600" eaLnBrk="1" hangingPunct="1"/>
            <a:endParaRPr lang="pt-PT" smtClean="0">
              <a:latin typeface="Arial" pitchFamily="34" charset="0"/>
              <a:cs typeface="Arial" pitchFamily="34" charset="0"/>
            </a:endParaRPr>
          </a:p>
          <a:p>
            <a:pPr marL="228600" indent="-228600" eaLnBrk="1" hangingPunct="1"/>
            <a:r>
              <a:rPr lang="pt-PT" smtClean="0">
                <a:latin typeface="Arial" pitchFamily="34" charset="0"/>
                <a:cs typeface="Arial" pitchFamily="34" charset="0"/>
              </a:rPr>
              <a:t>Wener, R., Frazier, B., &amp; Farbstein, J. (1987). Building better jails. Psychology Today,21(6), 40-44. National Institute of Corrections, Information Center</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CF1D160-670A-49CA-A046-59925116BB53}" type="slidenum">
              <a:rPr lang="en-GB" smtClean="0">
                <a:latin typeface="Arial" pitchFamily="34" charset="0"/>
                <a:cs typeface="Arial" pitchFamily="34" charset="0"/>
              </a:rPr>
              <a:pPr/>
              <a:t>16</a:t>
            </a:fld>
            <a:endParaRPr lang="en-GB" smtClean="0">
              <a:latin typeface="Arial" pitchFamily="34" charset="0"/>
              <a:cs typeface="Arial" pitchFamily="34" charset="0"/>
            </a:endParaRPr>
          </a:p>
        </p:txBody>
      </p:sp>
      <p:sp>
        <p:nvSpPr>
          <p:cNvPr id="43011" name="Rectangle 7"/>
          <p:cNvSpPr txBox="1">
            <a:spLocks noGrp="1" noChangeArrowheads="1"/>
          </p:cNvSpPr>
          <p:nvPr/>
        </p:nvSpPr>
        <p:spPr bwMode="auto">
          <a:xfrm>
            <a:off x="3895725" y="9499600"/>
            <a:ext cx="2979738" cy="500063"/>
          </a:xfrm>
          <a:prstGeom prst="rect">
            <a:avLst/>
          </a:prstGeom>
          <a:noFill/>
          <a:ln w="9525">
            <a:noFill/>
            <a:miter lim="800000"/>
            <a:headEnd/>
            <a:tailEnd/>
          </a:ln>
        </p:spPr>
        <p:txBody>
          <a:bodyPr lIns="96442" tIns="48221" rIns="96442" bIns="48221" anchor="b"/>
          <a:lstStyle/>
          <a:p>
            <a:pPr algn="r" defTabSz="965200"/>
            <a:fld id="{01F0508C-E0F9-4DD2-ABCB-BF0BD4CC995A}" type="slidenum">
              <a:rPr lang="pt-PT" sz="1300"/>
              <a:pPr algn="r" defTabSz="965200"/>
              <a:t>16</a:t>
            </a:fld>
            <a:endParaRPr lang="pt-PT" sz="1300"/>
          </a:p>
        </p:txBody>
      </p:sp>
      <p:sp>
        <p:nvSpPr>
          <p:cNvPr id="43012" name="Rectangle 2"/>
          <p:cNvSpPr>
            <a:spLocks noRot="1" noChangeArrowheads="1" noTextEdit="1"/>
          </p:cNvSpPr>
          <p:nvPr>
            <p:ph type="sldImg"/>
          </p:nvPr>
        </p:nvSpPr>
        <p:spPr>
          <a:ln/>
        </p:spPr>
      </p:sp>
      <p:sp>
        <p:nvSpPr>
          <p:cNvPr id="43013" name="Rectangle 3"/>
          <p:cNvSpPr>
            <a:spLocks noGrp="1" noChangeArrowheads="1"/>
          </p:cNvSpPr>
          <p:nvPr>
            <p:ph type="body" idx="1"/>
          </p:nvPr>
        </p:nvSpPr>
        <p:spPr>
          <a:noFill/>
          <a:ln/>
        </p:spPr>
        <p:txBody>
          <a:bodyPr/>
          <a:lstStyle/>
          <a:p>
            <a:pPr eaLnBrk="1" hangingPunct="1"/>
            <a:endParaRPr lang="pt-PT" smtClean="0">
              <a:latin typeface="Arial" pitchFamily="34" charset="0"/>
              <a:cs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Marcador de Posição da Imagem do Diapositivo 1"/>
          <p:cNvSpPr>
            <a:spLocks noGrp="1" noRot="1" noChangeAspect="1" noTextEdit="1"/>
          </p:cNvSpPr>
          <p:nvPr>
            <p:ph type="sldImg"/>
          </p:nvPr>
        </p:nvSpPr>
        <p:spPr>
          <a:ln/>
        </p:spPr>
      </p:sp>
      <p:sp>
        <p:nvSpPr>
          <p:cNvPr id="44035" name="Marcador de Posição de Notas 2"/>
          <p:cNvSpPr>
            <a:spLocks noGrp="1"/>
          </p:cNvSpPr>
          <p:nvPr>
            <p:ph type="body" idx="1"/>
          </p:nvPr>
        </p:nvSpPr>
        <p:spPr>
          <a:noFill/>
          <a:ln/>
        </p:spPr>
        <p:txBody>
          <a:bodyPr/>
          <a:lstStyle/>
          <a:p>
            <a:endParaRPr lang="pt-PT" smtClean="0">
              <a:latin typeface="Arial" pitchFamily="34" charset="0"/>
              <a:cs typeface="Arial" pitchFamily="34" charset="0"/>
            </a:endParaRPr>
          </a:p>
        </p:txBody>
      </p:sp>
      <p:sp>
        <p:nvSpPr>
          <p:cNvPr id="44036" name="Marcador de Posição do Número do Diapositivo 3"/>
          <p:cNvSpPr>
            <a:spLocks noGrp="1"/>
          </p:cNvSpPr>
          <p:nvPr>
            <p:ph type="sldNum" sz="quarter" idx="5"/>
          </p:nvPr>
        </p:nvSpPr>
        <p:spPr>
          <a:noFill/>
        </p:spPr>
        <p:txBody>
          <a:bodyPr/>
          <a:lstStyle/>
          <a:p>
            <a:fld id="{EC3E2D87-34F6-46DF-9510-3E8E0F15E042}" type="slidenum">
              <a:rPr lang="en-GB" smtClean="0">
                <a:latin typeface="Arial" pitchFamily="34" charset="0"/>
                <a:cs typeface="Arial" pitchFamily="34" charset="0"/>
              </a:rPr>
              <a:pPr/>
              <a:t>17</a:t>
            </a:fld>
            <a:endParaRPr lang="en-GB" smtClean="0">
              <a:latin typeface="Arial" pitchFamily="34" charset="0"/>
              <a:cs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A1E7A6B5-46F6-4730-BBA7-30256284BCFC}" type="slidenum">
              <a:rPr lang="en-GB" smtClean="0">
                <a:latin typeface="Arial" pitchFamily="34" charset="0"/>
                <a:cs typeface="Arial" pitchFamily="34" charset="0"/>
              </a:rPr>
              <a:pPr/>
              <a:t>18</a:t>
            </a:fld>
            <a:endParaRPr lang="en-GB" smtClean="0">
              <a:latin typeface="Arial" pitchFamily="34" charset="0"/>
              <a:cs typeface="Arial" pitchFamily="34" charset="0"/>
            </a:endParaRPr>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lnSpc>
                <a:spcPct val="80000"/>
              </a:lnSpc>
            </a:pPr>
            <a:r>
              <a:rPr lang="en-GB" sz="800" smtClean="0">
                <a:latin typeface="Arial" pitchFamily="34" charset="0"/>
                <a:cs typeface="Arial" pitchFamily="34" charset="0"/>
              </a:rPr>
              <a:t>http://www.dw-world.de/dw/article/0,,4125865,00.html</a:t>
            </a:r>
          </a:p>
          <a:p>
            <a:pPr eaLnBrk="1" hangingPunct="1">
              <a:lnSpc>
                <a:spcPct val="80000"/>
              </a:lnSpc>
            </a:pPr>
            <a:r>
              <a:rPr lang="en-GB" sz="800" b="1" smtClean="0">
                <a:latin typeface="Arial" pitchFamily="34" charset="0"/>
                <a:cs typeface="Arial" pitchFamily="34" charset="0"/>
              </a:rPr>
              <a:t>Norwegian Prison Prepares Inmates For The Outside World </a:t>
            </a:r>
          </a:p>
          <a:p>
            <a:pPr eaLnBrk="1" hangingPunct="1">
              <a:lnSpc>
                <a:spcPct val="80000"/>
              </a:lnSpc>
            </a:pPr>
            <a:r>
              <a:rPr lang="en-GB" sz="800" smtClean="0">
                <a:latin typeface="Arial" pitchFamily="34" charset="0"/>
                <a:cs typeface="Arial" pitchFamily="34" charset="0"/>
              </a:rPr>
              <a:t> </a:t>
            </a:r>
            <a:endParaRPr lang="en-GB" sz="800" smtClean="0">
              <a:latin typeface="Arial" pitchFamily="34" charset="0"/>
              <a:cs typeface="Arial" pitchFamily="34" charset="0"/>
              <a:hlinkClick r:id="rId3"/>
            </a:endParaRPr>
          </a:p>
          <a:p>
            <a:pPr eaLnBrk="1" hangingPunct="1">
              <a:lnSpc>
                <a:spcPct val="80000"/>
              </a:lnSpc>
            </a:pPr>
            <a:r>
              <a:rPr lang="en-GB" sz="800" smtClean="0">
                <a:latin typeface="Arial" pitchFamily="34" charset="0"/>
                <a:cs typeface="Arial" pitchFamily="34" charset="0"/>
                <a:hlinkClick r:id="rId3"/>
              </a:rPr>
              <a:t> </a:t>
            </a:r>
            <a:endParaRPr lang="en-GB" sz="800" smtClean="0">
              <a:latin typeface="Arial" pitchFamily="34" charset="0"/>
              <a:cs typeface="Arial" pitchFamily="34" charset="0"/>
            </a:endParaRPr>
          </a:p>
          <a:p>
            <a:pPr eaLnBrk="1" hangingPunct="1">
              <a:lnSpc>
                <a:spcPct val="80000"/>
              </a:lnSpc>
            </a:pPr>
            <a:r>
              <a:rPr lang="en-GB" sz="800" i="1" smtClean="0">
                <a:latin typeface="Arial" pitchFamily="34" charset="0"/>
                <a:cs typeface="Arial" pitchFamily="34" charset="0"/>
                <a:hlinkClick r:id="rId3"/>
              </a:rPr>
              <a:t>Bastoy prison is based on an idyllic island</a:t>
            </a:r>
            <a:endParaRPr lang="en-GB" sz="800" smtClean="0">
              <a:latin typeface="Arial" pitchFamily="34" charset="0"/>
              <a:cs typeface="Arial" pitchFamily="34" charset="0"/>
            </a:endParaRPr>
          </a:p>
          <a:p>
            <a:pPr eaLnBrk="1" hangingPunct="1">
              <a:lnSpc>
                <a:spcPct val="80000"/>
              </a:lnSpc>
            </a:pPr>
            <a:endParaRPr lang="en-GB" sz="800" b="1" smtClean="0">
              <a:latin typeface="Arial" pitchFamily="34" charset="0"/>
              <a:cs typeface="Arial" pitchFamily="34" charset="0"/>
            </a:endParaRPr>
          </a:p>
          <a:p>
            <a:pPr eaLnBrk="1" hangingPunct="1">
              <a:lnSpc>
                <a:spcPct val="80000"/>
              </a:lnSpc>
            </a:pPr>
            <a:r>
              <a:rPr lang="en-GB" sz="800" b="1" smtClean="0">
                <a:latin typeface="Arial" pitchFamily="34" charset="0"/>
                <a:cs typeface="Arial" pitchFamily="34" charset="0"/>
              </a:rPr>
              <a:t>The island of Bastoy in the Oslo Fjord is one of Europe's most unusual prison facilities. Inmates there live and work in conditions that authorities hope will prepare them for a normal life after they get out.</a:t>
            </a:r>
          </a:p>
          <a:p>
            <a:pPr eaLnBrk="1" hangingPunct="1">
              <a:lnSpc>
                <a:spcPct val="80000"/>
              </a:lnSpc>
            </a:pPr>
            <a:r>
              <a:rPr lang="en-GB" sz="800" smtClean="0">
                <a:latin typeface="Arial" pitchFamily="34" charset="0"/>
                <a:cs typeface="Arial" pitchFamily="34" charset="0"/>
              </a:rPr>
              <a:t> </a:t>
            </a:r>
          </a:p>
          <a:p>
            <a:pPr eaLnBrk="1" hangingPunct="1">
              <a:lnSpc>
                <a:spcPct val="80000"/>
              </a:lnSpc>
            </a:pPr>
            <a:r>
              <a:rPr lang="en-GB" sz="800" smtClean="0">
                <a:latin typeface="Arial" pitchFamily="34" charset="0"/>
                <a:cs typeface="Arial" pitchFamily="34" charset="0"/>
              </a:rPr>
              <a:t>The only way to get to Bastoy Prison is to take the small prison ferry boat from the port of Horten, about two hours south of Oslo. What was once a state institution for delinquent youths has now become the final stop for male inmates nearing the end of their sentences.</a:t>
            </a:r>
          </a:p>
          <a:p>
            <a:pPr eaLnBrk="1" hangingPunct="1">
              <a:lnSpc>
                <a:spcPct val="80000"/>
              </a:lnSpc>
            </a:pPr>
            <a:r>
              <a:rPr lang="en-GB" sz="800" smtClean="0">
                <a:latin typeface="Arial" pitchFamily="34" charset="0"/>
                <a:cs typeface="Arial" pitchFamily="34" charset="0"/>
              </a:rPr>
              <a:t> </a:t>
            </a:r>
          </a:p>
          <a:p>
            <a:pPr eaLnBrk="1" hangingPunct="1">
              <a:lnSpc>
                <a:spcPct val="80000"/>
              </a:lnSpc>
            </a:pPr>
            <a:r>
              <a:rPr lang="en-GB" sz="800" smtClean="0">
                <a:latin typeface="Arial" pitchFamily="34" charset="0"/>
                <a:cs typeface="Arial" pitchFamily="34" charset="0"/>
              </a:rPr>
              <a:t>But any similarities to Rikers Island in New York or the now defunct Alcatraz in San Francisco ends upon arrival. Bastoy looks like anything but a prison. There are no high razor-wire fences, no concrete cell blocks and no watch towers. Instead, the small island looks more like a tranquil Scandinavian health resort. Prisoners live in quaint wooden cottages overlooking pine forests, fields of wheat and inviting beaches. </a:t>
            </a:r>
          </a:p>
          <a:p>
            <a:pPr eaLnBrk="1" hangingPunct="1">
              <a:lnSpc>
                <a:spcPct val="80000"/>
              </a:lnSpc>
            </a:pPr>
            <a:r>
              <a:rPr lang="en-GB" sz="800" smtClean="0">
                <a:latin typeface="Arial" pitchFamily="34" charset="0"/>
                <a:cs typeface="Arial" pitchFamily="34" charset="0"/>
              </a:rPr>
              <a:t> </a:t>
            </a:r>
          </a:p>
          <a:p>
            <a:pPr eaLnBrk="1" hangingPunct="1">
              <a:lnSpc>
                <a:spcPct val="80000"/>
              </a:lnSpc>
            </a:pPr>
            <a:r>
              <a:rPr lang="en-GB" sz="800" smtClean="0">
                <a:latin typeface="Arial" pitchFamily="34" charset="0"/>
                <a:cs typeface="Arial" pitchFamily="34" charset="0"/>
              </a:rPr>
              <a:t>Oyvind Alnaes, the governor of Bastoy, says that the prison is managed on ecological and humanist values.</a:t>
            </a:r>
          </a:p>
          <a:p>
            <a:pPr eaLnBrk="1" hangingPunct="1">
              <a:lnSpc>
                <a:spcPct val="80000"/>
              </a:lnSpc>
            </a:pPr>
            <a:r>
              <a:rPr lang="en-GB" sz="800" smtClean="0">
                <a:latin typeface="Arial" pitchFamily="34" charset="0"/>
                <a:cs typeface="Arial" pitchFamily="34" charset="0"/>
              </a:rPr>
              <a:t> </a:t>
            </a:r>
          </a:p>
          <a:p>
            <a:pPr eaLnBrk="1" hangingPunct="1">
              <a:lnSpc>
                <a:spcPct val="80000"/>
              </a:lnSpc>
            </a:pPr>
            <a:r>
              <a:rPr lang="en-GB" sz="800" smtClean="0">
                <a:latin typeface="Arial" pitchFamily="34" charset="0"/>
                <a:cs typeface="Arial" pitchFamily="34" charset="0"/>
              </a:rPr>
              <a:t>"We think that we have to treat the inmates in a proper way because they will open their ears and eyes and maybe are willing to learn something," Alnaes says. "We use the ecological way of running this prison as a tool to learn responsibility and have concerns about the future."</a:t>
            </a:r>
          </a:p>
          <a:p>
            <a:pPr eaLnBrk="1" hangingPunct="1">
              <a:lnSpc>
                <a:spcPct val="80000"/>
              </a:lnSpc>
            </a:pPr>
            <a:r>
              <a:rPr lang="en-GB" sz="800" smtClean="0">
                <a:latin typeface="Arial" pitchFamily="34" charset="0"/>
                <a:cs typeface="Arial" pitchFamily="34" charset="0"/>
              </a:rPr>
              <a:t> </a:t>
            </a:r>
          </a:p>
          <a:p>
            <a:pPr eaLnBrk="1" hangingPunct="1">
              <a:lnSpc>
                <a:spcPct val="80000"/>
              </a:lnSpc>
            </a:pPr>
            <a:r>
              <a:rPr lang="en-GB" sz="800" smtClean="0">
                <a:latin typeface="Arial" pitchFamily="34" charset="0"/>
                <a:cs typeface="Arial" pitchFamily="34" charset="0"/>
                <a:hlinkClick r:id="rId4"/>
              </a:rPr>
              <a:t> </a:t>
            </a:r>
            <a:r>
              <a:rPr lang="en-GB" sz="800" i="1" smtClean="0">
                <a:latin typeface="Arial" pitchFamily="34" charset="0"/>
                <a:cs typeface="Arial" pitchFamily="34" charset="0"/>
                <a:hlinkClick r:id="rId4"/>
              </a:rPr>
              <a:t>The prisoner's cottages must be maintained by the inmates themselves</a:t>
            </a:r>
            <a:endParaRPr lang="en-GB" sz="800" smtClean="0">
              <a:latin typeface="Arial" pitchFamily="34" charset="0"/>
              <a:cs typeface="Arial" pitchFamily="34" charset="0"/>
            </a:endParaRPr>
          </a:p>
          <a:p>
            <a:pPr eaLnBrk="1" hangingPunct="1">
              <a:lnSpc>
                <a:spcPct val="80000"/>
              </a:lnSpc>
            </a:pPr>
            <a:r>
              <a:rPr lang="en-GB" sz="800" smtClean="0">
                <a:latin typeface="Arial" pitchFamily="34" charset="0"/>
                <a:cs typeface="Arial" pitchFamily="34" charset="0"/>
              </a:rPr>
              <a:t>For the some 110 male inmates that begins on day one. All new arrivals are trained how to cook, clean and look after themselves. Each inmate has his own space in the typical four-bedroom cottages.</a:t>
            </a:r>
          </a:p>
          <a:p>
            <a:pPr eaLnBrk="1" hangingPunct="1">
              <a:lnSpc>
                <a:spcPct val="80000"/>
              </a:lnSpc>
            </a:pPr>
            <a:r>
              <a:rPr lang="en-GB" sz="800" smtClean="0">
                <a:latin typeface="Arial" pitchFamily="34" charset="0"/>
                <a:cs typeface="Arial" pitchFamily="34" charset="0"/>
              </a:rPr>
              <a:t> </a:t>
            </a:r>
          </a:p>
          <a:p>
            <a:pPr eaLnBrk="1" hangingPunct="1">
              <a:lnSpc>
                <a:spcPct val="80000"/>
              </a:lnSpc>
            </a:pPr>
            <a:r>
              <a:rPr lang="en-GB" sz="800" smtClean="0">
                <a:latin typeface="Arial" pitchFamily="34" charset="0"/>
                <a:cs typeface="Arial" pitchFamily="34" charset="0"/>
              </a:rPr>
              <a:t>"But there are still inspections to come and see that you clean your room and make your bed," inmate Haarvald says. "It should look like a normal room that you have at home in a normal life and the best thing is that they are all in a social environment." He says it gives the inmates the feeling that "they belong to society."</a:t>
            </a:r>
          </a:p>
          <a:p>
            <a:pPr eaLnBrk="1" hangingPunct="1">
              <a:lnSpc>
                <a:spcPct val="80000"/>
              </a:lnSpc>
            </a:pPr>
            <a:r>
              <a:rPr lang="en-GB" sz="800" smtClean="0">
                <a:latin typeface="Arial" pitchFamily="34" charset="0"/>
                <a:cs typeface="Arial" pitchFamily="34" charset="0"/>
              </a:rPr>
              <a:t> </a:t>
            </a:r>
          </a:p>
          <a:p>
            <a:pPr eaLnBrk="1" hangingPunct="1">
              <a:lnSpc>
                <a:spcPct val="80000"/>
              </a:lnSpc>
            </a:pPr>
            <a:r>
              <a:rPr lang="en-GB" sz="800" b="1" smtClean="0">
                <a:latin typeface="Arial" pitchFamily="34" charset="0"/>
                <a:cs typeface="Arial" pitchFamily="34" charset="0"/>
              </a:rPr>
              <a:t>Responsibility and leisure</a:t>
            </a:r>
            <a:endParaRPr lang="en-GB" sz="800" smtClean="0">
              <a:latin typeface="Arial" pitchFamily="34" charset="0"/>
              <a:cs typeface="Arial" pitchFamily="34" charset="0"/>
            </a:endParaRPr>
          </a:p>
          <a:p>
            <a:pPr eaLnBrk="1" hangingPunct="1">
              <a:lnSpc>
                <a:spcPct val="80000"/>
              </a:lnSpc>
            </a:pPr>
            <a:r>
              <a:rPr lang="en-GB" sz="800" smtClean="0">
                <a:latin typeface="Arial" pitchFamily="34" charset="0"/>
                <a:cs typeface="Arial" pitchFamily="34" charset="0"/>
              </a:rPr>
              <a:t> </a:t>
            </a:r>
          </a:p>
          <a:p>
            <a:pPr eaLnBrk="1" hangingPunct="1">
              <a:lnSpc>
                <a:spcPct val="80000"/>
              </a:lnSpc>
            </a:pPr>
            <a:r>
              <a:rPr lang="en-GB" sz="800" smtClean="0">
                <a:latin typeface="Arial" pitchFamily="34" charset="0"/>
                <a:cs typeface="Arial" pitchFamily="34" charset="0"/>
              </a:rPr>
              <a:t>During the day, most inmates are employed in some form of livestock, farming or maintenance work. Haarvald works with the island's six horses that are used for plowing and for transporting supplies. Twice a day, he has to go to the ferry and pick up goods. Some days, there is nothing to pick up and many other prisoners question why they even have to go.</a:t>
            </a:r>
          </a:p>
          <a:p>
            <a:pPr eaLnBrk="1" hangingPunct="1">
              <a:lnSpc>
                <a:spcPct val="80000"/>
              </a:lnSpc>
            </a:pPr>
            <a:r>
              <a:rPr lang="en-GB" sz="800" smtClean="0">
                <a:latin typeface="Arial" pitchFamily="34" charset="0"/>
                <a:cs typeface="Arial" pitchFamily="34" charset="0"/>
              </a:rPr>
              <a:t> </a:t>
            </a:r>
          </a:p>
          <a:p>
            <a:pPr eaLnBrk="1" hangingPunct="1">
              <a:lnSpc>
                <a:spcPct val="80000"/>
              </a:lnSpc>
            </a:pPr>
            <a:r>
              <a:rPr lang="en-GB" sz="800" smtClean="0">
                <a:latin typeface="Arial" pitchFamily="34" charset="0"/>
                <a:cs typeface="Arial" pitchFamily="34" charset="0"/>
                <a:hlinkClick r:id="rId5"/>
              </a:rPr>
              <a:t> </a:t>
            </a:r>
            <a:r>
              <a:rPr lang="en-GB" sz="800" i="1" smtClean="0">
                <a:latin typeface="Arial" pitchFamily="34" charset="0"/>
                <a:cs typeface="Arial" pitchFamily="34" charset="0"/>
                <a:hlinkClick r:id="rId5"/>
              </a:rPr>
              <a:t>Taking care of horses teach prisoners responsibility</a:t>
            </a:r>
            <a:endParaRPr lang="en-GB" sz="800" smtClean="0">
              <a:latin typeface="Arial" pitchFamily="34" charset="0"/>
              <a:cs typeface="Arial" pitchFamily="34" charset="0"/>
            </a:endParaRPr>
          </a:p>
          <a:p>
            <a:pPr eaLnBrk="1" hangingPunct="1">
              <a:lnSpc>
                <a:spcPct val="80000"/>
              </a:lnSpc>
            </a:pPr>
            <a:r>
              <a:rPr lang="en-GB" sz="800" smtClean="0">
                <a:latin typeface="Arial" pitchFamily="34" charset="0"/>
                <a:cs typeface="Arial" pitchFamily="34" charset="0"/>
              </a:rPr>
              <a:t>"As soon as you take the reins of the horse, you are training him and this is part of their responsibilities," Haarvald says. "And here we're talking about tough criminals -- they get a responsibility and they can take it with them outside as a free man."</a:t>
            </a:r>
          </a:p>
          <a:p>
            <a:pPr eaLnBrk="1" hangingPunct="1">
              <a:lnSpc>
                <a:spcPct val="80000"/>
              </a:lnSpc>
            </a:pPr>
            <a:r>
              <a:rPr lang="en-GB" sz="800" smtClean="0">
                <a:latin typeface="Arial" pitchFamily="34" charset="0"/>
                <a:cs typeface="Arial" pitchFamily="34" charset="0"/>
              </a:rPr>
              <a:t> </a:t>
            </a:r>
          </a:p>
          <a:p>
            <a:pPr eaLnBrk="1" hangingPunct="1">
              <a:lnSpc>
                <a:spcPct val="80000"/>
              </a:lnSpc>
            </a:pPr>
            <a:r>
              <a:rPr lang="en-GB" sz="800" smtClean="0">
                <a:latin typeface="Arial" pitchFamily="34" charset="0"/>
                <a:cs typeface="Arial" pitchFamily="34" charset="0"/>
              </a:rPr>
              <a:t>Responsibilities at work also provide opportunities for leisure on the island. For Haarvald, that means he can ride horses in his free time. </a:t>
            </a:r>
          </a:p>
          <a:p>
            <a:pPr eaLnBrk="1" hangingPunct="1">
              <a:lnSpc>
                <a:spcPct val="80000"/>
              </a:lnSpc>
            </a:pPr>
            <a:r>
              <a:rPr lang="en-GB" sz="800" smtClean="0">
                <a:latin typeface="Arial" pitchFamily="34" charset="0"/>
                <a:cs typeface="Arial" pitchFamily="34" charset="0"/>
              </a:rPr>
              <a:t> </a:t>
            </a:r>
          </a:p>
          <a:p>
            <a:pPr eaLnBrk="1" hangingPunct="1">
              <a:lnSpc>
                <a:spcPct val="80000"/>
              </a:lnSpc>
            </a:pPr>
            <a:r>
              <a:rPr lang="en-GB" sz="800" smtClean="0">
                <a:latin typeface="Arial" pitchFamily="34" charset="0"/>
                <a:cs typeface="Arial" pitchFamily="34" charset="0"/>
              </a:rPr>
              <a:t>"On a Sunday morning, I get up on a horse and go down by the beach -- the sun has just come up, birds are flying, a seal is lying on the rock outside," he says. "You have to pinch your arm to remember where you are."</a:t>
            </a:r>
          </a:p>
          <a:p>
            <a:pPr eaLnBrk="1" hangingPunct="1">
              <a:lnSpc>
                <a:spcPct val="80000"/>
              </a:lnSpc>
            </a:pPr>
            <a:r>
              <a:rPr lang="en-GB" sz="800" smtClean="0">
                <a:latin typeface="Arial" pitchFamily="34" charset="0"/>
                <a:cs typeface="Arial" pitchFamily="34" charset="0"/>
              </a:rPr>
              <a:t> </a:t>
            </a:r>
          </a:p>
          <a:p>
            <a:pPr eaLnBrk="1" hangingPunct="1">
              <a:lnSpc>
                <a:spcPct val="80000"/>
              </a:lnSpc>
            </a:pPr>
            <a:r>
              <a:rPr lang="en-GB" sz="800" b="1" smtClean="0">
                <a:latin typeface="Arial" pitchFamily="34" charset="0"/>
                <a:cs typeface="Arial" pitchFamily="34" charset="0"/>
              </a:rPr>
              <a:t>Building trust</a:t>
            </a:r>
            <a:endParaRPr lang="en-GB" sz="800" smtClean="0">
              <a:latin typeface="Arial" pitchFamily="34" charset="0"/>
              <a:cs typeface="Arial" pitchFamily="34" charset="0"/>
            </a:endParaRPr>
          </a:p>
          <a:p>
            <a:pPr eaLnBrk="1" hangingPunct="1">
              <a:lnSpc>
                <a:spcPct val="80000"/>
              </a:lnSpc>
            </a:pPr>
            <a:r>
              <a:rPr lang="en-GB" sz="800" smtClean="0">
                <a:latin typeface="Arial" pitchFamily="34" charset="0"/>
                <a:cs typeface="Arial" pitchFamily="34" charset="0"/>
              </a:rPr>
              <a:t> </a:t>
            </a:r>
          </a:p>
          <a:p>
            <a:pPr eaLnBrk="1" hangingPunct="1">
              <a:lnSpc>
                <a:spcPct val="80000"/>
              </a:lnSpc>
            </a:pPr>
            <a:r>
              <a:rPr lang="en-GB" sz="800" smtClean="0">
                <a:latin typeface="Arial" pitchFamily="34" charset="0"/>
                <a:cs typeface="Arial" pitchFamily="34" charset="0"/>
              </a:rPr>
              <a:t>For the 30 prison officers at Bastoy, dialogue and trust with inmates is important. Officers and inmates call each other by their first names. Principal Officer Mia Eklassens says Bastoy makes a good place for inmates to end their sentences.</a:t>
            </a:r>
          </a:p>
          <a:p>
            <a:pPr eaLnBrk="1" hangingPunct="1">
              <a:lnSpc>
                <a:spcPct val="80000"/>
              </a:lnSpc>
            </a:pPr>
            <a:r>
              <a:rPr lang="en-GB" sz="800" smtClean="0">
                <a:latin typeface="Arial" pitchFamily="34" charset="0"/>
                <a:cs typeface="Arial" pitchFamily="34" charset="0"/>
              </a:rPr>
              <a:t> </a:t>
            </a:r>
          </a:p>
          <a:p>
            <a:pPr eaLnBrk="1" hangingPunct="1">
              <a:lnSpc>
                <a:spcPct val="80000"/>
              </a:lnSpc>
            </a:pPr>
            <a:r>
              <a:rPr lang="en-GB" sz="800" smtClean="0">
                <a:latin typeface="Arial" pitchFamily="34" charset="0"/>
                <a:cs typeface="Arial" pitchFamily="34" charset="0"/>
              </a:rPr>
              <a:t>"Here we are trying to give you a great deal of trust and trying to work with you so that you are not going to prison again," Eklassens says. "We're trying to give the prisoners some sense of pride in what he has accomplished while he is here."</a:t>
            </a:r>
          </a:p>
          <a:p>
            <a:pPr eaLnBrk="1" hangingPunct="1">
              <a:lnSpc>
                <a:spcPct val="80000"/>
              </a:lnSpc>
            </a:pPr>
            <a:r>
              <a:rPr lang="en-GB" sz="800" smtClean="0">
                <a:latin typeface="Arial" pitchFamily="34" charset="0"/>
                <a:cs typeface="Arial" pitchFamily="34" charset="0"/>
              </a:rPr>
              <a:t> </a:t>
            </a:r>
          </a:p>
          <a:p>
            <a:pPr eaLnBrk="1" hangingPunct="1">
              <a:lnSpc>
                <a:spcPct val="80000"/>
              </a:lnSpc>
            </a:pPr>
            <a:r>
              <a:rPr lang="en-GB" sz="800" smtClean="0">
                <a:latin typeface="Arial" pitchFamily="34" charset="0"/>
                <a:cs typeface="Arial" pitchFamily="34" charset="0"/>
                <a:hlinkClick r:id="rId6"/>
              </a:rPr>
              <a:t> </a:t>
            </a:r>
            <a:r>
              <a:rPr lang="en-GB" sz="800" i="1" smtClean="0">
                <a:latin typeface="Arial" pitchFamily="34" charset="0"/>
                <a:cs typeface="Arial" pitchFamily="34" charset="0"/>
                <a:hlinkClick r:id="rId6"/>
              </a:rPr>
              <a:t>Some prisoners are in charge of livestock</a:t>
            </a:r>
            <a:endParaRPr lang="en-GB" sz="800" smtClean="0">
              <a:latin typeface="Arial" pitchFamily="34" charset="0"/>
              <a:cs typeface="Arial" pitchFamily="34" charset="0"/>
            </a:endParaRPr>
          </a:p>
          <a:p>
            <a:pPr eaLnBrk="1" hangingPunct="1">
              <a:lnSpc>
                <a:spcPct val="80000"/>
              </a:lnSpc>
            </a:pPr>
            <a:r>
              <a:rPr lang="en-GB" sz="800" smtClean="0">
                <a:latin typeface="Arial" pitchFamily="34" charset="0"/>
                <a:cs typeface="Arial" pitchFamily="34" charset="0"/>
              </a:rPr>
              <a:t>In addition, the prison tries to help inmates deal with problems like drugs, violence and reconnecting with their families. </a:t>
            </a:r>
          </a:p>
          <a:p>
            <a:pPr eaLnBrk="1" hangingPunct="1">
              <a:lnSpc>
                <a:spcPct val="80000"/>
              </a:lnSpc>
            </a:pPr>
            <a:r>
              <a:rPr lang="en-GB" sz="800" smtClean="0">
                <a:latin typeface="Arial" pitchFamily="34" charset="0"/>
                <a:cs typeface="Arial" pitchFamily="34" charset="0"/>
              </a:rPr>
              <a:t> </a:t>
            </a:r>
          </a:p>
          <a:p>
            <a:pPr eaLnBrk="1" hangingPunct="1">
              <a:lnSpc>
                <a:spcPct val="80000"/>
              </a:lnSpc>
            </a:pPr>
            <a:r>
              <a:rPr lang="en-GB" sz="800" smtClean="0">
                <a:latin typeface="Arial" pitchFamily="34" charset="0"/>
                <a:cs typeface="Arial" pitchFamily="34" charset="0"/>
              </a:rPr>
              <a:t>"That's why I think it's a good place to serve your sentence," Eklassens says.</a:t>
            </a:r>
          </a:p>
          <a:p>
            <a:pPr eaLnBrk="1" hangingPunct="1">
              <a:lnSpc>
                <a:spcPct val="80000"/>
              </a:lnSpc>
            </a:pPr>
            <a:r>
              <a:rPr lang="en-GB" sz="800" smtClean="0">
                <a:latin typeface="Arial" pitchFamily="34" charset="0"/>
                <a:cs typeface="Arial" pitchFamily="34" charset="0"/>
              </a:rPr>
              <a:t> </a:t>
            </a:r>
          </a:p>
          <a:p>
            <a:pPr eaLnBrk="1" hangingPunct="1">
              <a:lnSpc>
                <a:spcPct val="80000"/>
              </a:lnSpc>
            </a:pPr>
            <a:r>
              <a:rPr lang="en-GB" sz="800" b="1" smtClean="0">
                <a:latin typeface="Arial" pitchFamily="34" charset="0"/>
                <a:cs typeface="Arial" pitchFamily="34" charset="0"/>
              </a:rPr>
              <a:t>Special freedoms</a:t>
            </a:r>
            <a:endParaRPr lang="en-GB" sz="800" smtClean="0">
              <a:latin typeface="Arial" pitchFamily="34" charset="0"/>
              <a:cs typeface="Arial" pitchFamily="34" charset="0"/>
            </a:endParaRPr>
          </a:p>
          <a:p>
            <a:pPr eaLnBrk="1" hangingPunct="1">
              <a:lnSpc>
                <a:spcPct val="80000"/>
              </a:lnSpc>
            </a:pPr>
            <a:r>
              <a:rPr lang="en-GB" sz="800" smtClean="0">
                <a:latin typeface="Arial" pitchFamily="34" charset="0"/>
                <a:cs typeface="Arial" pitchFamily="34" charset="0"/>
              </a:rPr>
              <a:t> </a:t>
            </a:r>
          </a:p>
          <a:p>
            <a:pPr eaLnBrk="1" hangingPunct="1">
              <a:lnSpc>
                <a:spcPct val="80000"/>
              </a:lnSpc>
            </a:pPr>
            <a:r>
              <a:rPr lang="en-GB" sz="800" smtClean="0">
                <a:latin typeface="Arial" pitchFamily="34" charset="0"/>
                <a:cs typeface="Arial" pitchFamily="34" charset="0"/>
              </a:rPr>
              <a:t>Bastoy Prison might function well as a liberal institution. But Norway also has the full spectrum of jails, including maximum security facilities. For George, one of the few foreign inmates on Bastoy, serving out his sentence on the island is like leading a normal life compared to conditions he experienced in Ringerike, Norway's maximum security prison.</a:t>
            </a:r>
          </a:p>
          <a:p>
            <a:pPr eaLnBrk="1" hangingPunct="1">
              <a:lnSpc>
                <a:spcPct val="80000"/>
              </a:lnSpc>
            </a:pPr>
            <a:r>
              <a:rPr lang="en-GB" sz="800" smtClean="0">
                <a:latin typeface="Arial" pitchFamily="34" charset="0"/>
                <a:cs typeface="Arial" pitchFamily="34" charset="0"/>
              </a:rPr>
              <a:t> </a:t>
            </a:r>
          </a:p>
          <a:p>
            <a:pPr eaLnBrk="1" hangingPunct="1">
              <a:lnSpc>
                <a:spcPct val="80000"/>
              </a:lnSpc>
            </a:pPr>
            <a:r>
              <a:rPr lang="en-GB" sz="800" smtClean="0">
                <a:latin typeface="Arial" pitchFamily="34" charset="0"/>
                <a:cs typeface="Arial" pitchFamily="34" charset="0"/>
              </a:rPr>
              <a:t>"That one was perhaps the toughest prison in the whole of Norway because the way you are treated there in a way brings you down," George says. "I would have been a very bitter man when I would have come out of Ringerike."</a:t>
            </a:r>
          </a:p>
          <a:p>
            <a:pPr eaLnBrk="1" hangingPunct="1">
              <a:lnSpc>
                <a:spcPct val="80000"/>
              </a:lnSpc>
            </a:pPr>
            <a:r>
              <a:rPr lang="en-GB" sz="800" smtClean="0">
                <a:latin typeface="Arial" pitchFamily="34" charset="0"/>
                <a:cs typeface="Arial" pitchFamily="34" charset="0"/>
              </a:rPr>
              <a:t> </a:t>
            </a:r>
          </a:p>
          <a:p>
            <a:pPr eaLnBrk="1" hangingPunct="1">
              <a:lnSpc>
                <a:spcPct val="80000"/>
              </a:lnSpc>
            </a:pPr>
            <a:r>
              <a:rPr lang="en-GB" sz="800" smtClean="0">
                <a:latin typeface="Arial" pitchFamily="34" charset="0"/>
                <a:cs typeface="Arial" pitchFamily="34" charset="0"/>
              </a:rPr>
              <a:t>The prisoners of Bastoy are fortunate to live in surroundings that many of Norway's prisoners would wish to appreciate during their sentences. While prison staff believe they work in the best prison in the world, the jury is still out on whether time at Bastoy is the catalyst for inmates putting a life of crime behind them for good. </a:t>
            </a:r>
          </a:p>
          <a:p>
            <a:pPr eaLnBrk="1" hangingPunct="1">
              <a:lnSpc>
                <a:spcPct val="80000"/>
              </a:lnSpc>
            </a:pPr>
            <a:r>
              <a:rPr lang="en-GB" sz="800" smtClean="0">
                <a:latin typeface="Arial" pitchFamily="34" charset="0"/>
                <a:cs typeface="Arial" pitchFamily="34" charset="0"/>
              </a:rPr>
              <a:t> </a:t>
            </a:r>
          </a:p>
          <a:p>
            <a:pPr eaLnBrk="1" hangingPunct="1">
              <a:lnSpc>
                <a:spcPct val="80000"/>
              </a:lnSpc>
            </a:pPr>
            <a:r>
              <a:rPr lang="en-GB" sz="800" smtClean="0">
                <a:latin typeface="Arial" pitchFamily="34" charset="0"/>
                <a:cs typeface="Arial" pitchFamily="34" charset="0"/>
              </a:rPr>
              <a:t>What is certain, though, is that the inmate islanders live in a unique prison. Life is not a beach at Bastoy but there is a chance for prisoners to enjoy a special kind of freedom and to regain responsibility over the lives.</a:t>
            </a:r>
          </a:p>
          <a:p>
            <a:pPr eaLnBrk="1" hangingPunct="1">
              <a:lnSpc>
                <a:spcPct val="80000"/>
              </a:lnSpc>
            </a:pPr>
            <a:r>
              <a:rPr lang="en-GB" sz="800" smtClean="0">
                <a:latin typeface="Arial" pitchFamily="34" charset="0"/>
                <a:cs typeface="Arial" pitchFamily="34" charset="0"/>
              </a:rPr>
              <a:t> </a:t>
            </a:r>
          </a:p>
          <a:p>
            <a:pPr eaLnBrk="1" hangingPunct="1">
              <a:lnSpc>
                <a:spcPct val="80000"/>
              </a:lnSpc>
            </a:pPr>
            <a:r>
              <a:rPr lang="en-GB" sz="800" smtClean="0">
                <a:latin typeface="Arial" pitchFamily="34" charset="0"/>
                <a:cs typeface="Arial" pitchFamily="34" charset="0"/>
              </a:rPr>
              <a:t>Guy Degen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FB061FFE-E83D-448D-8148-8863921AC317}" type="slidenum">
              <a:rPr lang="en-GB" smtClean="0">
                <a:latin typeface="Arial" pitchFamily="34" charset="0"/>
                <a:cs typeface="Arial" pitchFamily="34" charset="0"/>
              </a:rPr>
              <a:pPr/>
              <a:t>19</a:t>
            </a:fld>
            <a:endParaRPr lang="en-GB" smtClean="0">
              <a:latin typeface="Arial" pitchFamily="34" charset="0"/>
              <a:cs typeface="Arial" pitchFamily="34" charset="0"/>
            </a:endParaRPr>
          </a:p>
        </p:txBody>
      </p:sp>
      <p:sp>
        <p:nvSpPr>
          <p:cNvPr id="46083" name="Rectangle 7"/>
          <p:cNvSpPr txBox="1">
            <a:spLocks noGrp="1" noChangeArrowheads="1"/>
          </p:cNvSpPr>
          <p:nvPr/>
        </p:nvSpPr>
        <p:spPr bwMode="auto">
          <a:xfrm>
            <a:off x="3895725" y="9499600"/>
            <a:ext cx="2979738" cy="500063"/>
          </a:xfrm>
          <a:prstGeom prst="rect">
            <a:avLst/>
          </a:prstGeom>
          <a:noFill/>
          <a:ln w="9525">
            <a:noFill/>
            <a:miter lim="800000"/>
            <a:headEnd/>
            <a:tailEnd/>
          </a:ln>
        </p:spPr>
        <p:txBody>
          <a:bodyPr lIns="96442" tIns="48221" rIns="96442" bIns="48221" anchor="b"/>
          <a:lstStyle/>
          <a:p>
            <a:pPr algn="r" defTabSz="965200"/>
            <a:fld id="{9686AD6C-4509-4B1B-A913-503CC11A0E47}" type="slidenum">
              <a:rPr lang="pt-PT" sz="1300"/>
              <a:pPr algn="r" defTabSz="965200"/>
              <a:t>19</a:t>
            </a:fld>
            <a:endParaRPr lang="pt-PT" sz="1300"/>
          </a:p>
        </p:txBody>
      </p:sp>
      <p:sp>
        <p:nvSpPr>
          <p:cNvPr id="46084" name="Rectangle 2"/>
          <p:cNvSpPr>
            <a:spLocks noRot="1" noChangeArrowheads="1" noTextEdit="1"/>
          </p:cNvSpPr>
          <p:nvPr>
            <p:ph type="sldImg"/>
          </p:nvPr>
        </p:nvSpPr>
        <p:spPr>
          <a:ln/>
        </p:spPr>
      </p:sp>
      <p:sp>
        <p:nvSpPr>
          <p:cNvPr id="46085" name="Rectangle 3"/>
          <p:cNvSpPr>
            <a:spLocks noGrp="1" noChangeArrowheads="1"/>
          </p:cNvSpPr>
          <p:nvPr>
            <p:ph type="body" idx="1"/>
          </p:nvPr>
        </p:nvSpPr>
        <p:spPr>
          <a:noFill/>
          <a:ln/>
        </p:spPr>
        <p:txBody>
          <a:bodyPr/>
          <a:lstStyle/>
          <a:p>
            <a:pPr eaLnBrk="1" hangingPunct="1"/>
            <a:endParaRPr lang="pt-PT"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Marcador de Posição da Imagem do Diapositivo 1"/>
          <p:cNvSpPr>
            <a:spLocks noGrp="1" noRot="1" noChangeAspect="1" noTextEdit="1"/>
          </p:cNvSpPr>
          <p:nvPr>
            <p:ph type="sldImg"/>
          </p:nvPr>
        </p:nvSpPr>
        <p:spPr>
          <a:ln/>
        </p:spPr>
      </p:sp>
      <p:sp>
        <p:nvSpPr>
          <p:cNvPr id="28675" name="Marcador de Posição de Notas 2"/>
          <p:cNvSpPr>
            <a:spLocks noGrp="1"/>
          </p:cNvSpPr>
          <p:nvPr>
            <p:ph type="body" idx="1"/>
          </p:nvPr>
        </p:nvSpPr>
        <p:spPr>
          <a:noFill/>
          <a:ln/>
        </p:spPr>
        <p:txBody>
          <a:bodyPr/>
          <a:lstStyle/>
          <a:p>
            <a:pPr eaLnBrk="1" hangingPunct="1"/>
            <a:endParaRPr lang="pt-PT" smtClean="0">
              <a:latin typeface="Arial" pitchFamily="34" charset="0"/>
              <a:cs typeface="Arial" pitchFamily="34" charset="0"/>
            </a:endParaRPr>
          </a:p>
        </p:txBody>
      </p:sp>
      <p:sp>
        <p:nvSpPr>
          <p:cNvPr id="28676" name="Marcador de Posição do Número do Diapositivo 3"/>
          <p:cNvSpPr>
            <a:spLocks noGrp="1"/>
          </p:cNvSpPr>
          <p:nvPr>
            <p:ph type="sldNum" sz="quarter" idx="5"/>
          </p:nvPr>
        </p:nvSpPr>
        <p:spPr>
          <a:noFill/>
        </p:spPr>
        <p:txBody>
          <a:bodyPr/>
          <a:lstStyle/>
          <a:p>
            <a:fld id="{14DEA11E-0242-4CB6-98AB-CFDBD8B4F46C}" type="slidenum">
              <a:rPr lang="en-GB" smtClean="0">
                <a:latin typeface="Arial" pitchFamily="34" charset="0"/>
                <a:cs typeface="Arial" pitchFamily="34" charset="0"/>
              </a:rPr>
              <a:pPr/>
              <a:t>2</a:t>
            </a:fld>
            <a:endParaRPr lang="en-GB" smtClean="0">
              <a:latin typeface="Arial" pitchFamily="34" charset="0"/>
              <a:cs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96D34711-91F3-42D6-975A-9B7B126F28BC}" type="slidenum">
              <a:rPr lang="en-GB" smtClean="0">
                <a:latin typeface="Arial" pitchFamily="34" charset="0"/>
                <a:cs typeface="Arial" pitchFamily="34" charset="0"/>
              </a:rPr>
              <a:pPr/>
              <a:t>20</a:t>
            </a:fld>
            <a:endParaRPr lang="en-GB" smtClean="0">
              <a:latin typeface="Arial" pitchFamily="34" charset="0"/>
              <a:cs typeface="Arial" pitchFamily="34" charset="0"/>
            </a:endParaRPr>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r>
              <a:rPr lang="pt-PT" smtClean="0">
                <a:latin typeface="Arial" pitchFamily="34" charset="0"/>
                <a:cs typeface="Arial" pitchFamily="34" charset="0"/>
              </a:rPr>
              <a:t>Actualmente, os programas de intervenção prisional tentam trabalhar neste sentido proporcionando actividades pro-sociais, como por exemplo, actividades laborais, de ocio ou formativas. Estes programas não só tentam ocupar o tempo dos reclusos, mas também oferecer sistemas normativos alternativos. </a:t>
            </a:r>
            <a:endParaRPr lang="en-GB" smtClean="0">
              <a:latin typeface="Arial" pitchFamily="34" charset="0"/>
              <a:cs typeface="Arial" pitchFamily="34" charset="0"/>
            </a:endParaRPr>
          </a:p>
          <a:p>
            <a:pPr eaLnBrk="1" hangingPunct="1"/>
            <a:endParaRPr lang="en-GB" smtClean="0">
              <a:latin typeface="Arial" pitchFamily="34" charset="0"/>
              <a:cs typeface="Arial" pitchFamily="34" charset="0"/>
            </a:endParaRPr>
          </a:p>
          <a:p>
            <a:pPr eaLnBrk="1" hangingPunct="1"/>
            <a:endParaRPr lang="en-GB" smtClean="0">
              <a:latin typeface="Arial" pitchFamily="34" charset="0"/>
              <a:cs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Marcador de Posição da Imagem do Diapositivo 1"/>
          <p:cNvSpPr>
            <a:spLocks noGrp="1" noRot="1" noChangeAspect="1" noTextEdit="1"/>
          </p:cNvSpPr>
          <p:nvPr>
            <p:ph type="sldImg"/>
          </p:nvPr>
        </p:nvSpPr>
        <p:spPr>
          <a:ln/>
        </p:spPr>
      </p:sp>
      <p:sp>
        <p:nvSpPr>
          <p:cNvPr id="48131" name="Marcador de Posição de Notas 2"/>
          <p:cNvSpPr>
            <a:spLocks noGrp="1"/>
          </p:cNvSpPr>
          <p:nvPr>
            <p:ph type="body" idx="1"/>
          </p:nvPr>
        </p:nvSpPr>
        <p:spPr>
          <a:noFill/>
          <a:ln/>
        </p:spPr>
        <p:txBody>
          <a:bodyPr/>
          <a:lstStyle/>
          <a:p>
            <a:endParaRPr lang="pt-PT" smtClean="0">
              <a:latin typeface="Arial" pitchFamily="34" charset="0"/>
              <a:cs typeface="Arial" pitchFamily="34" charset="0"/>
            </a:endParaRPr>
          </a:p>
        </p:txBody>
      </p:sp>
      <p:sp>
        <p:nvSpPr>
          <p:cNvPr id="48132" name="Marcador de Posição do Número do Diapositivo 3"/>
          <p:cNvSpPr>
            <a:spLocks noGrp="1"/>
          </p:cNvSpPr>
          <p:nvPr>
            <p:ph type="sldNum" sz="quarter" idx="5"/>
          </p:nvPr>
        </p:nvSpPr>
        <p:spPr>
          <a:noFill/>
        </p:spPr>
        <p:txBody>
          <a:bodyPr/>
          <a:lstStyle/>
          <a:p>
            <a:fld id="{5218593E-0EB3-4065-81FA-F0850C1CF77E}" type="slidenum">
              <a:rPr lang="en-GB" smtClean="0">
                <a:latin typeface="Arial" pitchFamily="34" charset="0"/>
                <a:cs typeface="Arial" pitchFamily="34" charset="0"/>
              </a:rPr>
              <a:pPr/>
              <a:t>21</a:t>
            </a:fld>
            <a:endParaRPr lang="en-GB" smtClean="0">
              <a:latin typeface="Arial" pitchFamily="34" charset="0"/>
              <a:cs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Marcador de Posição da Imagem do Diapositivo 1"/>
          <p:cNvSpPr>
            <a:spLocks noGrp="1" noRot="1" noChangeAspect="1" noTextEdit="1"/>
          </p:cNvSpPr>
          <p:nvPr>
            <p:ph type="sldImg"/>
          </p:nvPr>
        </p:nvSpPr>
        <p:spPr>
          <a:ln/>
        </p:spPr>
      </p:sp>
      <p:sp>
        <p:nvSpPr>
          <p:cNvPr id="49155" name="Marcador de Posição de Notas 2"/>
          <p:cNvSpPr>
            <a:spLocks noGrp="1"/>
          </p:cNvSpPr>
          <p:nvPr>
            <p:ph type="body" idx="1"/>
          </p:nvPr>
        </p:nvSpPr>
        <p:spPr>
          <a:noFill/>
          <a:ln/>
        </p:spPr>
        <p:txBody>
          <a:bodyPr/>
          <a:lstStyle/>
          <a:p>
            <a:endParaRPr lang="pt-PT" smtClean="0">
              <a:latin typeface="Arial" pitchFamily="34" charset="0"/>
              <a:cs typeface="Arial" pitchFamily="34" charset="0"/>
            </a:endParaRPr>
          </a:p>
        </p:txBody>
      </p:sp>
      <p:sp>
        <p:nvSpPr>
          <p:cNvPr id="49156" name="Marcador de Posição do Número do Diapositivo 3"/>
          <p:cNvSpPr>
            <a:spLocks noGrp="1"/>
          </p:cNvSpPr>
          <p:nvPr>
            <p:ph type="sldNum" sz="quarter" idx="5"/>
          </p:nvPr>
        </p:nvSpPr>
        <p:spPr>
          <a:noFill/>
        </p:spPr>
        <p:txBody>
          <a:bodyPr/>
          <a:lstStyle/>
          <a:p>
            <a:fld id="{F730E95E-45FB-4B45-8505-319B76BCE1D3}" type="slidenum">
              <a:rPr lang="en-GB" smtClean="0">
                <a:latin typeface="Arial" pitchFamily="34" charset="0"/>
                <a:cs typeface="Arial" pitchFamily="34" charset="0"/>
              </a:rPr>
              <a:pPr/>
              <a:t>22</a:t>
            </a:fld>
            <a:endParaRPr lang="en-GB" smtClean="0">
              <a:latin typeface="Arial" pitchFamily="34" charset="0"/>
              <a:cs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4E064E9-F373-4470-AAA2-309E1E37D770}" type="slidenum">
              <a:rPr lang="en-GB" smtClean="0">
                <a:latin typeface="Arial" pitchFamily="34" charset="0"/>
                <a:cs typeface="Arial" pitchFamily="34" charset="0"/>
              </a:rPr>
              <a:pPr/>
              <a:t>23</a:t>
            </a:fld>
            <a:endParaRPr lang="en-GB" smtClean="0">
              <a:latin typeface="Arial" pitchFamily="34" charset="0"/>
              <a:cs typeface="Arial" pitchFamily="34" charset="0"/>
            </a:endParaRPr>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r>
              <a:rPr lang="pt-PT" sz="1000" smtClean="0">
                <a:latin typeface="Arial" pitchFamily="34" charset="0"/>
                <a:cs typeface="Arial" pitchFamily="34" charset="0"/>
              </a:rPr>
              <a:t>No dia-a-dia, o docente poderá favorecer a resposta resiliente através de várias ferramentas: </a:t>
            </a:r>
          </a:p>
          <a:p>
            <a:pPr eaLnBrk="1" hangingPunct="1"/>
            <a:r>
              <a:rPr lang="pt-PT" sz="1000" smtClean="0">
                <a:latin typeface="Arial" pitchFamily="34" charset="0"/>
                <a:cs typeface="Arial" pitchFamily="34" charset="0"/>
              </a:rPr>
              <a:t>1) Fortalecendo os vínculos prosociais, quer entre os reclusos, quer favorecendo a manutenção dos vinculos sociais com o exterior. </a:t>
            </a:r>
          </a:p>
          <a:p>
            <a:pPr eaLnBrk="1" hangingPunct="1"/>
            <a:r>
              <a:rPr lang="pt-PT" sz="1000" smtClean="0">
                <a:latin typeface="Arial" pitchFamily="34" charset="0"/>
                <a:cs typeface="Arial" pitchFamily="34" charset="0"/>
              </a:rPr>
              <a:t>2) O professor deve estabelecer limites claros e fomentando o respeito pelas normas sociais, mas também participando activamente na promoção da mudança das mesmas, de forma a poder chegar a um compromisso entre a instituição penitenciária, e os seus alunos. Igualmente, poderá estimular a participação activa dos alunos na criação ou negociação de normas dentro da sala de aula.</a:t>
            </a:r>
          </a:p>
          <a:p>
            <a:pPr eaLnBrk="1" hangingPunct="1"/>
            <a:r>
              <a:rPr lang="pt-PT" sz="1000" smtClean="0">
                <a:latin typeface="Arial" pitchFamily="34" charset="0"/>
                <a:cs typeface="Arial" pitchFamily="34" charset="0"/>
              </a:rPr>
              <a:t>3) Ensinando habilidades de vida (pensamento crítico, resolução de confictos, etc.) </a:t>
            </a:r>
          </a:p>
          <a:p>
            <a:pPr eaLnBrk="1" hangingPunct="1"/>
            <a:r>
              <a:rPr lang="pt-PT" sz="1000" smtClean="0">
                <a:latin typeface="Arial" pitchFamily="34" charset="0"/>
                <a:cs typeface="Arial" pitchFamily="34" charset="0"/>
              </a:rPr>
              <a:t>4) Proporcionar suporte social, através de uma atitude proxima dos alunos, valorizando as manifestações de superação e aumentando a confiança dos mesmos. </a:t>
            </a:r>
          </a:p>
          <a:p>
            <a:pPr eaLnBrk="1" hangingPunct="1"/>
            <a:r>
              <a:rPr lang="pt-PT" sz="1000" smtClean="0">
                <a:latin typeface="Arial" pitchFamily="34" charset="0"/>
                <a:cs typeface="Arial" pitchFamily="34" charset="0"/>
              </a:rPr>
              <a:t>5) Estabelecer e transmitir altas expectativas relativamente às capacidades de aprendizagem dos alunos, com o objectivo de incentivar o desenvolvimento dos mesmos.</a:t>
            </a:r>
          </a:p>
          <a:p>
            <a:pPr eaLnBrk="1" hangingPunct="1"/>
            <a:r>
              <a:rPr lang="pt-PT" sz="1000" smtClean="0">
                <a:latin typeface="Arial" pitchFamily="34" charset="0"/>
                <a:cs typeface="Arial" pitchFamily="34" charset="0"/>
              </a:rPr>
              <a:t>6) Proporcionar oportunidades de participação activa na sua vida em contextos prisional. Neste sentido, o professor pode responsabilizar os alunos do que acontece em sala de aula, dando a oportunidade de tomar decisões relativamente aos conteúdos abordados ou à forma através da qual se abordarão ditos conteudos. Esta ferramenta favorecerá o desenvolvimento de um sentido de pertença.</a:t>
            </a:r>
          </a:p>
          <a:p>
            <a:pPr eaLnBrk="1" hangingPunct="1"/>
            <a:r>
              <a:rPr lang="pt-PT" sz="1000" smtClean="0">
                <a:latin typeface="Arial" pitchFamily="34" charset="0"/>
                <a:cs typeface="Arial" pitchFamily="34" charset="0"/>
              </a:rPr>
              <a:t>7) Continuar a defender o cumprimento das Regras Minimas para o Tratamento dos Reclusos (ONU,1955), eliminando qualquer obstaculo que se interponga na plena aplicação das mesmas.</a:t>
            </a:r>
            <a:endParaRPr lang="en-GB" sz="1000" smtClean="0">
              <a:latin typeface="Arial" pitchFamily="34" charset="0"/>
              <a:cs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Marcador de Posição da Imagem do Diapositivo 1"/>
          <p:cNvSpPr>
            <a:spLocks noGrp="1" noRot="1" noChangeAspect="1" noTextEdit="1"/>
          </p:cNvSpPr>
          <p:nvPr>
            <p:ph type="sldImg"/>
          </p:nvPr>
        </p:nvSpPr>
        <p:spPr>
          <a:ln/>
        </p:spPr>
      </p:sp>
      <p:sp>
        <p:nvSpPr>
          <p:cNvPr id="51203" name="Marcador de Posição de Notas 2"/>
          <p:cNvSpPr>
            <a:spLocks noGrp="1"/>
          </p:cNvSpPr>
          <p:nvPr>
            <p:ph type="body" idx="1"/>
          </p:nvPr>
        </p:nvSpPr>
        <p:spPr>
          <a:noFill/>
          <a:ln/>
        </p:spPr>
        <p:txBody>
          <a:bodyPr/>
          <a:lstStyle/>
          <a:p>
            <a:endParaRPr lang="pt-PT" smtClean="0">
              <a:latin typeface="Arial" pitchFamily="34" charset="0"/>
              <a:cs typeface="Arial" pitchFamily="34" charset="0"/>
            </a:endParaRPr>
          </a:p>
        </p:txBody>
      </p:sp>
      <p:sp>
        <p:nvSpPr>
          <p:cNvPr id="51204" name="Marcador de Posição do Número do Diapositivo 3"/>
          <p:cNvSpPr>
            <a:spLocks noGrp="1"/>
          </p:cNvSpPr>
          <p:nvPr>
            <p:ph type="sldNum" sz="quarter" idx="5"/>
          </p:nvPr>
        </p:nvSpPr>
        <p:spPr>
          <a:noFill/>
        </p:spPr>
        <p:txBody>
          <a:bodyPr/>
          <a:lstStyle/>
          <a:p>
            <a:fld id="{F984BCAF-3970-4164-BEF6-70EE58A26AFD}" type="slidenum">
              <a:rPr lang="en-GB" smtClean="0">
                <a:latin typeface="Arial" pitchFamily="34" charset="0"/>
                <a:cs typeface="Arial" pitchFamily="34" charset="0"/>
              </a:rPr>
              <a:pPr/>
              <a:t>24</a:t>
            </a:fld>
            <a:endParaRPr lang="en-GB" smtClean="0">
              <a:latin typeface="Arial" pitchFamily="34" charset="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Marcador de Posição da Imagem do Diapositivo 1"/>
          <p:cNvSpPr>
            <a:spLocks noGrp="1" noRot="1" noChangeAspect="1" noTextEdit="1"/>
          </p:cNvSpPr>
          <p:nvPr>
            <p:ph type="sldImg"/>
          </p:nvPr>
        </p:nvSpPr>
        <p:spPr>
          <a:ln/>
        </p:spPr>
      </p:sp>
      <p:sp>
        <p:nvSpPr>
          <p:cNvPr id="29699" name="Marcador de Posição de Notas 2"/>
          <p:cNvSpPr>
            <a:spLocks noGrp="1"/>
          </p:cNvSpPr>
          <p:nvPr>
            <p:ph type="body" idx="1"/>
          </p:nvPr>
        </p:nvSpPr>
        <p:spPr>
          <a:noFill/>
          <a:ln/>
        </p:spPr>
        <p:txBody>
          <a:bodyPr/>
          <a:lstStyle/>
          <a:p>
            <a:pPr eaLnBrk="1" hangingPunct="1"/>
            <a:endParaRPr lang="pt-PT" smtClean="0">
              <a:latin typeface="Arial" pitchFamily="34" charset="0"/>
              <a:cs typeface="Arial" pitchFamily="34" charset="0"/>
            </a:endParaRPr>
          </a:p>
        </p:txBody>
      </p:sp>
      <p:sp>
        <p:nvSpPr>
          <p:cNvPr id="29700" name="Marcador de Posição do Número do Diapositivo 3"/>
          <p:cNvSpPr>
            <a:spLocks noGrp="1"/>
          </p:cNvSpPr>
          <p:nvPr>
            <p:ph type="sldNum" sz="quarter" idx="5"/>
          </p:nvPr>
        </p:nvSpPr>
        <p:spPr>
          <a:noFill/>
        </p:spPr>
        <p:txBody>
          <a:bodyPr/>
          <a:lstStyle/>
          <a:p>
            <a:fld id="{EBBB9DDF-79EE-43A3-9A0F-A45222DD464B}" type="slidenum">
              <a:rPr lang="en-GB" smtClean="0">
                <a:latin typeface="Arial" pitchFamily="34" charset="0"/>
                <a:cs typeface="Arial" pitchFamily="34" charset="0"/>
              </a:rPr>
              <a:pPr/>
              <a:t>3</a:t>
            </a:fld>
            <a:endParaRPr lang="en-GB" smtClean="0">
              <a:latin typeface="Arial" pitchFamily="34" charset="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483AF222-1619-40C7-8296-068671CC525D}" type="slidenum">
              <a:rPr lang="en-GB" smtClean="0">
                <a:latin typeface="Arial" pitchFamily="34" charset="0"/>
                <a:cs typeface="Arial" pitchFamily="34" charset="0"/>
              </a:rPr>
              <a:pPr/>
              <a:t>4</a:t>
            </a:fld>
            <a:endParaRPr lang="en-GB" smtClean="0">
              <a:latin typeface="Arial" pitchFamily="34" charset="0"/>
              <a:cs typeface="Arial" pitchFamily="34" charset="0"/>
            </a:endParaRPr>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marL="228600" indent="-228600" eaLnBrk="1" hangingPunct="1"/>
            <a:r>
              <a:rPr lang="pt-PT" sz="1000" i="1" smtClean="0">
                <a:latin typeface="Arial" pitchFamily="34" charset="0"/>
                <a:cs typeface="Arial" pitchFamily="34" charset="0"/>
              </a:rPr>
              <a:t>Dependência do regime penitenciário </a:t>
            </a:r>
            <a:endParaRPr lang="pt-PT" sz="1000" smtClean="0">
              <a:latin typeface="Arial" pitchFamily="34" charset="0"/>
              <a:cs typeface="Arial" pitchFamily="34" charset="0"/>
            </a:endParaRPr>
          </a:p>
          <a:p>
            <a:pPr marL="228600" indent="-228600" eaLnBrk="1" hangingPunct="1"/>
            <a:r>
              <a:rPr lang="pt-PT" sz="1000" smtClean="0">
                <a:latin typeface="Arial" pitchFamily="34" charset="0"/>
                <a:cs typeface="Arial" pitchFamily="34" charset="0"/>
              </a:rPr>
              <a:t>A instituição força o indivíduo a adaptar-se a um sistema de normas externo e limitado, cuja violação é punida de forma severa. Os reclusos deverão assumir assim normas, os horários, os valores, etc., próprios da instituição. Os reclusos são submetidos a um controlo comportamental quase total, perdendo assim o controlo sobre a sua própria vida (Haney, 2002).</a:t>
            </a:r>
          </a:p>
          <a:p>
            <a:pPr marL="228600" indent="-228600" eaLnBrk="1" hangingPunct="1"/>
            <a:r>
              <a:rPr lang="pt-PT" sz="1000" smtClean="0">
                <a:latin typeface="Arial" pitchFamily="34" charset="0"/>
                <a:cs typeface="Arial" pitchFamily="34" charset="0"/>
              </a:rPr>
              <a:t>Desta forma, as instituições penitenciárias supõem uma limitação da autonomia do indivíduo, afectando a tomada de decisões. Os reclusos deverão adaptar-se ao facto de serem outras pessoas a tomar decisões por eles. Desta forma, os reclusos ficarão cada vez mais dependentes das normas e limites externos, perdendo progressivamente a capacidade de confiar no seu próprio julgamento e limitando o seu próprio comportamento. Quando estes indivíduos recuperam a sua liberdade poderão não ser capazes de manter um comportamento socialmente adaptado. </a:t>
            </a:r>
            <a:endParaRPr lang="en-GB" sz="1000" smtClean="0">
              <a:latin typeface="Arial" pitchFamily="34" charset="0"/>
              <a:cs typeface="Arial" pitchFamily="34" charset="0"/>
            </a:endParaRPr>
          </a:p>
          <a:p>
            <a:pPr marL="228600" indent="-228600" eaLnBrk="1" hangingPunct="1"/>
            <a:r>
              <a:rPr lang="en-GB" sz="1000" smtClean="0">
                <a:latin typeface="Arial" pitchFamily="34" charset="0"/>
                <a:cs typeface="Arial" pitchFamily="34" charset="0"/>
              </a:rPr>
              <a:t>Nas palavras de Haney (2002): </a:t>
            </a:r>
          </a:p>
          <a:p>
            <a:pPr marL="228600" indent="-228600" eaLnBrk="1" hangingPunct="1"/>
            <a:r>
              <a:rPr lang="en-GB" sz="1000" smtClean="0">
                <a:latin typeface="Arial" pitchFamily="34" charset="0"/>
                <a:cs typeface="Arial" pitchFamily="34" charset="0"/>
              </a:rPr>
              <a:t>“</a:t>
            </a:r>
            <a:r>
              <a:rPr lang="en-GB" sz="1000" i="1" smtClean="0">
                <a:latin typeface="Arial" pitchFamily="34" charset="0"/>
                <a:cs typeface="Arial" pitchFamily="34" charset="0"/>
              </a:rPr>
              <a:t>Prisons impose careful and continuous surveillance, and are quick to punish (and sometimes to punish severely) infractions of the limiting rules. The process of institutionalization in correctional settings may surround inmates so thoroughly with external links, immerse them so deeply in a network of rules and regulations, and accustom them so completely to such highly visible systems of constraint that internal control atrophy or, in the case of especially young inmates, fail to develop altogether</a:t>
            </a:r>
            <a:r>
              <a:rPr lang="en-GB" sz="1000" smtClean="0">
                <a:latin typeface="Arial" pitchFamily="34" charset="0"/>
                <a:cs typeface="Arial" pitchFamily="34" charset="0"/>
              </a:rPr>
              <a:t>” (Haney , 2002, pág. 81).</a:t>
            </a:r>
            <a:endParaRPr lang="pt-PT" sz="1000" smtClean="0">
              <a:latin typeface="Arial" pitchFamily="34" charset="0"/>
              <a:cs typeface="Arial" pitchFamily="34" charset="0"/>
            </a:endParaRPr>
          </a:p>
          <a:p>
            <a:pPr marL="228600" indent="-228600" eaLnBrk="1" hangingPunct="1"/>
            <a:r>
              <a:rPr lang="pt-PT" sz="1000" smtClean="0">
                <a:latin typeface="Arial" pitchFamily="34" charset="0"/>
                <a:cs typeface="Arial" pitchFamily="34" charset="0"/>
              </a:rPr>
              <a:t>Assim, o ingresso no estabelecimento prisional supõe também uma perda da iniciativa pessoal e da capacidade de julgamento. Neste contexto, e segundo Rotter (1966), os reclusos seguiriam um processo de atribuição externo, atribuindo as causas do seu próprio comportamento a outras pessoas ou factores externos.</a:t>
            </a:r>
            <a:endParaRPr lang="en-GB" sz="1000" smtClean="0">
              <a:latin typeface="Arial" pitchFamily="34" charset="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A2368CA0-E9E8-4334-9671-9EE042AC73AC}" type="slidenum">
              <a:rPr lang="en-GB" smtClean="0">
                <a:latin typeface="Arial" pitchFamily="34" charset="0"/>
                <a:cs typeface="Arial" pitchFamily="34" charset="0"/>
              </a:rPr>
              <a:pPr/>
              <a:t>5</a:t>
            </a:fld>
            <a:endParaRPr lang="en-GB" smtClean="0">
              <a:latin typeface="Arial" pitchFamily="34" charset="0"/>
              <a:cs typeface="Arial" pitchFamily="34" charset="0"/>
            </a:endParaRPr>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lnSpc>
                <a:spcPct val="90000"/>
              </a:lnSpc>
            </a:pPr>
            <a:r>
              <a:rPr lang="pt-PT" sz="1000" i="1" smtClean="0">
                <a:latin typeface="Arial" pitchFamily="34" charset="0"/>
                <a:cs typeface="Arial" pitchFamily="34" charset="0"/>
              </a:rPr>
              <a:t>2. Isolamento social, relações pessoais limitadas e perda de vinculações.</a:t>
            </a:r>
            <a:endParaRPr lang="pt-PT" sz="1000" smtClean="0">
              <a:latin typeface="Arial" pitchFamily="34" charset="0"/>
              <a:cs typeface="Arial" pitchFamily="34" charset="0"/>
            </a:endParaRPr>
          </a:p>
          <a:p>
            <a:pPr eaLnBrk="1" hangingPunct="1">
              <a:lnSpc>
                <a:spcPct val="90000"/>
              </a:lnSpc>
            </a:pPr>
            <a:r>
              <a:rPr lang="pt-PT" sz="1000" smtClean="0">
                <a:latin typeface="Arial" pitchFamily="34" charset="0"/>
                <a:cs typeface="Arial" pitchFamily="34" charset="0"/>
              </a:rPr>
              <a:t>A pena privativa de liberdade supõe o isolamento social do indivíduo, a sua retirada da comunidade. Quando o indivíduo ingressa no estabelecimento prisional, os contactos com o mundo exterior serão controlados pela instituição penitenciária. Isto limitará as relações sociais, restingindo-se muitas vezes unicamente aos familiares ou amigos mais próximos do recluso. Pela sua vez, isto derivará numa perda das vinculações que o indivíduo mantinha com a sua realidade social. A perda de vinculação favorecerá, pela sua vez, que o recluso perca a noção da realidade, de forma a que, quando termine a execução da condena, tente recuperar o contacto interpessoal exactamente no ponto onde foram interrompidas, sem atender a que no exterior, as pessoas continuaram com as suas vidas (Valverde, 1997). Daí a importância de reforçar a vinculação do recluso durante o tempo de cumprimento de condena.</a:t>
            </a:r>
          </a:p>
          <a:p>
            <a:pPr eaLnBrk="1" hangingPunct="1">
              <a:lnSpc>
                <a:spcPct val="90000"/>
              </a:lnSpc>
            </a:pPr>
            <a:r>
              <a:rPr lang="pt-PT" sz="1000" smtClean="0">
                <a:latin typeface="Arial" pitchFamily="34" charset="0"/>
                <a:cs typeface="Arial" pitchFamily="34" charset="0"/>
              </a:rPr>
              <a:t>Neste sentido, concordamos com Valverde (1997) quando afirma que facilitar que o recluso mantenha as suas relações não é suficiente. Também seria conveniente favorecer a forma na qual este mantêm essas relações. A instituição distorce a vinculação do recluso uma vez que as relações são estabelecidas através da própria instuição: uma vez por semana durante um breve período de tempo, sem grande privacidade e nem sempre nos espaços melhor habilitados para o efeito. Algo semelhante acontece com as visitas íntimas. Desta forma, a instituição anormaliza as poucas relações sociais com o exterior que o recluso consegue manter durante o cumprimento da pena, compremetendo assim a reinserção social, que supostamente perseguia a execução da pena privativa de liberdade. </a:t>
            </a:r>
          </a:p>
          <a:p>
            <a:pPr eaLnBrk="1" hangingPunct="1">
              <a:lnSpc>
                <a:spcPct val="90000"/>
              </a:lnSpc>
            </a:pPr>
            <a:r>
              <a:rPr lang="pt-PT" sz="1000" smtClean="0">
                <a:latin typeface="Arial" pitchFamily="34" charset="0"/>
                <a:cs typeface="Arial" pitchFamily="34" charset="0"/>
              </a:rPr>
              <a:t> </a:t>
            </a:r>
          </a:p>
          <a:p>
            <a:pPr eaLnBrk="1" hangingPunct="1">
              <a:lnSpc>
                <a:spcPct val="90000"/>
              </a:lnSpc>
            </a:pPr>
            <a:r>
              <a:rPr lang="pt-PT" sz="1000" smtClean="0">
                <a:latin typeface="Arial" pitchFamily="34" charset="0"/>
                <a:cs typeface="Arial" pitchFamily="34" charset="0"/>
              </a:rPr>
              <a:t>O isolamento social pode ser ainda mais extremo no caso dos reclusos submetidos a regime de isolamento. Neste sentido, autores como Nurse, Woodcock &amp; Ormsby (2003), encontraram que estes reclusos que estiveram em isolamento durante longos períodos de tempo apresentavam uma saúde mental instável, assim como sentimentos intensos de ira e frustração.</a:t>
            </a:r>
            <a:endParaRPr lang="en-GB" sz="1000" smtClean="0">
              <a:latin typeface="Arial" pitchFamily="34" charset="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2B07F945-9DB5-44D5-A860-6ED907C0CDCE}" type="slidenum">
              <a:rPr lang="en-GB" smtClean="0">
                <a:latin typeface="Arial" pitchFamily="34" charset="0"/>
                <a:cs typeface="Arial" pitchFamily="34" charset="0"/>
              </a:rPr>
              <a:pPr/>
              <a:t>6</a:t>
            </a:fld>
            <a:endParaRPr lang="en-GB" smtClean="0">
              <a:latin typeface="Arial" pitchFamily="34" charset="0"/>
              <a:cs typeface="Arial" pitchFamily="34" charset="0"/>
            </a:endParaRPr>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lnSpc>
                <a:spcPct val="80000"/>
              </a:lnSpc>
            </a:pPr>
            <a:r>
              <a:rPr lang="pt-PT" sz="800" i="1" smtClean="0">
                <a:latin typeface="Arial" pitchFamily="34" charset="0"/>
                <a:cs typeface="Arial" pitchFamily="34" charset="0"/>
              </a:rPr>
              <a:t>3. Sobrelotação </a:t>
            </a:r>
            <a:endParaRPr lang="pt-PT" sz="800" smtClean="0">
              <a:latin typeface="Arial" pitchFamily="34" charset="0"/>
              <a:cs typeface="Arial" pitchFamily="34" charset="0"/>
            </a:endParaRPr>
          </a:p>
          <a:p>
            <a:pPr eaLnBrk="1" hangingPunct="1">
              <a:lnSpc>
                <a:spcPct val="80000"/>
              </a:lnSpc>
            </a:pPr>
            <a:r>
              <a:rPr lang="pt-PT" sz="800" smtClean="0">
                <a:latin typeface="Arial" pitchFamily="34" charset="0"/>
                <a:cs typeface="Arial" pitchFamily="34" charset="0"/>
              </a:rPr>
              <a:t>A sobrelotação dificulta a qualidade de vida dentro da instituição e incrementa os efeitos negativos da prisionização, uma vez que  aumenta o nível de incerteza com o que eles devem lidar (Arrigo &amp; Bullock, 2008). Segundo estes autores, estar confinado a um espaço ocupado por um grande número de pessoas incrementaria o número de interações sociais que envolvem altos níveis de incerteza, interesses contrapostos e carga cognitiva. Por isso, a sobrelotação aumentaria o nível cognitivo que as pessoas precisariam para as suas relações sociais, introduzindo complexidade e instabilidade num mundo onde um erro no comportamento ou num julgamento social pode ter consequências nefastas. </a:t>
            </a:r>
          </a:p>
          <a:p>
            <a:pPr eaLnBrk="1" hangingPunct="1">
              <a:lnSpc>
                <a:spcPct val="80000"/>
              </a:lnSpc>
            </a:pPr>
            <a:r>
              <a:rPr lang="pt-PT" sz="800" smtClean="0">
                <a:latin typeface="Arial" pitchFamily="34" charset="0"/>
                <a:cs typeface="Arial" pitchFamily="34" charset="0"/>
              </a:rPr>
              <a:t>As condições de sobrelotação das prisões em Portugal não parecem ser temporárias. As estatísticas da Direcção-Geral dos Serviços Prisionais</a:t>
            </a:r>
            <a:r>
              <a:rPr lang="pt-PT" sz="800" smtClean="0">
                <a:latin typeface="Arial" pitchFamily="34" charset="0"/>
                <a:cs typeface="Arial" pitchFamily="34" charset="0"/>
                <a:hlinkClick r:id="" action="ppaction://noaction"/>
              </a:rPr>
              <a:t>[1]</a:t>
            </a:r>
            <a:r>
              <a:rPr lang="pt-PT" sz="800" smtClean="0">
                <a:latin typeface="Arial" pitchFamily="34" charset="0"/>
                <a:cs typeface="Arial" pitchFamily="34" charset="0"/>
              </a:rPr>
              <a:t> indicam que durante o ano de 2009, a população reclusa mantéve-se estável. Porém, durante 2010, produziu-se um aumento significativo de reclusos, passando de 1099 reclusos, no último trimestre de 2009, a 11547 no terceiro semestre de 2010. </a:t>
            </a:r>
          </a:p>
          <a:p>
            <a:pPr eaLnBrk="1" hangingPunct="1">
              <a:lnSpc>
                <a:spcPct val="80000"/>
              </a:lnSpc>
            </a:pPr>
            <a:r>
              <a:rPr lang="pt-PT" sz="800" smtClean="0">
                <a:latin typeface="Arial" pitchFamily="34" charset="0"/>
                <a:cs typeface="Arial" pitchFamily="34" charset="0"/>
              </a:rPr>
              <a:t>Relativamente à ocupação, os estabelecimentos prisionais centrais apresentam uma taxa de ocupação de 97,4%. Mas esta cifra aumenta preocupantemente no caso dos Estabelecimentos Centrais (114,6%). Por outras palavras, existiam neste tipo de estabelecimentos 2868 reclusos para um limite máximo de 2502 vagas. Não acontece o mesmo nos Estabelecimentos Prisionais Especiais, onde só são ocupadas 841 das 1529 vagas existentes (55% da ocupação). </a:t>
            </a:r>
          </a:p>
          <a:p>
            <a:pPr eaLnBrk="1" hangingPunct="1">
              <a:lnSpc>
                <a:spcPct val="80000"/>
              </a:lnSpc>
            </a:pPr>
            <a:r>
              <a:rPr lang="pt-PT" sz="800" smtClean="0">
                <a:latin typeface="Arial" pitchFamily="34" charset="0"/>
                <a:cs typeface="Arial" pitchFamily="34" charset="0"/>
              </a:rPr>
              <a:t>Como é evidente, a sobrelotação limita a actuação dos serviços clínicos, tanto a nível preventivo quanto a nível interventivo, dificultando igualmente o diagnóstico de qualquer tipo de patologia (Smith, 1983). Mas este não é o único efeito da sobrelotação. Um número excessivo de reclusos elevará os níveis de ansiedade, dificultando a adaptação ao ambiente penitenciário, manifestando-se em comportamentos como depressão ou agressões (Bermudez, 2006), relacionando-se também, segundo Arrigo e Bullock (2008), com o aumento de infrações disciplinares. Estes autores identificam também as seguintes consequências da sobrelotação:</a:t>
            </a:r>
          </a:p>
          <a:p>
            <a:pPr eaLnBrk="1" hangingPunct="1">
              <a:lnSpc>
                <a:spcPct val="80000"/>
              </a:lnSpc>
            </a:pPr>
            <a:r>
              <a:rPr lang="pt-PT" sz="800" smtClean="0">
                <a:latin typeface="Arial" pitchFamily="34" charset="0"/>
                <a:cs typeface="Arial" pitchFamily="34" charset="0"/>
              </a:rPr>
              <a:t>Aumento de emoções negativas</a:t>
            </a:r>
          </a:p>
          <a:p>
            <a:pPr eaLnBrk="1" hangingPunct="1">
              <a:lnSpc>
                <a:spcPct val="80000"/>
              </a:lnSpc>
            </a:pPr>
            <a:r>
              <a:rPr lang="pt-PT" sz="800" smtClean="0">
                <a:latin typeface="Arial" pitchFamily="34" charset="0"/>
                <a:cs typeface="Arial" pitchFamily="34" charset="0"/>
              </a:rPr>
              <a:t>Aumento da frustração colectiva, derivada da menor oportunidade de desfrutar dos escasos recursos disponíveis dentro da prisão. </a:t>
            </a:r>
          </a:p>
          <a:p>
            <a:pPr eaLnBrk="1" hangingPunct="1">
              <a:lnSpc>
                <a:spcPct val="80000"/>
              </a:lnSpc>
            </a:pPr>
            <a:r>
              <a:rPr lang="pt-PT" sz="800" smtClean="0">
                <a:latin typeface="Arial" pitchFamily="34" charset="0"/>
                <a:cs typeface="Arial" pitchFamily="34" charset="0"/>
              </a:rPr>
              <a:t>As actividades e serviços do dia a dia são comprometidas pela quantidade de pessoas que as usufruem. </a:t>
            </a:r>
          </a:p>
          <a:p>
            <a:pPr eaLnBrk="1" hangingPunct="1">
              <a:lnSpc>
                <a:spcPct val="80000"/>
              </a:lnSpc>
            </a:pPr>
            <a:r>
              <a:rPr lang="pt-PT" sz="800" smtClean="0">
                <a:latin typeface="Arial" pitchFamily="34" charset="0"/>
                <a:cs typeface="Arial" pitchFamily="34" charset="0"/>
              </a:rPr>
              <a:t>Incremento da pressão arterial</a:t>
            </a:r>
          </a:p>
          <a:p>
            <a:pPr eaLnBrk="1" hangingPunct="1">
              <a:lnSpc>
                <a:spcPct val="80000"/>
              </a:lnSpc>
            </a:pPr>
            <a:r>
              <a:rPr lang="pt-PT" sz="800" smtClean="0">
                <a:latin typeface="Arial" pitchFamily="34" charset="0"/>
                <a:cs typeface="Arial" pitchFamily="34" charset="0"/>
              </a:rPr>
              <a:t>Queixas somáticas</a:t>
            </a:r>
          </a:p>
          <a:p>
            <a:pPr eaLnBrk="1" hangingPunct="1">
              <a:lnSpc>
                <a:spcPct val="80000"/>
              </a:lnSpc>
            </a:pPr>
            <a:r>
              <a:rPr lang="pt-PT" sz="800" smtClean="0">
                <a:latin typeface="Arial" pitchFamily="34" charset="0"/>
                <a:cs typeface="Arial" pitchFamily="34" charset="0"/>
              </a:rPr>
              <a:t>Altos níveis de stress</a:t>
            </a:r>
          </a:p>
          <a:p>
            <a:pPr eaLnBrk="1" hangingPunct="1">
              <a:lnSpc>
                <a:spcPct val="80000"/>
              </a:lnSpc>
            </a:pPr>
            <a:r>
              <a:rPr lang="pt-PT" sz="800" smtClean="0">
                <a:latin typeface="Arial" pitchFamily="34" charset="0"/>
                <a:cs typeface="Arial" pitchFamily="34" charset="0"/>
              </a:rPr>
              <a:t>Aumento das infrações disciplinares</a:t>
            </a:r>
            <a:endParaRPr lang="en-GB" sz="800" smtClean="0">
              <a:latin typeface="Arial" pitchFamily="34" charset="0"/>
              <a:cs typeface="Arial" pitchFamily="34" charset="0"/>
            </a:endParaRPr>
          </a:p>
          <a:p>
            <a:pPr eaLnBrk="1" hangingPunct="1">
              <a:lnSpc>
                <a:spcPct val="80000"/>
              </a:lnSpc>
            </a:pPr>
            <a:r>
              <a:rPr lang="en-GB" sz="800" smtClean="0">
                <a:latin typeface="Arial" pitchFamily="34" charset="0"/>
                <a:cs typeface="Arial" pitchFamily="34" charset="0"/>
              </a:rPr>
              <a:t/>
            </a:r>
            <a:br>
              <a:rPr lang="en-GB" sz="800" smtClean="0">
                <a:latin typeface="Arial" pitchFamily="34" charset="0"/>
                <a:cs typeface="Arial" pitchFamily="34" charset="0"/>
              </a:rPr>
            </a:br>
            <a:r>
              <a:rPr lang="es-ES_tradnl" sz="800" smtClean="0">
                <a:latin typeface="Arial" pitchFamily="34" charset="0"/>
                <a:cs typeface="Arial" pitchFamily="34" charset="0"/>
                <a:hlinkClick r:id="" action="ppaction://noaction"/>
              </a:rPr>
              <a:t>[1]</a:t>
            </a:r>
            <a:r>
              <a:rPr lang="es-ES_tradnl" sz="800" smtClean="0">
                <a:latin typeface="Arial" pitchFamily="34" charset="0"/>
                <a:cs typeface="Arial" pitchFamily="34" charset="0"/>
              </a:rPr>
              <a:t> </a:t>
            </a:r>
            <a:r>
              <a:rPr lang="pt-PT" sz="800" smtClean="0">
                <a:latin typeface="Arial" pitchFamily="34" charset="0"/>
                <a:cs typeface="Arial" pitchFamily="34" charset="0"/>
              </a:rPr>
              <a:t>No momento de realizar este trabalho, ainda não estavam disponíveis as estatíticas correspondentes ao 4º Trimestre de 2010. </a:t>
            </a:r>
            <a:endParaRPr lang="en-GB" sz="800" smtClean="0">
              <a:latin typeface="Arial" pitchFamily="34" charset="0"/>
              <a:cs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Marcador de Posição da Imagem do Diapositivo 1"/>
          <p:cNvSpPr>
            <a:spLocks noGrp="1" noRot="1" noChangeAspect="1" noTextEdit="1"/>
          </p:cNvSpPr>
          <p:nvPr>
            <p:ph type="sldImg"/>
          </p:nvPr>
        </p:nvSpPr>
        <p:spPr>
          <a:ln/>
        </p:spPr>
      </p:sp>
      <p:sp>
        <p:nvSpPr>
          <p:cNvPr id="33795" name="Marcador de Posição de Notas 2"/>
          <p:cNvSpPr>
            <a:spLocks noGrp="1"/>
          </p:cNvSpPr>
          <p:nvPr>
            <p:ph type="body" idx="1"/>
          </p:nvPr>
        </p:nvSpPr>
        <p:spPr>
          <a:noFill/>
          <a:ln/>
        </p:spPr>
        <p:txBody>
          <a:bodyPr/>
          <a:lstStyle/>
          <a:p>
            <a:endParaRPr lang="pt-PT" smtClean="0">
              <a:latin typeface="Arial" pitchFamily="34" charset="0"/>
              <a:cs typeface="Arial" pitchFamily="34" charset="0"/>
            </a:endParaRPr>
          </a:p>
        </p:txBody>
      </p:sp>
      <p:sp>
        <p:nvSpPr>
          <p:cNvPr id="33796" name="Marcador de Posição do Número do Diapositivo 3"/>
          <p:cNvSpPr>
            <a:spLocks noGrp="1"/>
          </p:cNvSpPr>
          <p:nvPr>
            <p:ph type="sldNum" sz="quarter" idx="5"/>
          </p:nvPr>
        </p:nvSpPr>
        <p:spPr>
          <a:noFill/>
        </p:spPr>
        <p:txBody>
          <a:bodyPr/>
          <a:lstStyle/>
          <a:p>
            <a:fld id="{8865D1AC-593B-4860-8226-04AD65AB9008}" type="slidenum">
              <a:rPr lang="en-GB" smtClean="0">
                <a:latin typeface="Arial" pitchFamily="34" charset="0"/>
                <a:cs typeface="Arial" pitchFamily="34" charset="0"/>
              </a:rPr>
              <a:pPr/>
              <a:t>7</a:t>
            </a:fld>
            <a:endParaRPr lang="en-GB" smtClean="0">
              <a:latin typeface="Arial" pitchFamily="34" charset="0"/>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656E9E83-4FD5-4328-8485-5A8A2CB8B7CD}" type="slidenum">
              <a:rPr lang="en-GB" smtClean="0">
                <a:latin typeface="Arial" pitchFamily="34" charset="0"/>
                <a:cs typeface="Arial" pitchFamily="34" charset="0"/>
              </a:rPr>
              <a:pPr/>
              <a:t>8</a:t>
            </a:fld>
            <a:endParaRPr lang="en-GB" smtClean="0">
              <a:latin typeface="Arial" pitchFamily="34" charset="0"/>
              <a:cs typeface="Arial" pitchFamily="34" charset="0"/>
            </a:endParaRPr>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pt-PT" i="1" smtClean="0">
                <a:latin typeface="Arial" pitchFamily="34" charset="0"/>
                <a:cs typeface="Arial" pitchFamily="34" charset="0"/>
              </a:rPr>
              <a:t>3.2.1.  Ansiedade.</a:t>
            </a:r>
            <a:endParaRPr lang="pt-PT" smtClean="0">
              <a:latin typeface="Arial" pitchFamily="34" charset="0"/>
              <a:cs typeface="Arial" pitchFamily="34" charset="0"/>
            </a:endParaRPr>
          </a:p>
          <a:p>
            <a:pPr eaLnBrk="1" hangingPunct="1"/>
            <a:r>
              <a:rPr lang="pt-PT" smtClean="0">
                <a:latin typeface="Arial" pitchFamily="34" charset="0"/>
                <a:cs typeface="Arial" pitchFamily="34" charset="0"/>
              </a:rPr>
              <a:t>Como foi mencionado anteriormente, a entrada em prisão supõe um aumento da ansiedade. Devemos ter em consideração que a imagem social das prisões corresponde a um mundo violento e agressivo, pelo que não é de estranhar que a primeira vez que um recluso entra na prisão, se sinta ameaçado, mesmo sem conhecer a realidade prisional. Também o processo burocrático que acompanha a entrada na prisão, como a identificação, registo, atribuição de uma cela, etc., contribui para o aumento da ansiedade. </a:t>
            </a:r>
          </a:p>
          <a:p>
            <a:pPr eaLnBrk="1" hangingPunct="1"/>
            <a:r>
              <a:rPr lang="pt-PT" smtClean="0">
                <a:latin typeface="Arial" pitchFamily="34" charset="0"/>
                <a:cs typeface="Arial" pitchFamily="34" charset="0"/>
              </a:rPr>
              <a:t>Muito embora, conforme o recluso se vai adaptando à realidade penitenciária, o nível de ansiedade diminui, no entanto continuará a sofrer certo nível de ansiedade ao longo do cumprimento da pena. A violência que rodeia o recluso no meio prisional, mesmo que supervisionada, contribui para esta manutenção da ansiedade. Desta forma, no entanto a ansiedade reactiva diminui, a ansiedade emocional própria da situação permanece relativamente estável, expressando-se de forma diferente de indivíduo para indivíduo. Por isso, não devemos perder de vista que este nível de ansiedade sempre será superior ao nível que o recluso teria em situação de liberdade (Bermudez, 2006). Além disso, este estado de permanente ansiedade relaciona-se com problemas digestivos e de consumo de drogas (Valverde, 1997), o que deveremos ter em consideração na hora de planificar qualquer tipo de intervenção no contexto prisional.</a:t>
            </a:r>
            <a:endParaRPr lang="en-GB" smtClean="0">
              <a:latin typeface="Arial" pitchFamily="34" charset="0"/>
              <a:cs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B844FF05-EB59-49AC-B7B1-657C6EB17000}" type="slidenum">
              <a:rPr lang="en-GB" smtClean="0">
                <a:latin typeface="Arial" pitchFamily="34" charset="0"/>
                <a:cs typeface="Arial" pitchFamily="34" charset="0"/>
              </a:rPr>
              <a:pPr/>
              <a:t>9</a:t>
            </a:fld>
            <a:endParaRPr lang="en-GB" smtClean="0">
              <a:latin typeface="Arial" pitchFamily="34" charset="0"/>
              <a:cs typeface="Arial" pitchFamily="34" charset="0"/>
            </a:endParaRPr>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r>
              <a:rPr lang="pt-PT" i="1" smtClean="0">
                <a:latin typeface="Arial" pitchFamily="34" charset="0"/>
                <a:cs typeface="Arial" pitchFamily="34" charset="0"/>
              </a:rPr>
              <a:t>3.2.3. Ausência de expectativas de futuro</a:t>
            </a:r>
            <a:endParaRPr lang="pt-PT" smtClean="0">
              <a:latin typeface="Arial" pitchFamily="34" charset="0"/>
              <a:cs typeface="Arial" pitchFamily="34" charset="0"/>
            </a:endParaRPr>
          </a:p>
          <a:p>
            <a:pPr eaLnBrk="1" hangingPunct="1"/>
            <a:r>
              <a:rPr lang="pt-PT" smtClean="0">
                <a:latin typeface="Arial" pitchFamily="34" charset="0"/>
                <a:cs typeface="Arial" pitchFamily="34" charset="0"/>
              </a:rPr>
              <a:t>Segundo Valverde (1997), uma das características identificadas na população penitenciária é a incapacidade para realizar planos. Este fatalismo é característico dos indivíduos inadaptados e vai agravar-se durante a estadia em prisão. Estamos, então, perante uma população que apresenta dificuldades para planificar a sua própria vida e que, durante o cumprimento da pena, está inserida num contexto onde nada ou pouco pode decidir. Desta forma, essa falta de controlo sobre o comportamento, característica da vida em prisão, será mais uma dificuldade para a reinserção do recluso.</a:t>
            </a:r>
            <a:endParaRPr lang="en-GB"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PT" smtClean="0"/>
              <a:t>Clique para editar o estilo</a:t>
            </a:r>
            <a:endParaRPr lang="pt-PT"/>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PT" smtClean="0"/>
              <a:t>Faça clique para editar o estilo</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42FE7B6-75A2-4AA8-91D9-65DAE290980E}" type="slidenum">
              <a:rPr lang="en-GB"/>
              <a:pPr>
                <a:defRPr/>
              </a:pPr>
              <a:t>‹nº›</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EB160FF-34E4-4350-AE76-DCA624D53802}" type="slidenum">
              <a:rPr lang="en-GB"/>
              <a:pPr>
                <a:defRPr/>
              </a:pPr>
              <a:t>‹nº›</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457200" y="274638"/>
            <a:ext cx="6019800" cy="5851525"/>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35B7DAC-6349-482C-9810-0A124086BBCE}" type="slidenum">
              <a:rPr lang="en-GB"/>
              <a:pPr>
                <a:defRPr/>
              </a:pPr>
              <a:t>‹nº›</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8819425-F8E5-4CD3-818D-81A506BFFA11}" type="slidenum">
              <a:rPr lang="en-GB"/>
              <a:pPr>
                <a:defRPr/>
              </a:pPr>
              <a:t>‹nº›</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PT" smtClean="0"/>
              <a:t>Clique para editar os estilos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7F4FFA9-8401-425B-A3FC-9696A3CC3B72}" type="slidenum">
              <a:rPr lang="en-GB"/>
              <a:pPr>
                <a:defRPr/>
              </a:pPr>
              <a:t>‹nº›</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CFBA477-6B63-4192-A86F-DF67BF0C7322}" type="slidenum">
              <a:rPr lang="en-GB"/>
              <a:pPr>
                <a:defRPr/>
              </a:pPr>
              <a:t>‹nº›</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4F1B6DD1-D84E-47B2-A052-78F645EA1F6B}" type="slidenum">
              <a:rPr lang="en-GB"/>
              <a:pPr>
                <a:defRPr/>
              </a:pPr>
              <a:t>‹nº›</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D26F2CDF-2EB5-4E88-BBC8-3D7047417154}" type="slidenum">
              <a:rPr lang="en-GB"/>
              <a:pPr>
                <a:defRPr/>
              </a:pPr>
              <a:t>‹nº›</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2108343C-E962-466B-874C-0A388398B036}" type="slidenum">
              <a:rPr lang="en-GB"/>
              <a:pPr>
                <a:defRPr/>
              </a:pPr>
              <a:t>‹nº›</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25C398D-8CCC-4AFC-969D-05B7694143A4}" type="slidenum">
              <a:rPr lang="en-GB"/>
              <a:pPr>
                <a:defRPr/>
              </a:pPr>
              <a:t>‹nº›</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PT" noProof="0" smtClean="0"/>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C97FDA04-F760-4ACE-9584-7638190A9954}" type="slidenum">
              <a:rPr lang="en-GB"/>
              <a:pPr>
                <a:defRPr/>
              </a:pPr>
              <a:t>‹nº›</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Arial" charset="0"/>
              </a:defRPr>
            </a:lvl1pPr>
          </a:lstStyle>
          <a:p>
            <a:pPr>
              <a:defRPr/>
            </a:pPr>
            <a:fld id="{C06EB18C-066A-4B0E-B6EF-11BA5B7745DA}" type="slidenum">
              <a:rPr lang="en-GB"/>
              <a:pPr>
                <a:defRPr/>
              </a:pPr>
              <a:t>‹nº›</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hyperlink" Target="http://sites.google.com/a/publiclightandspace.com/publiclightandspace/project-definition/metropolitan-correctional-facility-plaza/mcc%20med.jpg?attredirects=0"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Marcador de Posição do Número do Diapositivo 5"/>
          <p:cNvSpPr>
            <a:spLocks noGrp="1"/>
          </p:cNvSpPr>
          <p:nvPr>
            <p:ph type="sldNum" sz="quarter" idx="12"/>
          </p:nvPr>
        </p:nvSpPr>
        <p:spPr>
          <a:noFill/>
        </p:spPr>
        <p:txBody>
          <a:bodyPr/>
          <a:lstStyle/>
          <a:p>
            <a:fld id="{4B9CCFCB-B5B7-4CD9-8A09-2B24A0C3B0DA}" type="slidenum">
              <a:rPr lang="en-GB" smtClean="0">
                <a:latin typeface="Arial" pitchFamily="34" charset="0"/>
                <a:cs typeface="Arial" pitchFamily="34" charset="0"/>
              </a:rPr>
              <a:pPr/>
              <a:t>1</a:t>
            </a:fld>
            <a:endParaRPr lang="en-GB" smtClean="0">
              <a:latin typeface="Arial" pitchFamily="34" charset="0"/>
              <a:cs typeface="Arial" pitchFamily="34" charset="0"/>
            </a:endParaRPr>
          </a:p>
        </p:txBody>
      </p:sp>
      <p:sp>
        <p:nvSpPr>
          <p:cNvPr id="3075" name="Rectangle 5"/>
          <p:cNvSpPr>
            <a:spLocks noChangeArrowheads="1"/>
          </p:cNvSpPr>
          <p:nvPr/>
        </p:nvSpPr>
        <p:spPr bwMode="auto">
          <a:xfrm>
            <a:off x="323850" y="333375"/>
            <a:ext cx="8396288" cy="641350"/>
          </a:xfrm>
          <a:prstGeom prst="rect">
            <a:avLst/>
          </a:prstGeom>
          <a:noFill/>
          <a:ln w="9525">
            <a:noFill/>
            <a:miter lim="800000"/>
            <a:headEnd/>
            <a:tailEnd/>
          </a:ln>
        </p:spPr>
        <p:txBody>
          <a:bodyPr wrap="none" anchor="ctr">
            <a:spAutoFit/>
          </a:bodyPr>
          <a:lstStyle/>
          <a:p>
            <a:pPr algn="ctr"/>
            <a:r>
              <a:rPr lang="pt-PT"/>
              <a:t>7º Encontro Nacional de Professores a leccionar em Estabelecimentos Prisionais</a:t>
            </a:r>
            <a:endParaRPr lang="en-GB"/>
          </a:p>
          <a:p>
            <a:pPr algn="ctr"/>
            <a:r>
              <a:rPr lang="en-GB"/>
              <a:t>Bragança, 12 de Junho de 2011</a:t>
            </a:r>
          </a:p>
        </p:txBody>
      </p:sp>
      <p:sp>
        <p:nvSpPr>
          <p:cNvPr id="3076" name="Rectangle 6"/>
          <p:cNvSpPr>
            <a:spLocks noChangeArrowheads="1"/>
          </p:cNvSpPr>
          <p:nvPr/>
        </p:nvSpPr>
        <p:spPr bwMode="auto">
          <a:xfrm>
            <a:off x="2701925" y="5730875"/>
            <a:ext cx="3638550" cy="647700"/>
          </a:xfrm>
          <a:prstGeom prst="rect">
            <a:avLst/>
          </a:prstGeom>
          <a:noFill/>
          <a:ln w="9525">
            <a:noFill/>
            <a:miter lim="800000"/>
            <a:headEnd/>
            <a:tailEnd/>
          </a:ln>
        </p:spPr>
        <p:txBody>
          <a:bodyPr wrap="none" anchor="ctr">
            <a:spAutoFit/>
          </a:bodyPr>
          <a:lstStyle/>
          <a:p>
            <a:pPr algn="ctr"/>
            <a:r>
              <a:rPr lang="pt-PT"/>
              <a:t>Glória Jólluskin gloria@ufp.edu.pt</a:t>
            </a:r>
          </a:p>
          <a:p>
            <a:pPr algn="ctr"/>
            <a:r>
              <a:rPr lang="pt-PT"/>
              <a:t>Universidade Fernando Pessoa</a:t>
            </a:r>
            <a:endParaRPr lang="en-GB"/>
          </a:p>
        </p:txBody>
      </p:sp>
      <p:sp>
        <p:nvSpPr>
          <p:cNvPr id="3077" name="AutoShape 2"/>
          <p:cNvSpPr>
            <a:spLocks noChangeArrowheads="1"/>
          </p:cNvSpPr>
          <p:nvPr/>
        </p:nvSpPr>
        <p:spPr bwMode="auto">
          <a:xfrm>
            <a:off x="1258888" y="2492375"/>
            <a:ext cx="6697662" cy="863600"/>
          </a:xfrm>
          <a:prstGeom prst="roundRect">
            <a:avLst>
              <a:gd name="adj" fmla="val 16667"/>
            </a:avLst>
          </a:prstGeom>
          <a:solidFill>
            <a:srgbClr val="A4DE00"/>
          </a:solidFill>
          <a:ln w="9525">
            <a:noFill/>
            <a:round/>
            <a:headEnd/>
            <a:tailEnd/>
          </a:ln>
        </p:spPr>
        <p:txBody>
          <a:bodyPr wrap="none" anchor="ctr"/>
          <a:lstStyle/>
          <a:p>
            <a:pPr marL="538163" indent="88900"/>
            <a:r>
              <a:rPr lang="pt-PT" sz="2400" b="1"/>
              <a:t>Psicoprisão – no olhar do psicólogo</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Marcador de Posição do Número do Diapositivo 3"/>
          <p:cNvSpPr>
            <a:spLocks noGrp="1"/>
          </p:cNvSpPr>
          <p:nvPr>
            <p:ph type="sldNum" sz="quarter" idx="12"/>
          </p:nvPr>
        </p:nvSpPr>
        <p:spPr>
          <a:noFill/>
        </p:spPr>
        <p:txBody>
          <a:bodyPr/>
          <a:lstStyle/>
          <a:p>
            <a:fld id="{DF51361F-508C-4711-8EB5-D8ADA576542B}" type="slidenum">
              <a:rPr lang="en-GB" smtClean="0">
                <a:latin typeface="Arial" pitchFamily="34" charset="0"/>
                <a:cs typeface="Arial" pitchFamily="34" charset="0"/>
              </a:rPr>
              <a:pPr/>
              <a:t>10</a:t>
            </a:fld>
            <a:endParaRPr lang="en-GB" smtClean="0">
              <a:latin typeface="Arial" pitchFamily="34" charset="0"/>
              <a:cs typeface="Arial" pitchFamily="34" charset="0"/>
            </a:endParaRPr>
          </a:p>
        </p:txBody>
      </p:sp>
      <p:sp>
        <p:nvSpPr>
          <p:cNvPr id="11267" name="Rectangle 7"/>
          <p:cNvSpPr>
            <a:spLocks noChangeArrowheads="1"/>
          </p:cNvSpPr>
          <p:nvPr/>
        </p:nvSpPr>
        <p:spPr bwMode="auto">
          <a:xfrm>
            <a:off x="1979613" y="2781300"/>
            <a:ext cx="5761037" cy="396875"/>
          </a:xfrm>
          <a:prstGeom prst="rect">
            <a:avLst/>
          </a:prstGeom>
          <a:solidFill>
            <a:srgbClr val="C3FF19"/>
          </a:solidFill>
          <a:ln w="9525" algn="ctr">
            <a:noFill/>
            <a:miter lim="800000"/>
            <a:headEnd/>
            <a:tailEnd/>
          </a:ln>
        </p:spPr>
        <p:txBody>
          <a:bodyPr>
            <a:spAutoFit/>
          </a:bodyPr>
          <a:lstStyle/>
          <a:p>
            <a:pPr>
              <a:spcBef>
                <a:spcPct val="50000"/>
              </a:spcBef>
            </a:pPr>
            <a:r>
              <a:rPr lang="pt-PT" sz="2000" b="1"/>
              <a:t>Delegação da responsabilidade na instituição</a:t>
            </a:r>
          </a:p>
        </p:txBody>
      </p:sp>
      <p:sp>
        <p:nvSpPr>
          <p:cNvPr id="11268" name="Rectangle 5"/>
          <p:cNvSpPr>
            <a:spLocks noChangeArrowheads="1"/>
          </p:cNvSpPr>
          <p:nvPr/>
        </p:nvSpPr>
        <p:spPr bwMode="auto">
          <a:xfrm>
            <a:off x="1979613" y="2276475"/>
            <a:ext cx="5761037" cy="396875"/>
          </a:xfrm>
          <a:prstGeom prst="rect">
            <a:avLst/>
          </a:prstGeom>
          <a:solidFill>
            <a:srgbClr val="C3FF19"/>
          </a:solidFill>
          <a:ln w="9525" algn="ctr">
            <a:noFill/>
            <a:miter lim="800000"/>
            <a:headEnd/>
            <a:tailEnd/>
          </a:ln>
        </p:spPr>
        <p:txBody>
          <a:bodyPr>
            <a:spAutoFit/>
          </a:bodyPr>
          <a:lstStyle/>
          <a:p>
            <a:pPr>
              <a:spcBef>
                <a:spcPct val="50000"/>
              </a:spcBef>
            </a:pPr>
            <a:r>
              <a:rPr lang="pt-PT" sz="2000" b="1"/>
              <a:t>Atitude passiva</a:t>
            </a:r>
          </a:p>
        </p:txBody>
      </p:sp>
      <p:sp>
        <p:nvSpPr>
          <p:cNvPr id="11269" name="Rectangle 8"/>
          <p:cNvSpPr>
            <a:spLocks noChangeArrowheads="1"/>
          </p:cNvSpPr>
          <p:nvPr/>
        </p:nvSpPr>
        <p:spPr bwMode="auto">
          <a:xfrm>
            <a:off x="1979613" y="3284538"/>
            <a:ext cx="5761037" cy="396875"/>
          </a:xfrm>
          <a:prstGeom prst="rect">
            <a:avLst/>
          </a:prstGeom>
          <a:solidFill>
            <a:srgbClr val="C3FF19"/>
          </a:solidFill>
          <a:ln w="9525" algn="ctr">
            <a:noFill/>
            <a:miter lim="800000"/>
            <a:headEnd/>
            <a:tailEnd/>
          </a:ln>
        </p:spPr>
        <p:txBody>
          <a:bodyPr>
            <a:spAutoFit/>
          </a:bodyPr>
          <a:lstStyle/>
          <a:p>
            <a:pPr>
              <a:spcBef>
                <a:spcPct val="50000"/>
              </a:spcBef>
            </a:pPr>
            <a:r>
              <a:rPr lang="pt-PT" sz="2000" b="1"/>
              <a:t>Manutenção desta atitude após a libertação</a:t>
            </a:r>
          </a:p>
        </p:txBody>
      </p:sp>
      <p:sp>
        <p:nvSpPr>
          <p:cNvPr id="11270" name="AutoShape 8"/>
          <p:cNvSpPr>
            <a:spLocks noChangeArrowheads="1"/>
          </p:cNvSpPr>
          <p:nvPr/>
        </p:nvSpPr>
        <p:spPr bwMode="auto">
          <a:xfrm rot="10800000">
            <a:off x="2555875" y="4005263"/>
            <a:ext cx="4464050" cy="1079500"/>
          </a:xfrm>
          <a:prstGeom prst="downArrowCallout">
            <a:avLst>
              <a:gd name="adj1" fmla="val 103382"/>
              <a:gd name="adj2" fmla="val 103382"/>
              <a:gd name="adj3" fmla="val 16667"/>
              <a:gd name="adj4" fmla="val 66667"/>
            </a:avLst>
          </a:prstGeom>
          <a:solidFill>
            <a:srgbClr val="333300"/>
          </a:solidFill>
          <a:ln w="9525">
            <a:noFill/>
            <a:miter lim="800000"/>
            <a:headEnd/>
            <a:tailEnd/>
          </a:ln>
        </p:spPr>
        <p:txBody>
          <a:bodyPr rot="10800000" wrap="none" anchor="ctr"/>
          <a:lstStyle/>
          <a:p>
            <a:pPr algn="ctr"/>
            <a:r>
              <a:rPr lang="pt-PT" sz="2400">
                <a:solidFill>
                  <a:schemeClr val="bg1"/>
                </a:solidFill>
              </a:rPr>
              <a:t>Dificuldades para a Reinserção</a:t>
            </a:r>
            <a:endParaRPr lang="en-GB" sz="2400">
              <a:solidFill>
                <a:schemeClr val="bg1"/>
              </a:solidFill>
            </a:endParaRPr>
          </a:p>
        </p:txBody>
      </p:sp>
      <p:sp>
        <p:nvSpPr>
          <p:cNvPr id="11271" name="Rectangle 9"/>
          <p:cNvSpPr>
            <a:spLocks noChangeArrowheads="1"/>
          </p:cNvSpPr>
          <p:nvPr/>
        </p:nvSpPr>
        <p:spPr bwMode="auto">
          <a:xfrm>
            <a:off x="611188" y="549275"/>
            <a:ext cx="7416800" cy="430213"/>
          </a:xfrm>
          <a:prstGeom prst="rect">
            <a:avLst/>
          </a:prstGeom>
          <a:solidFill>
            <a:srgbClr val="99CC00"/>
          </a:solidFill>
          <a:ln w="9525" algn="ctr">
            <a:noFill/>
            <a:miter lim="800000"/>
            <a:headEnd/>
            <a:tailEnd/>
          </a:ln>
        </p:spPr>
        <p:txBody>
          <a:bodyPr wrap="none" anchor="ctr"/>
          <a:lstStyle/>
          <a:p>
            <a:pPr algn="ctr"/>
            <a:r>
              <a:rPr lang="pt-PT" sz="2400"/>
              <a:t>Ausência de responsabilidade</a:t>
            </a:r>
            <a:endParaRPr lang="en-GB" sz="24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Marcador de Posição do Número do Diapositivo 3"/>
          <p:cNvSpPr>
            <a:spLocks noGrp="1"/>
          </p:cNvSpPr>
          <p:nvPr>
            <p:ph type="sldNum" sz="quarter" idx="12"/>
          </p:nvPr>
        </p:nvSpPr>
        <p:spPr>
          <a:noFill/>
        </p:spPr>
        <p:txBody>
          <a:bodyPr/>
          <a:lstStyle/>
          <a:p>
            <a:fld id="{39229A27-39E0-41C3-A0C7-DEB3A62DB77E}" type="slidenum">
              <a:rPr lang="en-GB" smtClean="0">
                <a:latin typeface="Arial" pitchFamily="34" charset="0"/>
                <a:cs typeface="Arial" pitchFamily="34" charset="0"/>
              </a:rPr>
              <a:pPr/>
              <a:t>11</a:t>
            </a:fld>
            <a:endParaRPr lang="en-GB" smtClean="0">
              <a:latin typeface="Arial" pitchFamily="34" charset="0"/>
              <a:cs typeface="Arial" pitchFamily="34" charset="0"/>
            </a:endParaRPr>
          </a:p>
        </p:txBody>
      </p:sp>
      <p:sp>
        <p:nvSpPr>
          <p:cNvPr id="12291" name="Rectangle 4"/>
          <p:cNvSpPr>
            <a:spLocks noChangeArrowheads="1"/>
          </p:cNvSpPr>
          <p:nvPr/>
        </p:nvSpPr>
        <p:spPr bwMode="auto">
          <a:xfrm>
            <a:off x="971550" y="908050"/>
            <a:ext cx="7129463" cy="430213"/>
          </a:xfrm>
          <a:prstGeom prst="rect">
            <a:avLst/>
          </a:prstGeom>
          <a:solidFill>
            <a:srgbClr val="99CC00"/>
          </a:solidFill>
          <a:ln w="9525" algn="ctr">
            <a:noFill/>
            <a:miter lim="800000"/>
            <a:headEnd/>
            <a:tailEnd/>
          </a:ln>
        </p:spPr>
        <p:txBody>
          <a:bodyPr wrap="none" anchor="ctr"/>
          <a:lstStyle/>
          <a:p>
            <a:pPr algn="ctr"/>
            <a:r>
              <a:rPr lang="pt-PT" sz="2400"/>
              <a:t>Perda de intimidade</a:t>
            </a:r>
            <a:endParaRPr lang="en-GB" sz="2400"/>
          </a:p>
        </p:txBody>
      </p:sp>
      <p:sp>
        <p:nvSpPr>
          <p:cNvPr id="12292" name="Rectangle 5"/>
          <p:cNvSpPr>
            <a:spLocks noChangeArrowheads="1"/>
          </p:cNvSpPr>
          <p:nvPr/>
        </p:nvSpPr>
        <p:spPr bwMode="auto">
          <a:xfrm>
            <a:off x="2628900" y="1557338"/>
            <a:ext cx="5472113" cy="396875"/>
          </a:xfrm>
          <a:prstGeom prst="rect">
            <a:avLst/>
          </a:prstGeom>
          <a:solidFill>
            <a:srgbClr val="99CC00"/>
          </a:solidFill>
          <a:ln w="9525" algn="ctr">
            <a:noFill/>
            <a:miter lim="800000"/>
            <a:headEnd/>
            <a:tailEnd/>
          </a:ln>
        </p:spPr>
        <p:txBody>
          <a:bodyPr>
            <a:spAutoFit/>
          </a:bodyPr>
          <a:lstStyle/>
          <a:p>
            <a:pPr>
              <a:spcBef>
                <a:spcPct val="50000"/>
              </a:spcBef>
            </a:pPr>
            <a:r>
              <a:rPr lang="pt-PT" sz="2000" b="1"/>
              <a:t>Convivência forçosa com outros reclusos</a:t>
            </a:r>
          </a:p>
        </p:txBody>
      </p:sp>
      <p:sp>
        <p:nvSpPr>
          <p:cNvPr id="12293" name="Rectangle 8"/>
          <p:cNvSpPr>
            <a:spLocks noChangeArrowheads="1"/>
          </p:cNvSpPr>
          <p:nvPr/>
        </p:nvSpPr>
        <p:spPr bwMode="auto">
          <a:xfrm>
            <a:off x="971550" y="2420938"/>
            <a:ext cx="7129463" cy="430212"/>
          </a:xfrm>
          <a:prstGeom prst="rect">
            <a:avLst/>
          </a:prstGeom>
          <a:solidFill>
            <a:srgbClr val="99CC00"/>
          </a:solidFill>
          <a:ln w="9525" algn="ctr">
            <a:noFill/>
            <a:miter lim="800000"/>
            <a:headEnd/>
            <a:tailEnd/>
          </a:ln>
        </p:spPr>
        <p:txBody>
          <a:bodyPr wrap="none" anchor="ctr"/>
          <a:lstStyle/>
          <a:p>
            <a:pPr algn="ctr"/>
            <a:r>
              <a:rPr lang="pt-PT" sz="2400"/>
              <a:t>Exageração de situações</a:t>
            </a:r>
            <a:endParaRPr lang="en-GB" sz="2400"/>
          </a:p>
        </p:txBody>
      </p:sp>
      <p:sp>
        <p:nvSpPr>
          <p:cNvPr id="12294" name="Rectangle 7"/>
          <p:cNvSpPr>
            <a:spLocks noChangeArrowheads="1"/>
          </p:cNvSpPr>
          <p:nvPr/>
        </p:nvSpPr>
        <p:spPr bwMode="auto">
          <a:xfrm>
            <a:off x="2628900" y="3519488"/>
            <a:ext cx="5472113" cy="701675"/>
          </a:xfrm>
          <a:prstGeom prst="rect">
            <a:avLst/>
          </a:prstGeom>
          <a:solidFill>
            <a:srgbClr val="99CC00"/>
          </a:solidFill>
          <a:ln w="9525" algn="ctr">
            <a:noFill/>
            <a:miter lim="800000"/>
            <a:headEnd/>
            <a:tailEnd/>
          </a:ln>
        </p:spPr>
        <p:txBody>
          <a:bodyPr>
            <a:spAutoFit/>
          </a:bodyPr>
          <a:lstStyle/>
          <a:p>
            <a:pPr>
              <a:spcBef>
                <a:spcPct val="50000"/>
              </a:spcBef>
            </a:pPr>
            <a:r>
              <a:rPr lang="pt-PT" sz="2000" b="1"/>
              <a:t>Aumento da dimensão de questões intrascendentes</a:t>
            </a:r>
          </a:p>
        </p:txBody>
      </p:sp>
      <p:sp>
        <p:nvSpPr>
          <p:cNvPr id="12295" name="Rectangle 5"/>
          <p:cNvSpPr>
            <a:spLocks noChangeArrowheads="1"/>
          </p:cNvSpPr>
          <p:nvPr/>
        </p:nvSpPr>
        <p:spPr bwMode="auto">
          <a:xfrm>
            <a:off x="2628900" y="3014663"/>
            <a:ext cx="5472113" cy="396875"/>
          </a:xfrm>
          <a:prstGeom prst="rect">
            <a:avLst/>
          </a:prstGeom>
          <a:solidFill>
            <a:srgbClr val="99CC00"/>
          </a:solidFill>
          <a:ln w="9525" algn="ctr">
            <a:noFill/>
            <a:miter lim="800000"/>
            <a:headEnd/>
            <a:tailEnd/>
          </a:ln>
        </p:spPr>
        <p:txBody>
          <a:bodyPr>
            <a:spAutoFit/>
          </a:bodyPr>
          <a:lstStyle/>
          <a:p>
            <a:pPr>
              <a:spcBef>
                <a:spcPct val="50000"/>
              </a:spcBef>
            </a:pPr>
            <a:r>
              <a:rPr lang="pt-PT" sz="2000" b="1"/>
              <a:t>Vida à volta da prisão</a:t>
            </a:r>
          </a:p>
        </p:txBody>
      </p:sp>
      <p:sp>
        <p:nvSpPr>
          <p:cNvPr id="12296" name="Rectangle 5"/>
          <p:cNvSpPr>
            <a:spLocks noChangeArrowheads="1"/>
          </p:cNvSpPr>
          <p:nvPr/>
        </p:nvSpPr>
        <p:spPr bwMode="auto">
          <a:xfrm>
            <a:off x="2628900" y="1557338"/>
            <a:ext cx="5472113" cy="396875"/>
          </a:xfrm>
          <a:prstGeom prst="rect">
            <a:avLst/>
          </a:prstGeom>
          <a:solidFill>
            <a:srgbClr val="C3FF19"/>
          </a:solidFill>
          <a:ln w="9525" algn="ctr">
            <a:noFill/>
            <a:miter lim="800000"/>
            <a:headEnd/>
            <a:tailEnd/>
          </a:ln>
        </p:spPr>
        <p:txBody>
          <a:bodyPr>
            <a:spAutoFit/>
          </a:bodyPr>
          <a:lstStyle/>
          <a:p>
            <a:pPr>
              <a:spcBef>
                <a:spcPct val="50000"/>
              </a:spcBef>
            </a:pPr>
            <a:r>
              <a:rPr lang="pt-PT" sz="2000" b="1"/>
              <a:t>Convivência forçosa com outros reclusos</a:t>
            </a:r>
          </a:p>
        </p:txBody>
      </p:sp>
      <p:sp>
        <p:nvSpPr>
          <p:cNvPr id="12297" name="Rectangle 7"/>
          <p:cNvSpPr>
            <a:spLocks noChangeArrowheads="1"/>
          </p:cNvSpPr>
          <p:nvPr/>
        </p:nvSpPr>
        <p:spPr bwMode="auto">
          <a:xfrm>
            <a:off x="2628900" y="3519488"/>
            <a:ext cx="5472113" cy="701675"/>
          </a:xfrm>
          <a:prstGeom prst="rect">
            <a:avLst/>
          </a:prstGeom>
          <a:solidFill>
            <a:srgbClr val="C3FF19"/>
          </a:solidFill>
          <a:ln w="9525" algn="ctr">
            <a:noFill/>
            <a:miter lim="800000"/>
            <a:headEnd/>
            <a:tailEnd/>
          </a:ln>
        </p:spPr>
        <p:txBody>
          <a:bodyPr>
            <a:spAutoFit/>
          </a:bodyPr>
          <a:lstStyle/>
          <a:p>
            <a:pPr>
              <a:spcBef>
                <a:spcPct val="50000"/>
              </a:spcBef>
            </a:pPr>
            <a:r>
              <a:rPr lang="pt-PT" sz="2000" b="1"/>
              <a:t>Aumento da dimensão de questões intrascendentes</a:t>
            </a:r>
          </a:p>
        </p:txBody>
      </p:sp>
      <p:sp>
        <p:nvSpPr>
          <p:cNvPr id="12298" name="Rectangle 5"/>
          <p:cNvSpPr>
            <a:spLocks noChangeArrowheads="1"/>
          </p:cNvSpPr>
          <p:nvPr/>
        </p:nvSpPr>
        <p:spPr bwMode="auto">
          <a:xfrm>
            <a:off x="2628900" y="3014663"/>
            <a:ext cx="5472113" cy="396875"/>
          </a:xfrm>
          <a:prstGeom prst="rect">
            <a:avLst/>
          </a:prstGeom>
          <a:solidFill>
            <a:srgbClr val="C3FF19"/>
          </a:solidFill>
          <a:ln w="9525" algn="ctr">
            <a:noFill/>
            <a:miter lim="800000"/>
            <a:headEnd/>
            <a:tailEnd/>
          </a:ln>
        </p:spPr>
        <p:txBody>
          <a:bodyPr>
            <a:spAutoFit/>
          </a:bodyPr>
          <a:lstStyle/>
          <a:p>
            <a:pPr>
              <a:spcBef>
                <a:spcPct val="50000"/>
              </a:spcBef>
            </a:pPr>
            <a:r>
              <a:rPr lang="pt-PT" sz="2000" b="1"/>
              <a:t>Vida à volta da prisão</a:t>
            </a:r>
          </a:p>
        </p:txBody>
      </p:sp>
      <p:sp>
        <p:nvSpPr>
          <p:cNvPr id="12299" name="Rectangle 14"/>
          <p:cNvSpPr>
            <a:spLocks noChangeArrowheads="1"/>
          </p:cNvSpPr>
          <p:nvPr/>
        </p:nvSpPr>
        <p:spPr bwMode="auto">
          <a:xfrm>
            <a:off x="971550" y="4652963"/>
            <a:ext cx="7129463" cy="430212"/>
          </a:xfrm>
          <a:prstGeom prst="rect">
            <a:avLst/>
          </a:prstGeom>
          <a:solidFill>
            <a:srgbClr val="99CC00"/>
          </a:solidFill>
          <a:ln w="9525" algn="ctr">
            <a:noFill/>
            <a:miter lim="800000"/>
            <a:headEnd/>
            <a:tailEnd/>
          </a:ln>
        </p:spPr>
        <p:txBody>
          <a:bodyPr wrap="none" anchor="ctr"/>
          <a:lstStyle/>
          <a:p>
            <a:pPr algn="ctr"/>
            <a:r>
              <a:rPr lang="pt-PT" sz="2400"/>
              <a:t>Instinto de ninho</a:t>
            </a:r>
            <a:endParaRPr lang="en-GB" sz="24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Marcador de Posição do Número do Diapositivo 3"/>
          <p:cNvSpPr>
            <a:spLocks noGrp="1"/>
          </p:cNvSpPr>
          <p:nvPr>
            <p:ph type="sldNum" sz="quarter" idx="12"/>
          </p:nvPr>
        </p:nvSpPr>
        <p:spPr>
          <a:noFill/>
        </p:spPr>
        <p:txBody>
          <a:bodyPr/>
          <a:lstStyle/>
          <a:p>
            <a:fld id="{01A5CA72-ED7F-4C87-829E-9AF6981F8A2E}" type="slidenum">
              <a:rPr lang="en-GB" smtClean="0">
                <a:latin typeface="Arial" pitchFamily="34" charset="0"/>
                <a:cs typeface="Arial" pitchFamily="34" charset="0"/>
              </a:rPr>
              <a:pPr/>
              <a:t>12</a:t>
            </a:fld>
            <a:endParaRPr lang="en-GB" smtClean="0">
              <a:latin typeface="Arial" pitchFamily="34" charset="0"/>
              <a:cs typeface="Arial" pitchFamily="34" charset="0"/>
            </a:endParaRPr>
          </a:p>
        </p:txBody>
      </p:sp>
      <p:sp>
        <p:nvSpPr>
          <p:cNvPr id="13315" name="Rectangle 6"/>
          <p:cNvSpPr>
            <a:spLocks noChangeArrowheads="1"/>
          </p:cNvSpPr>
          <p:nvPr/>
        </p:nvSpPr>
        <p:spPr bwMode="auto">
          <a:xfrm>
            <a:off x="3492500" y="2997200"/>
            <a:ext cx="4248150" cy="366713"/>
          </a:xfrm>
          <a:prstGeom prst="rect">
            <a:avLst/>
          </a:prstGeom>
          <a:solidFill>
            <a:srgbClr val="DBFF75"/>
          </a:solidFill>
          <a:ln w="9525" algn="ctr">
            <a:noFill/>
            <a:miter lim="800000"/>
            <a:headEnd/>
            <a:tailEnd/>
          </a:ln>
        </p:spPr>
        <p:txBody>
          <a:bodyPr wrap="none" anchor="ctr"/>
          <a:lstStyle/>
          <a:p>
            <a:pPr algn="ctr"/>
            <a:r>
              <a:rPr lang="pt-PT" sz="2400" i="1"/>
              <a:t>Hipervigilância e desconfiança</a:t>
            </a:r>
          </a:p>
        </p:txBody>
      </p:sp>
      <p:sp>
        <p:nvSpPr>
          <p:cNvPr id="13316" name="Rectangle 8"/>
          <p:cNvSpPr>
            <a:spLocks noChangeArrowheads="1"/>
          </p:cNvSpPr>
          <p:nvPr/>
        </p:nvSpPr>
        <p:spPr bwMode="auto">
          <a:xfrm>
            <a:off x="468313" y="3716338"/>
            <a:ext cx="7416800" cy="360362"/>
          </a:xfrm>
          <a:prstGeom prst="rect">
            <a:avLst/>
          </a:prstGeom>
          <a:solidFill>
            <a:srgbClr val="DBFF75"/>
          </a:solidFill>
          <a:ln w="9525" algn="ctr">
            <a:noFill/>
            <a:miter lim="800000"/>
            <a:headEnd/>
            <a:tailEnd/>
          </a:ln>
        </p:spPr>
        <p:txBody>
          <a:bodyPr wrap="none" anchor="ctr"/>
          <a:lstStyle/>
          <a:p>
            <a:pPr algn="ctr"/>
            <a:r>
              <a:rPr lang="pt-PT" sz="2400" i="1"/>
              <a:t>Controlo emocional, alienação e distância psicológica.</a:t>
            </a:r>
          </a:p>
        </p:txBody>
      </p:sp>
      <p:sp>
        <p:nvSpPr>
          <p:cNvPr id="13317" name="Rectangle 10"/>
          <p:cNvSpPr>
            <a:spLocks noChangeArrowheads="1"/>
          </p:cNvSpPr>
          <p:nvPr/>
        </p:nvSpPr>
        <p:spPr bwMode="auto">
          <a:xfrm>
            <a:off x="1187450" y="4365625"/>
            <a:ext cx="6192838" cy="358775"/>
          </a:xfrm>
          <a:prstGeom prst="rect">
            <a:avLst/>
          </a:prstGeom>
          <a:solidFill>
            <a:srgbClr val="DBFF75"/>
          </a:solidFill>
          <a:ln w="9525" algn="ctr">
            <a:noFill/>
            <a:miter lim="800000"/>
            <a:headEnd/>
            <a:tailEnd/>
          </a:ln>
        </p:spPr>
        <p:txBody>
          <a:bodyPr wrap="none" anchor="ctr"/>
          <a:lstStyle/>
          <a:p>
            <a:pPr algn="ctr"/>
            <a:r>
              <a:rPr lang="pt-PT" sz="2400" i="1"/>
              <a:t>Isolamento dos outros reclusos</a:t>
            </a:r>
            <a:endParaRPr lang="en-GB" sz="2400" i="1"/>
          </a:p>
        </p:txBody>
      </p:sp>
      <p:sp>
        <p:nvSpPr>
          <p:cNvPr id="13318" name="Rectangle 11"/>
          <p:cNvSpPr>
            <a:spLocks noChangeArrowheads="1"/>
          </p:cNvSpPr>
          <p:nvPr/>
        </p:nvSpPr>
        <p:spPr bwMode="auto">
          <a:xfrm>
            <a:off x="1979613" y="5084763"/>
            <a:ext cx="6192837" cy="360362"/>
          </a:xfrm>
          <a:prstGeom prst="rect">
            <a:avLst/>
          </a:prstGeom>
          <a:solidFill>
            <a:srgbClr val="DBFF75"/>
          </a:solidFill>
          <a:ln w="9525" algn="ctr">
            <a:noFill/>
            <a:miter lim="800000"/>
            <a:headEnd/>
            <a:tailEnd/>
          </a:ln>
        </p:spPr>
        <p:txBody>
          <a:bodyPr wrap="none" anchor="ctr"/>
          <a:lstStyle/>
          <a:p>
            <a:pPr algn="ctr"/>
            <a:r>
              <a:rPr lang="pt-PT" sz="2400" i="1"/>
              <a:t>Incorporação de normas e cultura prisional</a:t>
            </a:r>
            <a:endParaRPr lang="en-GB" sz="2400" i="1"/>
          </a:p>
        </p:txBody>
      </p:sp>
      <p:sp>
        <p:nvSpPr>
          <p:cNvPr id="13319" name="Rectangle 6"/>
          <p:cNvSpPr>
            <a:spLocks noChangeArrowheads="1"/>
          </p:cNvSpPr>
          <p:nvPr/>
        </p:nvSpPr>
        <p:spPr bwMode="auto">
          <a:xfrm>
            <a:off x="4140200" y="1916113"/>
            <a:ext cx="4248150" cy="366712"/>
          </a:xfrm>
          <a:prstGeom prst="rect">
            <a:avLst/>
          </a:prstGeom>
          <a:solidFill>
            <a:srgbClr val="DBFF75"/>
          </a:solidFill>
          <a:ln w="9525" algn="ctr">
            <a:noFill/>
            <a:miter lim="800000"/>
            <a:headEnd/>
            <a:tailEnd/>
          </a:ln>
        </p:spPr>
        <p:txBody>
          <a:bodyPr wrap="none" anchor="ctr"/>
          <a:lstStyle/>
          <a:p>
            <a:pPr algn="ctr"/>
            <a:r>
              <a:rPr lang="pt-PT" sz="2400" i="1"/>
              <a:t>Depersonalização</a:t>
            </a:r>
          </a:p>
        </p:txBody>
      </p:sp>
      <p:sp>
        <p:nvSpPr>
          <p:cNvPr id="13320" name="Rectangle 6"/>
          <p:cNvSpPr>
            <a:spLocks noChangeArrowheads="1"/>
          </p:cNvSpPr>
          <p:nvPr/>
        </p:nvSpPr>
        <p:spPr bwMode="auto">
          <a:xfrm>
            <a:off x="755650" y="2492375"/>
            <a:ext cx="4248150" cy="366713"/>
          </a:xfrm>
          <a:prstGeom prst="rect">
            <a:avLst/>
          </a:prstGeom>
          <a:solidFill>
            <a:srgbClr val="DBFF75"/>
          </a:solidFill>
          <a:ln w="9525" algn="ctr">
            <a:noFill/>
            <a:miter lim="800000"/>
            <a:headEnd/>
            <a:tailEnd/>
          </a:ln>
        </p:spPr>
        <p:txBody>
          <a:bodyPr wrap="none" anchor="ctr"/>
          <a:lstStyle/>
          <a:p>
            <a:pPr algn="ctr"/>
            <a:r>
              <a:rPr lang="pt-PT" sz="2400" i="1"/>
              <a:t>Diminuição da auto-estima</a:t>
            </a:r>
          </a:p>
        </p:txBody>
      </p:sp>
      <p:sp>
        <p:nvSpPr>
          <p:cNvPr id="13321" name="Rectangle 23"/>
          <p:cNvSpPr>
            <a:spLocks noChangeArrowheads="1"/>
          </p:cNvSpPr>
          <p:nvPr/>
        </p:nvSpPr>
        <p:spPr bwMode="auto">
          <a:xfrm>
            <a:off x="971550" y="908050"/>
            <a:ext cx="7129463" cy="430213"/>
          </a:xfrm>
          <a:prstGeom prst="rect">
            <a:avLst/>
          </a:prstGeom>
          <a:solidFill>
            <a:srgbClr val="99CC00"/>
          </a:solidFill>
          <a:ln w="9525" algn="ctr">
            <a:noFill/>
            <a:miter lim="800000"/>
            <a:headEnd/>
            <a:tailEnd/>
          </a:ln>
        </p:spPr>
        <p:txBody>
          <a:bodyPr wrap="none" anchor="ctr"/>
          <a:lstStyle/>
          <a:p>
            <a:pPr algn="ctr"/>
            <a:r>
              <a:rPr lang="pt-PT" sz="2400"/>
              <a:t>Outros efeitos</a:t>
            </a:r>
            <a:endParaRPr lang="en-GB" sz="24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Marcador de Posição do Número do Diapositivo 3"/>
          <p:cNvSpPr>
            <a:spLocks noGrp="1"/>
          </p:cNvSpPr>
          <p:nvPr>
            <p:ph type="sldNum" sz="quarter" idx="12"/>
          </p:nvPr>
        </p:nvSpPr>
        <p:spPr>
          <a:noFill/>
        </p:spPr>
        <p:txBody>
          <a:bodyPr/>
          <a:lstStyle/>
          <a:p>
            <a:fld id="{86B497DE-2459-4655-9667-CBDA9F674057}" type="slidenum">
              <a:rPr lang="en-GB" smtClean="0">
                <a:latin typeface="Arial" pitchFamily="34" charset="0"/>
                <a:cs typeface="Arial" pitchFamily="34" charset="0"/>
              </a:rPr>
              <a:pPr/>
              <a:t>13</a:t>
            </a:fld>
            <a:endParaRPr lang="en-GB" smtClean="0">
              <a:latin typeface="Arial" pitchFamily="34" charset="0"/>
              <a:cs typeface="Arial" pitchFamily="34" charset="0"/>
            </a:endParaRPr>
          </a:p>
        </p:txBody>
      </p:sp>
      <p:sp>
        <p:nvSpPr>
          <p:cNvPr id="14339" name="Rectangle 4"/>
          <p:cNvSpPr>
            <a:spLocks noChangeArrowheads="1"/>
          </p:cNvSpPr>
          <p:nvPr/>
        </p:nvSpPr>
        <p:spPr bwMode="auto">
          <a:xfrm>
            <a:off x="323850" y="549275"/>
            <a:ext cx="8280400" cy="504825"/>
          </a:xfrm>
          <a:prstGeom prst="rect">
            <a:avLst/>
          </a:prstGeom>
          <a:solidFill>
            <a:srgbClr val="333300"/>
          </a:solidFill>
          <a:ln w="9525" algn="ctr">
            <a:solidFill>
              <a:schemeClr val="tx1"/>
            </a:solidFill>
            <a:miter lim="800000"/>
            <a:headEnd/>
            <a:tailEnd/>
          </a:ln>
        </p:spPr>
        <p:txBody>
          <a:bodyPr wrap="none" anchor="ctr"/>
          <a:lstStyle/>
          <a:p>
            <a:pPr algn="ctr" rtl="1"/>
            <a:r>
              <a:rPr lang="pt-PT" sz="2000" b="1">
                <a:solidFill>
                  <a:schemeClr val="bg1"/>
                </a:solidFill>
              </a:rPr>
              <a:t>O quê é possível fazer?</a:t>
            </a:r>
            <a:endParaRPr lang="en-GB" sz="2000" b="1">
              <a:solidFill>
                <a:schemeClr val="bg1"/>
              </a:solidFill>
            </a:endParaRPr>
          </a:p>
        </p:txBody>
      </p:sp>
      <p:sp>
        <p:nvSpPr>
          <p:cNvPr id="14340" name="Rectangle 6"/>
          <p:cNvSpPr>
            <a:spLocks noChangeArrowheads="1"/>
          </p:cNvSpPr>
          <p:nvPr/>
        </p:nvSpPr>
        <p:spPr bwMode="auto">
          <a:xfrm>
            <a:off x="323850" y="1628775"/>
            <a:ext cx="3384550" cy="649288"/>
          </a:xfrm>
          <a:prstGeom prst="rect">
            <a:avLst/>
          </a:prstGeom>
          <a:solidFill>
            <a:srgbClr val="808000"/>
          </a:solidFill>
          <a:ln w="9525">
            <a:noFill/>
            <a:miter lim="800000"/>
            <a:headEnd/>
            <a:tailEnd/>
          </a:ln>
        </p:spPr>
        <p:txBody>
          <a:bodyPr wrap="none" anchor="ctr"/>
          <a:lstStyle/>
          <a:p>
            <a:pPr algn="ctr"/>
            <a:r>
              <a:rPr lang="pt-PT">
                <a:solidFill>
                  <a:schemeClr val="bg1"/>
                </a:solidFill>
              </a:rPr>
              <a:t>Programas de intervenção </a:t>
            </a:r>
          </a:p>
          <a:p>
            <a:pPr algn="ctr"/>
            <a:r>
              <a:rPr lang="pt-PT">
                <a:solidFill>
                  <a:schemeClr val="bg1"/>
                </a:solidFill>
              </a:rPr>
              <a:t>em contexto prisional</a:t>
            </a:r>
            <a:endParaRPr lang="en-GB">
              <a:solidFill>
                <a:schemeClr val="bg1"/>
              </a:solidFill>
            </a:endParaRPr>
          </a:p>
        </p:txBody>
      </p:sp>
      <p:sp>
        <p:nvSpPr>
          <p:cNvPr id="14341" name="Rectangle 7"/>
          <p:cNvSpPr>
            <a:spLocks noChangeArrowheads="1"/>
          </p:cNvSpPr>
          <p:nvPr/>
        </p:nvSpPr>
        <p:spPr bwMode="auto">
          <a:xfrm>
            <a:off x="4067175" y="1628775"/>
            <a:ext cx="2447925" cy="576263"/>
          </a:xfrm>
          <a:prstGeom prst="rect">
            <a:avLst/>
          </a:prstGeom>
          <a:solidFill>
            <a:srgbClr val="99CC00"/>
          </a:solidFill>
          <a:ln w="9525" algn="ctr">
            <a:noFill/>
            <a:miter lim="800000"/>
            <a:headEnd/>
            <a:tailEnd/>
          </a:ln>
        </p:spPr>
        <p:txBody>
          <a:bodyPr wrap="none" anchor="ctr"/>
          <a:lstStyle/>
          <a:p>
            <a:pPr algn="ctr"/>
            <a:r>
              <a:rPr lang="pt-PT" sz="1600"/>
              <a:t>Actividades laborais</a:t>
            </a:r>
            <a:endParaRPr lang="en-GB" sz="1600"/>
          </a:p>
        </p:txBody>
      </p:sp>
      <p:sp>
        <p:nvSpPr>
          <p:cNvPr id="14342" name="Rectangle 8"/>
          <p:cNvSpPr>
            <a:spLocks noChangeArrowheads="1"/>
          </p:cNvSpPr>
          <p:nvPr/>
        </p:nvSpPr>
        <p:spPr bwMode="auto">
          <a:xfrm>
            <a:off x="4067175" y="2276475"/>
            <a:ext cx="2447925" cy="576263"/>
          </a:xfrm>
          <a:prstGeom prst="rect">
            <a:avLst/>
          </a:prstGeom>
          <a:solidFill>
            <a:srgbClr val="99CC00"/>
          </a:solidFill>
          <a:ln w="9525" algn="ctr">
            <a:noFill/>
            <a:miter lim="800000"/>
            <a:headEnd/>
            <a:tailEnd/>
          </a:ln>
        </p:spPr>
        <p:txBody>
          <a:bodyPr wrap="none" anchor="ctr"/>
          <a:lstStyle/>
          <a:p>
            <a:pPr algn="ctr"/>
            <a:r>
              <a:rPr lang="pt-PT" sz="1600"/>
              <a:t>Actividades formativas</a:t>
            </a:r>
            <a:endParaRPr lang="en-GB" sz="1600"/>
          </a:p>
        </p:txBody>
      </p:sp>
      <p:sp>
        <p:nvSpPr>
          <p:cNvPr id="14343" name="Rectangle 14"/>
          <p:cNvSpPr>
            <a:spLocks noChangeArrowheads="1"/>
          </p:cNvSpPr>
          <p:nvPr/>
        </p:nvSpPr>
        <p:spPr bwMode="auto">
          <a:xfrm>
            <a:off x="4067175" y="1628775"/>
            <a:ext cx="2447925" cy="576263"/>
          </a:xfrm>
          <a:prstGeom prst="rect">
            <a:avLst/>
          </a:prstGeom>
          <a:solidFill>
            <a:srgbClr val="99CC00"/>
          </a:solidFill>
          <a:ln w="9525" algn="ctr">
            <a:noFill/>
            <a:miter lim="800000"/>
            <a:headEnd/>
            <a:tailEnd/>
          </a:ln>
        </p:spPr>
        <p:txBody>
          <a:bodyPr wrap="none" anchor="ctr"/>
          <a:lstStyle/>
          <a:p>
            <a:pPr algn="ctr"/>
            <a:r>
              <a:rPr lang="pt-PT" sz="1600"/>
              <a:t>Actividades laborais</a:t>
            </a:r>
            <a:endParaRPr lang="en-GB" sz="1600"/>
          </a:p>
        </p:txBody>
      </p:sp>
      <p:sp>
        <p:nvSpPr>
          <p:cNvPr id="14344" name="Rectangle 15"/>
          <p:cNvSpPr>
            <a:spLocks noChangeArrowheads="1"/>
          </p:cNvSpPr>
          <p:nvPr/>
        </p:nvSpPr>
        <p:spPr bwMode="auto">
          <a:xfrm>
            <a:off x="4067175" y="2276475"/>
            <a:ext cx="2447925" cy="576263"/>
          </a:xfrm>
          <a:prstGeom prst="rect">
            <a:avLst/>
          </a:prstGeom>
          <a:solidFill>
            <a:srgbClr val="99CC00"/>
          </a:solidFill>
          <a:ln w="9525" algn="ctr">
            <a:noFill/>
            <a:miter lim="800000"/>
            <a:headEnd/>
            <a:tailEnd/>
          </a:ln>
        </p:spPr>
        <p:txBody>
          <a:bodyPr wrap="none" anchor="ctr"/>
          <a:lstStyle/>
          <a:p>
            <a:pPr algn="ctr"/>
            <a:r>
              <a:rPr lang="pt-PT" sz="1600"/>
              <a:t>Actividades formativas</a:t>
            </a:r>
            <a:endParaRPr lang="en-GB" sz="1600"/>
          </a:p>
        </p:txBody>
      </p:sp>
      <p:sp>
        <p:nvSpPr>
          <p:cNvPr id="14345" name="Rectangle 16"/>
          <p:cNvSpPr>
            <a:spLocks noChangeArrowheads="1"/>
          </p:cNvSpPr>
          <p:nvPr/>
        </p:nvSpPr>
        <p:spPr bwMode="auto">
          <a:xfrm>
            <a:off x="4067175" y="1628775"/>
            <a:ext cx="2447925" cy="576263"/>
          </a:xfrm>
          <a:prstGeom prst="rect">
            <a:avLst/>
          </a:prstGeom>
          <a:solidFill>
            <a:srgbClr val="99CC00"/>
          </a:solidFill>
          <a:ln w="9525" algn="ctr">
            <a:noFill/>
            <a:miter lim="800000"/>
            <a:headEnd/>
            <a:tailEnd/>
          </a:ln>
        </p:spPr>
        <p:txBody>
          <a:bodyPr wrap="none" anchor="ctr"/>
          <a:lstStyle/>
          <a:p>
            <a:pPr algn="ctr"/>
            <a:r>
              <a:rPr lang="pt-PT" sz="1600"/>
              <a:t>Actividades laborais</a:t>
            </a:r>
            <a:endParaRPr lang="en-GB" sz="1600"/>
          </a:p>
        </p:txBody>
      </p:sp>
      <p:sp>
        <p:nvSpPr>
          <p:cNvPr id="14346" name="Rectangle 17"/>
          <p:cNvSpPr>
            <a:spLocks noChangeArrowheads="1"/>
          </p:cNvSpPr>
          <p:nvPr/>
        </p:nvSpPr>
        <p:spPr bwMode="auto">
          <a:xfrm>
            <a:off x="4067175" y="2276475"/>
            <a:ext cx="2447925" cy="576263"/>
          </a:xfrm>
          <a:prstGeom prst="rect">
            <a:avLst/>
          </a:prstGeom>
          <a:solidFill>
            <a:srgbClr val="99CC00"/>
          </a:solidFill>
          <a:ln w="9525" algn="ctr">
            <a:noFill/>
            <a:miter lim="800000"/>
            <a:headEnd/>
            <a:tailEnd/>
          </a:ln>
        </p:spPr>
        <p:txBody>
          <a:bodyPr wrap="none" anchor="ctr"/>
          <a:lstStyle/>
          <a:p>
            <a:pPr algn="ctr"/>
            <a:r>
              <a:rPr lang="pt-PT" sz="1600"/>
              <a:t>Actividades formativas</a:t>
            </a:r>
            <a:endParaRPr lang="en-GB" sz="1600"/>
          </a:p>
        </p:txBody>
      </p:sp>
      <p:sp>
        <p:nvSpPr>
          <p:cNvPr id="14347" name="Rectangle 18"/>
          <p:cNvSpPr>
            <a:spLocks noChangeArrowheads="1"/>
          </p:cNvSpPr>
          <p:nvPr/>
        </p:nvSpPr>
        <p:spPr bwMode="auto">
          <a:xfrm>
            <a:off x="4067175" y="1628775"/>
            <a:ext cx="2447925" cy="576263"/>
          </a:xfrm>
          <a:prstGeom prst="rect">
            <a:avLst/>
          </a:prstGeom>
          <a:solidFill>
            <a:srgbClr val="99CC00"/>
          </a:solidFill>
          <a:ln w="9525" algn="ctr">
            <a:noFill/>
            <a:miter lim="800000"/>
            <a:headEnd/>
            <a:tailEnd/>
          </a:ln>
        </p:spPr>
        <p:txBody>
          <a:bodyPr wrap="none" anchor="ctr"/>
          <a:lstStyle/>
          <a:p>
            <a:pPr algn="ctr"/>
            <a:r>
              <a:rPr lang="pt-PT" sz="1600"/>
              <a:t>Actividades laborais</a:t>
            </a:r>
            <a:endParaRPr lang="en-GB" sz="1600"/>
          </a:p>
        </p:txBody>
      </p:sp>
      <p:sp>
        <p:nvSpPr>
          <p:cNvPr id="14348" name="Rectangle 19"/>
          <p:cNvSpPr>
            <a:spLocks noChangeArrowheads="1"/>
          </p:cNvSpPr>
          <p:nvPr/>
        </p:nvSpPr>
        <p:spPr bwMode="auto">
          <a:xfrm>
            <a:off x="4067175" y="2276475"/>
            <a:ext cx="2447925" cy="576263"/>
          </a:xfrm>
          <a:prstGeom prst="rect">
            <a:avLst/>
          </a:prstGeom>
          <a:solidFill>
            <a:srgbClr val="99CC00"/>
          </a:solidFill>
          <a:ln w="9525" algn="ctr">
            <a:noFill/>
            <a:miter lim="800000"/>
            <a:headEnd/>
            <a:tailEnd/>
          </a:ln>
        </p:spPr>
        <p:txBody>
          <a:bodyPr wrap="none" anchor="ctr"/>
          <a:lstStyle/>
          <a:p>
            <a:pPr algn="ctr"/>
            <a:r>
              <a:rPr lang="pt-PT" sz="1600"/>
              <a:t>Actividades formativas</a:t>
            </a:r>
            <a:endParaRPr lang="en-GB" sz="1600"/>
          </a:p>
        </p:txBody>
      </p:sp>
      <p:sp>
        <p:nvSpPr>
          <p:cNvPr id="14349" name="Rectangle 21"/>
          <p:cNvSpPr>
            <a:spLocks noChangeArrowheads="1"/>
          </p:cNvSpPr>
          <p:nvPr/>
        </p:nvSpPr>
        <p:spPr bwMode="auto">
          <a:xfrm>
            <a:off x="4067175" y="1628775"/>
            <a:ext cx="2447925" cy="576263"/>
          </a:xfrm>
          <a:prstGeom prst="rect">
            <a:avLst/>
          </a:prstGeom>
          <a:solidFill>
            <a:srgbClr val="99CC00"/>
          </a:solidFill>
          <a:ln w="9525" algn="ctr">
            <a:noFill/>
            <a:miter lim="800000"/>
            <a:headEnd/>
            <a:tailEnd/>
          </a:ln>
        </p:spPr>
        <p:txBody>
          <a:bodyPr wrap="none" anchor="ctr"/>
          <a:lstStyle/>
          <a:p>
            <a:pPr algn="ctr"/>
            <a:r>
              <a:rPr lang="pt-PT" sz="1600"/>
              <a:t>Actividades laborais</a:t>
            </a:r>
            <a:endParaRPr lang="en-GB" sz="1600"/>
          </a:p>
        </p:txBody>
      </p:sp>
      <p:sp>
        <p:nvSpPr>
          <p:cNvPr id="14350" name="Rectangle 22"/>
          <p:cNvSpPr>
            <a:spLocks noChangeArrowheads="1"/>
          </p:cNvSpPr>
          <p:nvPr/>
        </p:nvSpPr>
        <p:spPr bwMode="auto">
          <a:xfrm>
            <a:off x="4067175" y="2276475"/>
            <a:ext cx="2447925" cy="576263"/>
          </a:xfrm>
          <a:prstGeom prst="rect">
            <a:avLst/>
          </a:prstGeom>
          <a:solidFill>
            <a:srgbClr val="99CC00"/>
          </a:solidFill>
          <a:ln w="9525" algn="ctr">
            <a:noFill/>
            <a:miter lim="800000"/>
            <a:headEnd/>
            <a:tailEnd/>
          </a:ln>
        </p:spPr>
        <p:txBody>
          <a:bodyPr wrap="none" anchor="ctr"/>
          <a:lstStyle/>
          <a:p>
            <a:pPr algn="ctr"/>
            <a:r>
              <a:rPr lang="pt-PT" sz="1600"/>
              <a:t>Actividades formativas</a:t>
            </a:r>
            <a:endParaRPr lang="en-GB" sz="1600"/>
          </a:p>
        </p:txBody>
      </p:sp>
      <p:sp>
        <p:nvSpPr>
          <p:cNvPr id="14351" name="Rectangle 25"/>
          <p:cNvSpPr>
            <a:spLocks noChangeArrowheads="1"/>
          </p:cNvSpPr>
          <p:nvPr/>
        </p:nvSpPr>
        <p:spPr bwMode="auto">
          <a:xfrm>
            <a:off x="4067175" y="1628775"/>
            <a:ext cx="2447925" cy="576263"/>
          </a:xfrm>
          <a:prstGeom prst="rect">
            <a:avLst/>
          </a:prstGeom>
          <a:solidFill>
            <a:srgbClr val="99CC00"/>
          </a:solidFill>
          <a:ln w="9525" algn="ctr">
            <a:noFill/>
            <a:miter lim="800000"/>
            <a:headEnd/>
            <a:tailEnd/>
          </a:ln>
        </p:spPr>
        <p:txBody>
          <a:bodyPr wrap="none" anchor="ctr"/>
          <a:lstStyle/>
          <a:p>
            <a:pPr algn="ctr"/>
            <a:r>
              <a:rPr lang="pt-PT" sz="1600"/>
              <a:t>Actividades laborais</a:t>
            </a:r>
            <a:endParaRPr lang="en-GB" sz="1600"/>
          </a:p>
        </p:txBody>
      </p:sp>
      <p:sp>
        <p:nvSpPr>
          <p:cNvPr id="14352" name="Rectangle 26"/>
          <p:cNvSpPr>
            <a:spLocks noChangeArrowheads="1"/>
          </p:cNvSpPr>
          <p:nvPr/>
        </p:nvSpPr>
        <p:spPr bwMode="auto">
          <a:xfrm>
            <a:off x="4067175" y="2276475"/>
            <a:ext cx="2447925" cy="576263"/>
          </a:xfrm>
          <a:prstGeom prst="rect">
            <a:avLst/>
          </a:prstGeom>
          <a:solidFill>
            <a:srgbClr val="99CC00"/>
          </a:solidFill>
          <a:ln w="9525" algn="ctr">
            <a:noFill/>
            <a:miter lim="800000"/>
            <a:headEnd/>
            <a:tailEnd/>
          </a:ln>
        </p:spPr>
        <p:txBody>
          <a:bodyPr wrap="none" anchor="ctr"/>
          <a:lstStyle/>
          <a:p>
            <a:pPr algn="ctr"/>
            <a:r>
              <a:rPr lang="pt-PT" sz="1600"/>
              <a:t>Actividades formativas</a:t>
            </a:r>
            <a:endParaRPr lang="en-GB" sz="1600"/>
          </a:p>
        </p:txBody>
      </p:sp>
      <p:sp>
        <p:nvSpPr>
          <p:cNvPr id="14353" name="Rectangle 29"/>
          <p:cNvSpPr>
            <a:spLocks noChangeArrowheads="1"/>
          </p:cNvSpPr>
          <p:nvPr/>
        </p:nvSpPr>
        <p:spPr bwMode="auto">
          <a:xfrm>
            <a:off x="4067175" y="2924175"/>
            <a:ext cx="4465638" cy="576263"/>
          </a:xfrm>
          <a:prstGeom prst="rect">
            <a:avLst/>
          </a:prstGeom>
          <a:solidFill>
            <a:srgbClr val="99CC00"/>
          </a:solidFill>
          <a:ln w="9525" algn="ctr">
            <a:noFill/>
            <a:miter lim="800000"/>
            <a:headEnd/>
            <a:tailEnd/>
          </a:ln>
        </p:spPr>
        <p:txBody>
          <a:bodyPr wrap="none" anchor="ctr"/>
          <a:lstStyle/>
          <a:p>
            <a:pPr algn="ctr"/>
            <a:r>
              <a:rPr lang="pt-PT" sz="1600"/>
              <a:t>Actividades de lazer</a:t>
            </a:r>
            <a:endParaRPr lang="en-GB" sz="1600"/>
          </a:p>
        </p:txBody>
      </p:sp>
      <p:sp>
        <p:nvSpPr>
          <p:cNvPr id="14354" name="Rectangle 30"/>
          <p:cNvSpPr>
            <a:spLocks noChangeArrowheads="1"/>
          </p:cNvSpPr>
          <p:nvPr/>
        </p:nvSpPr>
        <p:spPr bwMode="auto">
          <a:xfrm>
            <a:off x="4067175" y="1628775"/>
            <a:ext cx="4465638" cy="576263"/>
          </a:xfrm>
          <a:prstGeom prst="rect">
            <a:avLst/>
          </a:prstGeom>
          <a:solidFill>
            <a:srgbClr val="99CC00"/>
          </a:solidFill>
          <a:ln w="9525" algn="ctr">
            <a:noFill/>
            <a:miter lim="800000"/>
            <a:headEnd/>
            <a:tailEnd/>
          </a:ln>
        </p:spPr>
        <p:txBody>
          <a:bodyPr wrap="none" anchor="ctr"/>
          <a:lstStyle/>
          <a:p>
            <a:pPr algn="ctr"/>
            <a:r>
              <a:rPr lang="pt-PT" sz="1600"/>
              <a:t>Actividades laborais</a:t>
            </a:r>
            <a:endParaRPr lang="en-GB" sz="1600"/>
          </a:p>
        </p:txBody>
      </p:sp>
      <p:sp>
        <p:nvSpPr>
          <p:cNvPr id="14355" name="Rectangle 31"/>
          <p:cNvSpPr>
            <a:spLocks noChangeArrowheads="1"/>
          </p:cNvSpPr>
          <p:nvPr/>
        </p:nvSpPr>
        <p:spPr bwMode="auto">
          <a:xfrm>
            <a:off x="4067175" y="2276475"/>
            <a:ext cx="4465638" cy="576263"/>
          </a:xfrm>
          <a:prstGeom prst="rect">
            <a:avLst/>
          </a:prstGeom>
          <a:solidFill>
            <a:srgbClr val="99CC00"/>
          </a:solidFill>
          <a:ln w="9525" algn="ctr">
            <a:noFill/>
            <a:miter lim="800000"/>
            <a:headEnd/>
            <a:tailEnd/>
          </a:ln>
        </p:spPr>
        <p:txBody>
          <a:bodyPr wrap="none" anchor="ctr"/>
          <a:lstStyle/>
          <a:p>
            <a:pPr algn="ctr"/>
            <a:r>
              <a:rPr lang="pt-PT" sz="1600"/>
              <a:t>Actividades formativas</a:t>
            </a:r>
            <a:endParaRPr lang="en-GB" sz="1600"/>
          </a:p>
        </p:txBody>
      </p:sp>
      <p:sp>
        <p:nvSpPr>
          <p:cNvPr id="14356" name="Rectangle 32"/>
          <p:cNvSpPr>
            <a:spLocks noChangeArrowheads="1"/>
          </p:cNvSpPr>
          <p:nvPr/>
        </p:nvSpPr>
        <p:spPr bwMode="auto">
          <a:xfrm>
            <a:off x="4067175" y="1628775"/>
            <a:ext cx="4465638" cy="576263"/>
          </a:xfrm>
          <a:prstGeom prst="rect">
            <a:avLst/>
          </a:prstGeom>
          <a:solidFill>
            <a:srgbClr val="99CC00"/>
          </a:solidFill>
          <a:ln w="9525" algn="ctr">
            <a:noFill/>
            <a:miter lim="800000"/>
            <a:headEnd/>
            <a:tailEnd/>
          </a:ln>
        </p:spPr>
        <p:txBody>
          <a:bodyPr wrap="none" anchor="ctr"/>
          <a:lstStyle/>
          <a:p>
            <a:pPr algn="ctr"/>
            <a:r>
              <a:rPr lang="pt-PT" sz="1600"/>
              <a:t>Actividades laborais</a:t>
            </a:r>
            <a:endParaRPr lang="en-GB" sz="1600"/>
          </a:p>
        </p:txBody>
      </p:sp>
      <p:sp>
        <p:nvSpPr>
          <p:cNvPr id="14357" name="Rectangle 33"/>
          <p:cNvSpPr>
            <a:spLocks noChangeArrowheads="1"/>
          </p:cNvSpPr>
          <p:nvPr/>
        </p:nvSpPr>
        <p:spPr bwMode="auto">
          <a:xfrm>
            <a:off x="4067175" y="2276475"/>
            <a:ext cx="4465638" cy="576263"/>
          </a:xfrm>
          <a:prstGeom prst="rect">
            <a:avLst/>
          </a:prstGeom>
          <a:solidFill>
            <a:srgbClr val="99CC00"/>
          </a:solidFill>
          <a:ln w="9525" algn="ctr">
            <a:noFill/>
            <a:miter lim="800000"/>
            <a:headEnd/>
            <a:tailEnd/>
          </a:ln>
        </p:spPr>
        <p:txBody>
          <a:bodyPr wrap="none" anchor="ctr"/>
          <a:lstStyle/>
          <a:p>
            <a:pPr algn="ctr"/>
            <a:r>
              <a:rPr lang="pt-PT" sz="1600"/>
              <a:t>Actividades formativas</a:t>
            </a:r>
            <a:endParaRPr lang="en-GB" sz="1600"/>
          </a:p>
        </p:txBody>
      </p:sp>
      <p:sp>
        <p:nvSpPr>
          <p:cNvPr id="14358" name="Rectangle 34"/>
          <p:cNvSpPr>
            <a:spLocks noChangeArrowheads="1"/>
          </p:cNvSpPr>
          <p:nvPr/>
        </p:nvSpPr>
        <p:spPr bwMode="auto">
          <a:xfrm>
            <a:off x="4067175" y="2924175"/>
            <a:ext cx="4465638" cy="576263"/>
          </a:xfrm>
          <a:prstGeom prst="rect">
            <a:avLst/>
          </a:prstGeom>
          <a:solidFill>
            <a:srgbClr val="99CC00"/>
          </a:solidFill>
          <a:ln w="9525" algn="ctr">
            <a:noFill/>
            <a:miter lim="800000"/>
            <a:headEnd/>
            <a:tailEnd/>
          </a:ln>
        </p:spPr>
        <p:txBody>
          <a:bodyPr wrap="none" anchor="ctr"/>
          <a:lstStyle/>
          <a:p>
            <a:pPr algn="ctr"/>
            <a:r>
              <a:rPr lang="pt-PT"/>
              <a:t>Actividades de lazer</a:t>
            </a:r>
            <a:endParaRPr lang="en-GB"/>
          </a:p>
        </p:txBody>
      </p:sp>
      <p:sp>
        <p:nvSpPr>
          <p:cNvPr id="14359" name="Rectangle 35"/>
          <p:cNvSpPr>
            <a:spLocks noChangeArrowheads="1"/>
          </p:cNvSpPr>
          <p:nvPr/>
        </p:nvSpPr>
        <p:spPr bwMode="auto">
          <a:xfrm>
            <a:off x="4067175" y="1628775"/>
            <a:ext cx="4465638" cy="576263"/>
          </a:xfrm>
          <a:prstGeom prst="rect">
            <a:avLst/>
          </a:prstGeom>
          <a:solidFill>
            <a:srgbClr val="99CC00"/>
          </a:solidFill>
          <a:ln w="9525" algn="ctr">
            <a:noFill/>
            <a:miter lim="800000"/>
            <a:headEnd/>
            <a:tailEnd/>
          </a:ln>
        </p:spPr>
        <p:txBody>
          <a:bodyPr wrap="none" anchor="ctr"/>
          <a:lstStyle/>
          <a:p>
            <a:pPr algn="ctr"/>
            <a:r>
              <a:rPr lang="pt-PT"/>
              <a:t>Actividades laborais</a:t>
            </a:r>
            <a:endParaRPr lang="en-GB"/>
          </a:p>
        </p:txBody>
      </p:sp>
      <p:sp>
        <p:nvSpPr>
          <p:cNvPr id="14360" name="Rectangle 36"/>
          <p:cNvSpPr>
            <a:spLocks noChangeArrowheads="1"/>
          </p:cNvSpPr>
          <p:nvPr/>
        </p:nvSpPr>
        <p:spPr bwMode="auto">
          <a:xfrm>
            <a:off x="4067175" y="2276475"/>
            <a:ext cx="4465638" cy="576263"/>
          </a:xfrm>
          <a:prstGeom prst="rect">
            <a:avLst/>
          </a:prstGeom>
          <a:solidFill>
            <a:srgbClr val="99CC00"/>
          </a:solidFill>
          <a:ln w="9525" algn="ctr">
            <a:noFill/>
            <a:miter lim="800000"/>
            <a:headEnd/>
            <a:tailEnd/>
          </a:ln>
        </p:spPr>
        <p:txBody>
          <a:bodyPr wrap="none" anchor="ctr"/>
          <a:lstStyle/>
          <a:p>
            <a:pPr algn="ctr"/>
            <a:r>
              <a:rPr lang="pt-PT"/>
              <a:t>Actividades formativas</a:t>
            </a:r>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Marcador de Posição do Número do Diapositivo 3"/>
          <p:cNvSpPr>
            <a:spLocks noGrp="1"/>
          </p:cNvSpPr>
          <p:nvPr>
            <p:ph type="sldNum" sz="quarter" idx="12"/>
          </p:nvPr>
        </p:nvSpPr>
        <p:spPr>
          <a:noFill/>
        </p:spPr>
        <p:txBody>
          <a:bodyPr/>
          <a:lstStyle/>
          <a:p>
            <a:fld id="{089F92BF-5D65-406A-99B8-C3699A1DE1AE}" type="slidenum">
              <a:rPr lang="en-GB" smtClean="0">
                <a:latin typeface="Arial" pitchFamily="34" charset="0"/>
                <a:cs typeface="Arial" pitchFamily="34" charset="0"/>
              </a:rPr>
              <a:pPr/>
              <a:t>14</a:t>
            </a:fld>
            <a:endParaRPr lang="en-GB" smtClean="0">
              <a:latin typeface="Arial" pitchFamily="34" charset="0"/>
              <a:cs typeface="Arial" pitchFamily="34" charset="0"/>
            </a:endParaRPr>
          </a:p>
        </p:txBody>
      </p:sp>
      <p:sp>
        <p:nvSpPr>
          <p:cNvPr id="15363" name="Rectangle 2"/>
          <p:cNvSpPr>
            <a:spLocks noChangeArrowheads="1"/>
          </p:cNvSpPr>
          <p:nvPr/>
        </p:nvSpPr>
        <p:spPr bwMode="auto">
          <a:xfrm>
            <a:off x="323850" y="549275"/>
            <a:ext cx="8280400" cy="504825"/>
          </a:xfrm>
          <a:prstGeom prst="rect">
            <a:avLst/>
          </a:prstGeom>
          <a:solidFill>
            <a:srgbClr val="333300"/>
          </a:solidFill>
          <a:ln w="9525" algn="ctr">
            <a:solidFill>
              <a:schemeClr val="tx1"/>
            </a:solidFill>
            <a:miter lim="800000"/>
            <a:headEnd/>
            <a:tailEnd/>
          </a:ln>
        </p:spPr>
        <p:txBody>
          <a:bodyPr wrap="none" anchor="ctr"/>
          <a:lstStyle/>
          <a:p>
            <a:pPr algn="ctr" rtl="1"/>
            <a:r>
              <a:rPr lang="pt-PT" sz="2000" b="1">
                <a:solidFill>
                  <a:schemeClr val="bg1"/>
                </a:solidFill>
              </a:rPr>
              <a:t>O quê é possível fazer?</a:t>
            </a:r>
            <a:endParaRPr lang="en-GB" sz="2000" b="1">
              <a:solidFill>
                <a:schemeClr val="bg1"/>
              </a:solidFill>
            </a:endParaRPr>
          </a:p>
        </p:txBody>
      </p:sp>
      <p:sp>
        <p:nvSpPr>
          <p:cNvPr id="15364" name="Rectangle 6"/>
          <p:cNvSpPr>
            <a:spLocks noChangeArrowheads="1"/>
          </p:cNvSpPr>
          <p:nvPr/>
        </p:nvSpPr>
        <p:spPr bwMode="auto">
          <a:xfrm>
            <a:off x="323850" y="1771650"/>
            <a:ext cx="3384550" cy="649288"/>
          </a:xfrm>
          <a:prstGeom prst="rect">
            <a:avLst/>
          </a:prstGeom>
          <a:solidFill>
            <a:srgbClr val="808000"/>
          </a:solidFill>
          <a:ln w="9525">
            <a:noFill/>
            <a:miter lim="800000"/>
            <a:headEnd/>
            <a:tailEnd/>
          </a:ln>
        </p:spPr>
        <p:txBody>
          <a:bodyPr wrap="none" anchor="ctr"/>
          <a:lstStyle/>
          <a:p>
            <a:pPr algn="ctr"/>
            <a:r>
              <a:rPr lang="pt-PT">
                <a:solidFill>
                  <a:schemeClr val="bg1"/>
                </a:solidFill>
              </a:rPr>
              <a:t>Mudança das condições</a:t>
            </a:r>
          </a:p>
          <a:p>
            <a:pPr algn="ctr"/>
            <a:r>
              <a:rPr lang="pt-PT">
                <a:solidFill>
                  <a:schemeClr val="bg1"/>
                </a:solidFill>
              </a:rPr>
              <a:t> ambientais</a:t>
            </a:r>
            <a:endParaRPr lang="en-GB">
              <a:solidFill>
                <a:schemeClr val="bg1"/>
              </a:solidFill>
            </a:endParaRPr>
          </a:p>
        </p:txBody>
      </p:sp>
      <p:sp>
        <p:nvSpPr>
          <p:cNvPr id="15365" name="Rectangle 7"/>
          <p:cNvSpPr>
            <a:spLocks noChangeArrowheads="1"/>
          </p:cNvSpPr>
          <p:nvPr/>
        </p:nvSpPr>
        <p:spPr bwMode="auto">
          <a:xfrm>
            <a:off x="4067175" y="1773238"/>
            <a:ext cx="2447925" cy="576262"/>
          </a:xfrm>
          <a:prstGeom prst="rect">
            <a:avLst/>
          </a:prstGeom>
          <a:solidFill>
            <a:srgbClr val="99CC00"/>
          </a:solidFill>
          <a:ln w="9525" algn="ctr">
            <a:noFill/>
            <a:miter lim="800000"/>
            <a:headEnd/>
            <a:tailEnd/>
          </a:ln>
        </p:spPr>
        <p:txBody>
          <a:bodyPr wrap="none" anchor="ctr"/>
          <a:lstStyle/>
          <a:p>
            <a:pPr algn="ctr"/>
            <a:r>
              <a:rPr lang="pt-PT"/>
              <a:t>Metropolitan </a:t>
            </a:r>
          </a:p>
          <a:p>
            <a:pPr algn="ctr"/>
            <a:r>
              <a:rPr lang="pt-PT"/>
              <a:t>Correctional Center</a:t>
            </a:r>
            <a:endParaRPr lang="en-GB"/>
          </a:p>
        </p:txBody>
      </p:sp>
      <p:sp>
        <p:nvSpPr>
          <p:cNvPr id="15366" name="Rectangle 16"/>
          <p:cNvSpPr>
            <a:spLocks noChangeArrowheads="1"/>
          </p:cNvSpPr>
          <p:nvPr/>
        </p:nvSpPr>
        <p:spPr bwMode="auto">
          <a:xfrm>
            <a:off x="4067175" y="1773238"/>
            <a:ext cx="2447925" cy="576262"/>
          </a:xfrm>
          <a:prstGeom prst="rect">
            <a:avLst/>
          </a:prstGeom>
          <a:solidFill>
            <a:srgbClr val="99CC00"/>
          </a:solidFill>
          <a:ln w="9525" algn="ctr">
            <a:noFill/>
            <a:miter lim="800000"/>
            <a:headEnd/>
            <a:tailEnd/>
          </a:ln>
        </p:spPr>
        <p:txBody>
          <a:bodyPr wrap="none" anchor="ctr"/>
          <a:lstStyle/>
          <a:p>
            <a:pPr algn="ctr"/>
            <a:r>
              <a:rPr lang="pt-PT"/>
              <a:t>Metropolitan </a:t>
            </a:r>
          </a:p>
          <a:p>
            <a:pPr algn="ctr"/>
            <a:r>
              <a:rPr lang="pt-PT"/>
              <a:t>Correctional Center</a:t>
            </a:r>
            <a:endParaRPr lang="en-GB"/>
          </a:p>
        </p:txBody>
      </p:sp>
      <p:sp>
        <p:nvSpPr>
          <p:cNvPr id="15367" name="Rectangle 19"/>
          <p:cNvSpPr>
            <a:spLocks noChangeArrowheads="1"/>
          </p:cNvSpPr>
          <p:nvPr/>
        </p:nvSpPr>
        <p:spPr bwMode="auto">
          <a:xfrm>
            <a:off x="4067175" y="2420938"/>
            <a:ext cx="4465638" cy="576262"/>
          </a:xfrm>
          <a:prstGeom prst="rect">
            <a:avLst/>
          </a:prstGeom>
          <a:solidFill>
            <a:srgbClr val="99CC00"/>
          </a:solidFill>
          <a:ln w="9525" algn="ctr">
            <a:noFill/>
            <a:miter lim="800000"/>
            <a:headEnd/>
            <a:tailEnd/>
          </a:ln>
        </p:spPr>
        <p:txBody>
          <a:bodyPr wrap="none" anchor="ctr"/>
          <a:lstStyle/>
          <a:p>
            <a:pPr algn="ctr"/>
            <a:r>
              <a:rPr lang="pt-PT"/>
              <a:t>Prisão de Bast</a:t>
            </a:r>
            <a:r>
              <a:rPr lang="pt-PT" sz="1600"/>
              <a:t>Ø</a:t>
            </a:r>
            <a:r>
              <a:rPr lang="pt-PT"/>
              <a:t>y</a:t>
            </a:r>
            <a:endParaRPr lang="en-GB"/>
          </a:p>
        </p:txBody>
      </p:sp>
      <p:sp>
        <p:nvSpPr>
          <p:cNvPr id="15368" name="Rectangle 20"/>
          <p:cNvSpPr>
            <a:spLocks noChangeArrowheads="1"/>
          </p:cNvSpPr>
          <p:nvPr/>
        </p:nvSpPr>
        <p:spPr bwMode="auto">
          <a:xfrm>
            <a:off x="4067175" y="1773238"/>
            <a:ext cx="4465638" cy="576262"/>
          </a:xfrm>
          <a:prstGeom prst="rect">
            <a:avLst/>
          </a:prstGeom>
          <a:solidFill>
            <a:srgbClr val="99CC00"/>
          </a:solidFill>
          <a:ln w="9525" algn="ctr">
            <a:noFill/>
            <a:miter lim="800000"/>
            <a:headEnd/>
            <a:tailEnd/>
          </a:ln>
        </p:spPr>
        <p:txBody>
          <a:bodyPr wrap="none" anchor="ctr"/>
          <a:lstStyle/>
          <a:p>
            <a:pPr algn="ctr"/>
            <a:r>
              <a:rPr lang="pt-PT" dirty="0" err="1"/>
              <a:t>Metropolitan</a:t>
            </a:r>
            <a:r>
              <a:rPr lang="pt-PT" dirty="0"/>
              <a:t> </a:t>
            </a:r>
            <a:r>
              <a:rPr lang="pt-PT" dirty="0" err="1"/>
              <a:t>Correctional</a:t>
            </a:r>
            <a:r>
              <a:rPr lang="pt-PT" dirty="0"/>
              <a:t> </a:t>
            </a:r>
            <a:r>
              <a:rPr lang="pt-PT" dirty="0" err="1"/>
              <a:t>Center</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Marcador de Posição do Número do Diapositivo 3"/>
          <p:cNvSpPr>
            <a:spLocks noGrp="1"/>
          </p:cNvSpPr>
          <p:nvPr>
            <p:ph type="sldNum" sz="quarter" idx="12"/>
          </p:nvPr>
        </p:nvSpPr>
        <p:spPr>
          <a:noFill/>
        </p:spPr>
        <p:txBody>
          <a:bodyPr/>
          <a:lstStyle/>
          <a:p>
            <a:fld id="{0A0DD106-F52A-4F4D-9D46-CFC8508857A1}" type="slidenum">
              <a:rPr lang="en-GB" smtClean="0">
                <a:latin typeface="Arial" pitchFamily="34" charset="0"/>
                <a:cs typeface="Arial" pitchFamily="34" charset="0"/>
              </a:rPr>
              <a:pPr/>
              <a:t>15</a:t>
            </a:fld>
            <a:endParaRPr lang="en-GB" smtClean="0">
              <a:latin typeface="Arial" pitchFamily="34" charset="0"/>
              <a:cs typeface="Arial" pitchFamily="34" charset="0"/>
            </a:endParaRPr>
          </a:p>
        </p:txBody>
      </p:sp>
      <p:sp>
        <p:nvSpPr>
          <p:cNvPr id="16387" name="Text Box 5"/>
          <p:cNvSpPr txBox="1">
            <a:spLocks noChangeArrowheads="1"/>
          </p:cNvSpPr>
          <p:nvPr/>
        </p:nvSpPr>
        <p:spPr bwMode="auto">
          <a:xfrm>
            <a:off x="684213" y="1628775"/>
            <a:ext cx="3810000" cy="701675"/>
          </a:xfrm>
          <a:prstGeom prst="rect">
            <a:avLst/>
          </a:prstGeom>
          <a:noFill/>
          <a:ln w="9525" algn="ctr">
            <a:noFill/>
            <a:miter lim="800000"/>
            <a:headEnd/>
            <a:tailEnd/>
          </a:ln>
        </p:spPr>
        <p:txBody>
          <a:bodyPr wrap="none">
            <a:spAutoFit/>
          </a:bodyPr>
          <a:lstStyle/>
          <a:p>
            <a:r>
              <a:rPr lang="pt-PT" sz="2000" b="1">
                <a:solidFill>
                  <a:srgbClr val="006600"/>
                </a:solidFill>
              </a:rPr>
              <a:t>Modelo de Supervisão Directa</a:t>
            </a:r>
          </a:p>
          <a:p>
            <a:r>
              <a:rPr lang="pt-PT" sz="2000" b="1">
                <a:solidFill>
                  <a:srgbClr val="006600"/>
                </a:solidFill>
              </a:rPr>
              <a:t>(Anos 70- Estados Unidos)</a:t>
            </a:r>
          </a:p>
        </p:txBody>
      </p:sp>
      <p:sp>
        <p:nvSpPr>
          <p:cNvPr id="16388" name="Rectangle 6"/>
          <p:cNvSpPr>
            <a:spLocks noChangeArrowheads="1"/>
          </p:cNvSpPr>
          <p:nvPr/>
        </p:nvSpPr>
        <p:spPr bwMode="auto">
          <a:xfrm>
            <a:off x="2987675" y="2492375"/>
            <a:ext cx="5111750" cy="1655763"/>
          </a:xfrm>
          <a:prstGeom prst="rect">
            <a:avLst/>
          </a:prstGeom>
          <a:noFill/>
          <a:ln w="38100">
            <a:solidFill>
              <a:srgbClr val="003300"/>
            </a:solidFill>
            <a:miter lim="800000"/>
            <a:headEnd/>
            <a:tailEnd/>
          </a:ln>
        </p:spPr>
        <p:txBody>
          <a:bodyPr wrap="none" anchor="ctr"/>
          <a:lstStyle/>
          <a:p>
            <a:r>
              <a:rPr lang="pt-PT"/>
              <a:t>Utilização de novos materiais de construção</a:t>
            </a:r>
          </a:p>
          <a:p>
            <a:r>
              <a:rPr lang="pt-PT"/>
              <a:t>Redução da sobrelotação</a:t>
            </a:r>
          </a:p>
          <a:p>
            <a:r>
              <a:rPr lang="pt-PT"/>
              <a:t>Privacidade </a:t>
            </a:r>
          </a:p>
          <a:p>
            <a:r>
              <a:rPr lang="pt-PT"/>
              <a:t>Autonomia</a:t>
            </a:r>
          </a:p>
        </p:txBody>
      </p:sp>
      <p:sp>
        <p:nvSpPr>
          <p:cNvPr id="16389" name="AutoShape 7"/>
          <p:cNvSpPr>
            <a:spLocks noChangeArrowheads="1"/>
          </p:cNvSpPr>
          <p:nvPr/>
        </p:nvSpPr>
        <p:spPr bwMode="auto">
          <a:xfrm rot="5400000">
            <a:off x="1763712" y="2347913"/>
            <a:ext cx="936625" cy="122555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003300"/>
          </a:solidFill>
          <a:ln w="9525">
            <a:noFill/>
            <a:miter lim="800000"/>
            <a:headEnd/>
            <a:tailEnd/>
          </a:ln>
        </p:spPr>
        <p:txBody>
          <a:bodyPr wrap="none" anchor="ctr"/>
          <a:lstStyle/>
          <a:p>
            <a:endParaRPr lang="pt-PT"/>
          </a:p>
        </p:txBody>
      </p:sp>
      <p:sp>
        <p:nvSpPr>
          <p:cNvPr id="16390" name="AutoShape 4"/>
          <p:cNvSpPr>
            <a:spLocks noChangeArrowheads="1"/>
          </p:cNvSpPr>
          <p:nvPr/>
        </p:nvSpPr>
        <p:spPr bwMode="auto">
          <a:xfrm>
            <a:off x="-107950" y="692150"/>
            <a:ext cx="7704138" cy="504825"/>
          </a:xfrm>
          <a:prstGeom prst="roundRect">
            <a:avLst>
              <a:gd name="adj" fmla="val 16667"/>
            </a:avLst>
          </a:prstGeom>
          <a:solidFill>
            <a:srgbClr val="99CC00"/>
          </a:solidFill>
          <a:ln w="9525">
            <a:noFill/>
            <a:round/>
            <a:headEnd/>
            <a:tailEnd/>
          </a:ln>
        </p:spPr>
        <p:txBody>
          <a:bodyPr wrap="none" anchor="ctr"/>
          <a:lstStyle/>
          <a:p>
            <a:pPr marL="355600"/>
            <a:r>
              <a:rPr lang="pt-PT" sz="2400" b="1">
                <a:solidFill>
                  <a:srgbClr val="006600"/>
                </a:solidFill>
              </a:rPr>
              <a:t>Mudança das condições ambientais</a:t>
            </a:r>
            <a:endParaRPr lang="pt-PT" sz="240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Marcador de Posição do Número do Diapositivo 3"/>
          <p:cNvSpPr>
            <a:spLocks noGrp="1"/>
          </p:cNvSpPr>
          <p:nvPr>
            <p:ph type="sldNum" sz="quarter" idx="12"/>
          </p:nvPr>
        </p:nvSpPr>
        <p:spPr>
          <a:noFill/>
        </p:spPr>
        <p:txBody>
          <a:bodyPr/>
          <a:lstStyle/>
          <a:p>
            <a:fld id="{83FCB38C-0732-42BF-B78E-F0FD29597397}" type="slidenum">
              <a:rPr lang="en-GB" smtClean="0">
                <a:latin typeface="Arial" pitchFamily="34" charset="0"/>
                <a:cs typeface="Arial" pitchFamily="34" charset="0"/>
              </a:rPr>
              <a:pPr/>
              <a:t>16</a:t>
            </a:fld>
            <a:endParaRPr lang="en-GB" smtClean="0">
              <a:latin typeface="Arial" pitchFamily="34" charset="0"/>
              <a:cs typeface="Arial" pitchFamily="34" charset="0"/>
            </a:endParaRPr>
          </a:p>
        </p:txBody>
      </p:sp>
      <p:pic>
        <p:nvPicPr>
          <p:cNvPr id="17411" name="Picture 3"/>
          <p:cNvPicPr>
            <a:picLocks noChangeAspect="1" noChangeArrowheads="1"/>
          </p:cNvPicPr>
          <p:nvPr/>
        </p:nvPicPr>
        <p:blipFill>
          <a:blip r:embed="rId3" cstate="print"/>
          <a:srcRect l="31398" t="48740" r="30217" b="16299"/>
          <a:stretch>
            <a:fillRect/>
          </a:stretch>
        </p:blipFill>
        <p:spPr bwMode="auto">
          <a:xfrm>
            <a:off x="3779838" y="2852738"/>
            <a:ext cx="4679950" cy="2663825"/>
          </a:xfrm>
          <a:prstGeom prst="rect">
            <a:avLst/>
          </a:prstGeom>
          <a:noFill/>
          <a:ln w="9525" algn="in">
            <a:noFill/>
            <a:miter lim="800000"/>
            <a:headEnd/>
            <a:tailEnd/>
          </a:ln>
        </p:spPr>
      </p:pic>
      <p:sp>
        <p:nvSpPr>
          <p:cNvPr id="17412" name="AutoShape 4"/>
          <p:cNvSpPr>
            <a:spLocks noChangeArrowheads="1"/>
          </p:cNvSpPr>
          <p:nvPr/>
        </p:nvSpPr>
        <p:spPr bwMode="auto">
          <a:xfrm>
            <a:off x="-107950" y="692150"/>
            <a:ext cx="7704138" cy="504825"/>
          </a:xfrm>
          <a:prstGeom prst="roundRect">
            <a:avLst>
              <a:gd name="adj" fmla="val 16667"/>
            </a:avLst>
          </a:prstGeom>
          <a:solidFill>
            <a:srgbClr val="99CC00"/>
          </a:solidFill>
          <a:ln w="9525">
            <a:noFill/>
            <a:round/>
            <a:headEnd/>
            <a:tailEnd/>
          </a:ln>
        </p:spPr>
        <p:txBody>
          <a:bodyPr wrap="none" anchor="ctr"/>
          <a:lstStyle/>
          <a:p>
            <a:pPr marL="355600"/>
            <a:r>
              <a:rPr lang="pt-PT" sz="2400" b="1">
                <a:solidFill>
                  <a:srgbClr val="006600"/>
                </a:solidFill>
              </a:rPr>
              <a:t>Metropolitan Correctional Center</a:t>
            </a:r>
            <a:endParaRPr lang="pt-PT" sz="2400">
              <a:solidFill>
                <a:schemeClr val="bg1"/>
              </a:solidFill>
            </a:endParaRPr>
          </a:p>
        </p:txBody>
      </p:sp>
      <p:pic>
        <p:nvPicPr>
          <p:cNvPr id="17413" name="Picture 7" descr="mcc%20med">
            <a:hlinkClick r:id="rId4"/>
          </p:cNvPr>
          <p:cNvPicPr>
            <a:picLocks noChangeAspect="1" noChangeArrowheads="1"/>
          </p:cNvPicPr>
          <p:nvPr/>
        </p:nvPicPr>
        <p:blipFill>
          <a:blip r:embed="rId5" cstate="print"/>
          <a:srcRect b="7402"/>
          <a:stretch>
            <a:fillRect/>
          </a:stretch>
        </p:blipFill>
        <p:spPr bwMode="auto">
          <a:xfrm>
            <a:off x="395288" y="1700213"/>
            <a:ext cx="2857500" cy="3529012"/>
          </a:xfrm>
          <a:prstGeom prst="rect">
            <a:avLst/>
          </a:prstGeom>
          <a:noFill/>
          <a:ln w="9525" algn="ctr">
            <a:noFill/>
            <a:miter lim="800000"/>
            <a:headEnd/>
            <a:tailEnd/>
          </a:ln>
        </p:spPr>
      </p:pic>
      <p:sp>
        <p:nvSpPr>
          <p:cNvPr id="17414" name="Rectangle 8"/>
          <p:cNvSpPr>
            <a:spLocks noChangeArrowheads="1"/>
          </p:cNvSpPr>
          <p:nvPr/>
        </p:nvSpPr>
        <p:spPr bwMode="auto">
          <a:xfrm>
            <a:off x="4284663" y="5516563"/>
            <a:ext cx="2101850" cy="366712"/>
          </a:xfrm>
          <a:prstGeom prst="rect">
            <a:avLst/>
          </a:prstGeom>
          <a:noFill/>
          <a:ln w="9525">
            <a:noFill/>
            <a:miter lim="800000"/>
            <a:headEnd/>
            <a:tailEnd/>
          </a:ln>
        </p:spPr>
        <p:txBody>
          <a:bodyPr wrap="none">
            <a:spAutoFit/>
          </a:bodyPr>
          <a:lstStyle/>
          <a:p>
            <a:r>
              <a:rPr lang="pt-PT" b="1">
                <a:solidFill>
                  <a:srgbClr val="006600"/>
                </a:solidFill>
              </a:rPr>
              <a:t>Salas de convívio</a:t>
            </a:r>
          </a:p>
        </p:txBody>
      </p:sp>
      <p:sp>
        <p:nvSpPr>
          <p:cNvPr id="17415" name="Rectangle 9"/>
          <p:cNvSpPr>
            <a:spLocks noChangeArrowheads="1"/>
          </p:cNvSpPr>
          <p:nvPr/>
        </p:nvSpPr>
        <p:spPr bwMode="auto">
          <a:xfrm>
            <a:off x="4356100" y="2133600"/>
            <a:ext cx="3397250" cy="641350"/>
          </a:xfrm>
          <a:prstGeom prst="rect">
            <a:avLst/>
          </a:prstGeom>
          <a:noFill/>
          <a:ln w="9525">
            <a:noFill/>
            <a:miter lim="800000"/>
            <a:headEnd/>
            <a:tailEnd/>
          </a:ln>
        </p:spPr>
        <p:txBody>
          <a:bodyPr wrap="none">
            <a:spAutoFit/>
          </a:bodyPr>
          <a:lstStyle/>
          <a:p>
            <a:r>
              <a:rPr lang="pt-PT" b="1">
                <a:solidFill>
                  <a:srgbClr val="006600"/>
                </a:solidFill>
              </a:rPr>
              <a:t>Celas com janelas ao exterior</a:t>
            </a:r>
          </a:p>
          <a:p>
            <a:r>
              <a:rPr lang="pt-PT" b="1">
                <a:solidFill>
                  <a:srgbClr val="006600"/>
                </a:solidFill>
              </a:rPr>
              <a:t> (pref. individuais</a:t>
            </a:r>
            <a:r>
              <a:rPr lang="pt-PT"/>
              <a:t> )</a:t>
            </a:r>
            <a:endParaRPr lang="en-GB"/>
          </a:p>
        </p:txBody>
      </p:sp>
      <p:sp>
        <p:nvSpPr>
          <p:cNvPr id="17416" name="AutoShape 10"/>
          <p:cNvSpPr>
            <a:spLocks noChangeArrowheads="1"/>
          </p:cNvSpPr>
          <p:nvPr/>
        </p:nvSpPr>
        <p:spPr bwMode="auto">
          <a:xfrm>
            <a:off x="4643438" y="2997200"/>
            <a:ext cx="215900" cy="936625"/>
          </a:xfrm>
          <a:prstGeom prst="curvedRightArrow">
            <a:avLst>
              <a:gd name="adj1" fmla="val 86765"/>
              <a:gd name="adj2" fmla="val 173529"/>
              <a:gd name="adj3" fmla="val 33333"/>
            </a:avLst>
          </a:prstGeom>
          <a:solidFill>
            <a:srgbClr val="808000"/>
          </a:solidFill>
          <a:ln w="9525">
            <a:noFill/>
            <a:miter lim="800000"/>
            <a:headEnd/>
            <a:tailEnd/>
          </a:ln>
        </p:spPr>
        <p:txBody>
          <a:bodyPr wrap="none">
            <a:spAutoFit/>
          </a:bodyPr>
          <a:lstStyle/>
          <a:p>
            <a:endParaRPr lang="pt-PT"/>
          </a:p>
        </p:txBody>
      </p:sp>
      <p:sp>
        <p:nvSpPr>
          <p:cNvPr id="17417" name="AutoShape 11"/>
          <p:cNvSpPr>
            <a:spLocks noChangeArrowheads="1"/>
          </p:cNvSpPr>
          <p:nvPr/>
        </p:nvSpPr>
        <p:spPr bwMode="auto">
          <a:xfrm>
            <a:off x="7380288" y="2997200"/>
            <a:ext cx="215900" cy="936625"/>
          </a:xfrm>
          <a:prstGeom prst="curvedLeftArrow">
            <a:avLst>
              <a:gd name="adj1" fmla="val 86765"/>
              <a:gd name="adj2" fmla="val 173529"/>
              <a:gd name="adj3" fmla="val 33333"/>
            </a:avLst>
          </a:prstGeom>
          <a:solidFill>
            <a:srgbClr val="808000"/>
          </a:solidFill>
          <a:ln w="9525">
            <a:noFill/>
            <a:miter lim="800000"/>
            <a:headEnd/>
            <a:tailEnd/>
          </a:ln>
        </p:spPr>
        <p:txBody>
          <a:bodyPr wrap="none">
            <a:spAutoFit/>
          </a:bodyPr>
          <a:lstStyle/>
          <a:p>
            <a:endParaRPr lang="pt-PT"/>
          </a:p>
        </p:txBody>
      </p:sp>
      <p:sp>
        <p:nvSpPr>
          <p:cNvPr id="17418" name="AutoShape 12"/>
          <p:cNvSpPr>
            <a:spLocks noChangeArrowheads="1"/>
          </p:cNvSpPr>
          <p:nvPr/>
        </p:nvSpPr>
        <p:spPr bwMode="auto">
          <a:xfrm>
            <a:off x="6588125" y="4868863"/>
            <a:ext cx="288925" cy="1008062"/>
          </a:xfrm>
          <a:prstGeom prst="curvedLeftArrow">
            <a:avLst>
              <a:gd name="adj1" fmla="val 69780"/>
              <a:gd name="adj2" fmla="val 139560"/>
              <a:gd name="adj3" fmla="val 33333"/>
            </a:avLst>
          </a:prstGeom>
          <a:solidFill>
            <a:srgbClr val="808000"/>
          </a:solidFill>
          <a:ln w="9525">
            <a:noFill/>
            <a:miter lim="800000"/>
            <a:headEnd/>
            <a:tailEnd/>
          </a:ln>
        </p:spPr>
        <p:txBody>
          <a:bodyPr wrap="none">
            <a:spAutoFit/>
          </a:bodyPr>
          <a:lstStyle/>
          <a:p>
            <a:endParaRPr lang="pt-PT"/>
          </a:p>
        </p:txBody>
      </p:sp>
      <p:sp>
        <p:nvSpPr>
          <p:cNvPr id="17419" name="Rectangle 13"/>
          <p:cNvSpPr>
            <a:spLocks noChangeArrowheads="1"/>
          </p:cNvSpPr>
          <p:nvPr/>
        </p:nvSpPr>
        <p:spPr bwMode="auto">
          <a:xfrm>
            <a:off x="468313" y="5300663"/>
            <a:ext cx="1949450" cy="366712"/>
          </a:xfrm>
          <a:prstGeom prst="rect">
            <a:avLst/>
          </a:prstGeom>
          <a:noFill/>
          <a:ln w="9525">
            <a:noFill/>
            <a:miter lim="800000"/>
            <a:headEnd/>
            <a:tailEnd/>
          </a:ln>
        </p:spPr>
        <p:txBody>
          <a:bodyPr wrap="none">
            <a:spAutoFit/>
          </a:bodyPr>
          <a:lstStyle/>
          <a:p>
            <a:r>
              <a:rPr lang="pt-PT" b="1">
                <a:solidFill>
                  <a:srgbClr val="006600"/>
                </a:solidFill>
              </a:rPr>
              <a:t>(1975) - </a:t>
            </a:r>
            <a:r>
              <a:rPr lang="en-GB" b="1">
                <a:solidFill>
                  <a:srgbClr val="006600"/>
                </a:solidFill>
              </a:rPr>
              <a:t>Chicago</a:t>
            </a:r>
            <a:endParaRPr lang="pt-PT" b="1">
              <a:solidFill>
                <a:srgbClr val="0066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Marcador de Posição do Número do Diapositivo 3"/>
          <p:cNvSpPr>
            <a:spLocks noGrp="1"/>
          </p:cNvSpPr>
          <p:nvPr>
            <p:ph type="sldNum" sz="quarter" idx="12"/>
          </p:nvPr>
        </p:nvSpPr>
        <p:spPr>
          <a:noFill/>
        </p:spPr>
        <p:txBody>
          <a:bodyPr/>
          <a:lstStyle/>
          <a:p>
            <a:fld id="{85980853-0AC7-4FDD-8424-47DF593220A3}" type="slidenum">
              <a:rPr lang="en-GB" smtClean="0">
                <a:latin typeface="Arial" pitchFamily="34" charset="0"/>
                <a:cs typeface="Arial" pitchFamily="34" charset="0"/>
              </a:rPr>
              <a:pPr/>
              <a:t>17</a:t>
            </a:fld>
            <a:endParaRPr lang="en-GB" smtClean="0">
              <a:latin typeface="Arial" pitchFamily="34" charset="0"/>
              <a:cs typeface="Arial" pitchFamily="34" charset="0"/>
            </a:endParaRPr>
          </a:p>
        </p:txBody>
      </p:sp>
      <p:pic>
        <p:nvPicPr>
          <p:cNvPr id="18435" name="Picture 4"/>
          <p:cNvPicPr>
            <a:picLocks noChangeAspect="1" noChangeArrowheads="1"/>
          </p:cNvPicPr>
          <p:nvPr/>
        </p:nvPicPr>
        <p:blipFill>
          <a:blip r:embed="rId3" cstate="print"/>
          <a:srcRect/>
          <a:stretch>
            <a:fillRect/>
          </a:stretch>
        </p:blipFill>
        <p:spPr bwMode="auto">
          <a:xfrm>
            <a:off x="395288" y="1700213"/>
            <a:ext cx="4286250" cy="3219450"/>
          </a:xfrm>
          <a:prstGeom prst="rect">
            <a:avLst/>
          </a:prstGeom>
          <a:noFill/>
          <a:ln w="9525">
            <a:noFill/>
            <a:miter lim="800000"/>
            <a:headEnd/>
            <a:tailEnd/>
          </a:ln>
        </p:spPr>
      </p:pic>
      <p:sp>
        <p:nvSpPr>
          <p:cNvPr id="18436" name="AutoShape 4"/>
          <p:cNvSpPr>
            <a:spLocks noChangeArrowheads="1"/>
          </p:cNvSpPr>
          <p:nvPr/>
        </p:nvSpPr>
        <p:spPr bwMode="auto">
          <a:xfrm>
            <a:off x="0" y="692150"/>
            <a:ext cx="7704138" cy="504825"/>
          </a:xfrm>
          <a:prstGeom prst="roundRect">
            <a:avLst>
              <a:gd name="adj" fmla="val 16667"/>
            </a:avLst>
          </a:prstGeom>
          <a:solidFill>
            <a:srgbClr val="99CC00"/>
          </a:solidFill>
          <a:ln w="9525">
            <a:noFill/>
            <a:round/>
            <a:headEnd/>
            <a:tailEnd/>
          </a:ln>
        </p:spPr>
        <p:txBody>
          <a:bodyPr wrap="none" anchor="ctr"/>
          <a:lstStyle/>
          <a:p>
            <a:pPr marL="355600"/>
            <a:r>
              <a:rPr lang="pt-PT" sz="2400" b="1">
                <a:solidFill>
                  <a:srgbClr val="006600"/>
                </a:solidFill>
              </a:rPr>
              <a:t>Metropolitan Correctional Center (1975) - </a:t>
            </a:r>
            <a:r>
              <a:rPr lang="en-GB" sz="2400" b="1">
                <a:solidFill>
                  <a:srgbClr val="006600"/>
                </a:solidFill>
              </a:rPr>
              <a:t>Chicago</a:t>
            </a:r>
            <a:endParaRPr lang="pt-PT" sz="2400">
              <a:solidFill>
                <a:schemeClr val="bg1"/>
              </a:solidFill>
            </a:endParaRPr>
          </a:p>
        </p:txBody>
      </p:sp>
      <p:pic>
        <p:nvPicPr>
          <p:cNvPr id="18437" name="Picture 6"/>
          <p:cNvPicPr>
            <a:picLocks noChangeAspect="1" noChangeArrowheads="1"/>
          </p:cNvPicPr>
          <p:nvPr/>
        </p:nvPicPr>
        <p:blipFill>
          <a:blip r:embed="rId4" cstate="print"/>
          <a:srcRect/>
          <a:stretch>
            <a:fillRect/>
          </a:stretch>
        </p:blipFill>
        <p:spPr bwMode="auto">
          <a:xfrm>
            <a:off x="5651500" y="1700213"/>
            <a:ext cx="2757488" cy="4149725"/>
          </a:xfrm>
          <a:prstGeom prst="rect">
            <a:avLst/>
          </a:prstGeom>
          <a:noFill/>
          <a:ln w="9525">
            <a:noFill/>
            <a:miter lim="800000"/>
            <a:headEnd/>
            <a:tailEnd/>
          </a:ln>
        </p:spPr>
      </p:pic>
      <p:sp>
        <p:nvSpPr>
          <p:cNvPr id="18438" name="Rectangle 7"/>
          <p:cNvSpPr>
            <a:spLocks noChangeArrowheads="1"/>
          </p:cNvSpPr>
          <p:nvPr/>
        </p:nvSpPr>
        <p:spPr bwMode="auto">
          <a:xfrm>
            <a:off x="468313" y="5084763"/>
            <a:ext cx="793750" cy="366712"/>
          </a:xfrm>
          <a:prstGeom prst="rect">
            <a:avLst/>
          </a:prstGeom>
          <a:noFill/>
          <a:ln w="9525">
            <a:noFill/>
            <a:miter lim="800000"/>
            <a:headEnd/>
            <a:tailEnd/>
          </a:ln>
        </p:spPr>
        <p:txBody>
          <a:bodyPr wrap="none">
            <a:spAutoFit/>
          </a:bodyPr>
          <a:lstStyle/>
          <a:p>
            <a:r>
              <a:rPr lang="pt-PT" b="1">
                <a:solidFill>
                  <a:srgbClr val="006600"/>
                </a:solidFill>
              </a:rPr>
              <a:t>Celas</a:t>
            </a:r>
            <a:endParaRPr lang="en-GB"/>
          </a:p>
        </p:txBody>
      </p:sp>
      <p:sp>
        <p:nvSpPr>
          <p:cNvPr id="18439" name="Rectangle 8"/>
          <p:cNvSpPr>
            <a:spLocks noChangeArrowheads="1"/>
          </p:cNvSpPr>
          <p:nvPr/>
        </p:nvSpPr>
        <p:spPr bwMode="auto">
          <a:xfrm>
            <a:off x="3059113" y="5373688"/>
            <a:ext cx="2520950" cy="366712"/>
          </a:xfrm>
          <a:prstGeom prst="rect">
            <a:avLst/>
          </a:prstGeom>
          <a:noFill/>
          <a:ln w="9525">
            <a:noFill/>
            <a:miter lim="800000"/>
            <a:headEnd/>
            <a:tailEnd/>
          </a:ln>
        </p:spPr>
        <p:txBody>
          <a:bodyPr>
            <a:spAutoFit/>
          </a:bodyPr>
          <a:lstStyle/>
          <a:p>
            <a:r>
              <a:rPr lang="pt-PT" b="1">
                <a:solidFill>
                  <a:srgbClr val="006600"/>
                </a:solidFill>
              </a:rPr>
              <a:t>Janelas ao exterior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Marcador de Posição do Número do Diapositivo 3"/>
          <p:cNvSpPr>
            <a:spLocks noGrp="1"/>
          </p:cNvSpPr>
          <p:nvPr>
            <p:ph type="sldNum" sz="quarter" idx="12"/>
          </p:nvPr>
        </p:nvSpPr>
        <p:spPr>
          <a:noFill/>
        </p:spPr>
        <p:txBody>
          <a:bodyPr/>
          <a:lstStyle/>
          <a:p>
            <a:fld id="{8E78B62E-980E-4E13-96DD-AAA152494F65}" type="slidenum">
              <a:rPr lang="en-GB" smtClean="0">
                <a:latin typeface="Arial" pitchFamily="34" charset="0"/>
                <a:cs typeface="Arial" pitchFamily="34" charset="0"/>
              </a:rPr>
              <a:pPr/>
              <a:t>18</a:t>
            </a:fld>
            <a:endParaRPr lang="en-GB" smtClean="0">
              <a:latin typeface="Arial" pitchFamily="34" charset="0"/>
              <a:cs typeface="Arial" pitchFamily="34" charset="0"/>
            </a:endParaRPr>
          </a:p>
        </p:txBody>
      </p:sp>
      <p:pic>
        <p:nvPicPr>
          <p:cNvPr id="19459" name="Picture 2" descr="15"/>
          <p:cNvPicPr>
            <a:picLocks noChangeAspect="1" noChangeArrowheads="1"/>
          </p:cNvPicPr>
          <p:nvPr/>
        </p:nvPicPr>
        <p:blipFill>
          <a:blip r:embed="rId3" cstate="print"/>
          <a:srcRect/>
          <a:stretch>
            <a:fillRect/>
          </a:stretch>
        </p:blipFill>
        <p:spPr bwMode="auto">
          <a:xfrm>
            <a:off x="4211638" y="3109913"/>
            <a:ext cx="3816350" cy="3748087"/>
          </a:xfrm>
          <a:prstGeom prst="rect">
            <a:avLst/>
          </a:prstGeom>
          <a:noFill/>
          <a:ln w="9525">
            <a:noFill/>
            <a:miter lim="800000"/>
            <a:headEnd/>
            <a:tailEnd/>
          </a:ln>
        </p:spPr>
      </p:pic>
      <p:pic>
        <p:nvPicPr>
          <p:cNvPr id="19460" name="Picture 2" descr="Bastøy 1 - 10 av 19"/>
          <p:cNvPicPr>
            <a:picLocks noChangeAspect="1" noChangeArrowheads="1"/>
          </p:cNvPicPr>
          <p:nvPr/>
        </p:nvPicPr>
        <p:blipFill>
          <a:blip r:embed="rId4" cstate="print"/>
          <a:srcRect/>
          <a:stretch>
            <a:fillRect/>
          </a:stretch>
        </p:blipFill>
        <p:spPr bwMode="auto">
          <a:xfrm>
            <a:off x="250825" y="1700213"/>
            <a:ext cx="3889375" cy="2916237"/>
          </a:xfrm>
          <a:prstGeom prst="rect">
            <a:avLst/>
          </a:prstGeom>
          <a:noFill/>
          <a:ln w="9525">
            <a:noFill/>
            <a:miter lim="800000"/>
            <a:headEnd/>
            <a:tailEnd/>
          </a:ln>
        </p:spPr>
      </p:pic>
      <p:sp>
        <p:nvSpPr>
          <p:cNvPr id="19461" name="AutoShape 4"/>
          <p:cNvSpPr>
            <a:spLocks noChangeArrowheads="1"/>
          </p:cNvSpPr>
          <p:nvPr/>
        </p:nvSpPr>
        <p:spPr bwMode="auto">
          <a:xfrm>
            <a:off x="-107950" y="692150"/>
            <a:ext cx="6624638" cy="504825"/>
          </a:xfrm>
          <a:prstGeom prst="roundRect">
            <a:avLst>
              <a:gd name="adj" fmla="val 16667"/>
            </a:avLst>
          </a:prstGeom>
          <a:solidFill>
            <a:srgbClr val="99CC00"/>
          </a:solidFill>
          <a:ln w="9525">
            <a:noFill/>
            <a:round/>
            <a:headEnd/>
            <a:tailEnd/>
          </a:ln>
        </p:spPr>
        <p:txBody>
          <a:bodyPr wrap="none" anchor="ctr"/>
          <a:lstStyle/>
          <a:p>
            <a:pPr marL="355600"/>
            <a:r>
              <a:rPr lang="pt-PT" sz="2400" b="1">
                <a:solidFill>
                  <a:srgbClr val="005400"/>
                </a:solidFill>
              </a:rPr>
              <a:t>Bast</a:t>
            </a:r>
            <a:r>
              <a:rPr lang="pt-PT" sz="2000" b="1">
                <a:solidFill>
                  <a:srgbClr val="005400"/>
                </a:solidFill>
              </a:rPr>
              <a:t>Ø</a:t>
            </a:r>
            <a:r>
              <a:rPr lang="pt-PT" sz="2400" b="1">
                <a:solidFill>
                  <a:srgbClr val="005400"/>
                </a:solidFill>
              </a:rPr>
              <a:t>y Prison</a:t>
            </a:r>
          </a:p>
        </p:txBody>
      </p:sp>
      <p:sp>
        <p:nvSpPr>
          <p:cNvPr id="19462" name="Text Box 5"/>
          <p:cNvSpPr txBox="1">
            <a:spLocks noChangeArrowheads="1"/>
          </p:cNvSpPr>
          <p:nvPr/>
        </p:nvSpPr>
        <p:spPr bwMode="auto">
          <a:xfrm>
            <a:off x="4284663" y="1628775"/>
            <a:ext cx="4392612" cy="1739900"/>
          </a:xfrm>
          <a:prstGeom prst="rect">
            <a:avLst/>
          </a:prstGeom>
          <a:noFill/>
          <a:ln w="9525" algn="ctr">
            <a:noFill/>
            <a:miter lim="800000"/>
            <a:headEnd/>
            <a:tailEnd/>
          </a:ln>
        </p:spPr>
        <p:txBody>
          <a:bodyPr anchor="ctr">
            <a:spAutoFit/>
          </a:bodyPr>
          <a:lstStyle/>
          <a:p>
            <a:r>
              <a:rPr lang="pt-PT" b="1">
                <a:solidFill>
                  <a:srgbClr val="006600"/>
                </a:solidFill>
              </a:rPr>
              <a:t>Ilha</a:t>
            </a:r>
          </a:p>
          <a:p>
            <a:r>
              <a:rPr lang="pt-PT" b="1">
                <a:solidFill>
                  <a:srgbClr val="006600"/>
                </a:solidFill>
              </a:rPr>
              <a:t>Liberdade de movimentos</a:t>
            </a:r>
          </a:p>
          <a:p>
            <a:r>
              <a:rPr lang="pt-PT" b="1">
                <a:solidFill>
                  <a:srgbClr val="006600"/>
                </a:solidFill>
              </a:rPr>
              <a:t>69 funcionarios (só 5 passam a noite na prisão)</a:t>
            </a:r>
          </a:p>
          <a:p>
            <a:endParaRPr lang="pt-PT" b="1">
              <a:solidFill>
                <a:srgbClr val="006600"/>
              </a:solidFill>
            </a:endParaRPr>
          </a:p>
          <a:p>
            <a:endParaRPr lang="en-GB" b="1">
              <a:solidFill>
                <a:srgbClr val="0066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Marcador de Posição do Número do Diapositivo 3"/>
          <p:cNvSpPr>
            <a:spLocks noGrp="1"/>
          </p:cNvSpPr>
          <p:nvPr>
            <p:ph type="sldNum" sz="quarter" idx="12"/>
          </p:nvPr>
        </p:nvSpPr>
        <p:spPr>
          <a:noFill/>
        </p:spPr>
        <p:txBody>
          <a:bodyPr/>
          <a:lstStyle/>
          <a:p>
            <a:fld id="{DC2026FD-FAAF-4248-8AF4-8BF7AC0C79C8}" type="slidenum">
              <a:rPr lang="en-GB" smtClean="0">
                <a:latin typeface="Arial" pitchFamily="34" charset="0"/>
                <a:cs typeface="Arial" pitchFamily="34" charset="0"/>
              </a:rPr>
              <a:pPr/>
              <a:t>19</a:t>
            </a:fld>
            <a:endParaRPr lang="en-GB" smtClean="0">
              <a:latin typeface="Arial" pitchFamily="34" charset="0"/>
              <a:cs typeface="Arial" pitchFamily="34" charset="0"/>
            </a:endParaRPr>
          </a:p>
        </p:txBody>
      </p:sp>
      <p:sp>
        <p:nvSpPr>
          <p:cNvPr id="20483" name="Rectangle 4"/>
          <p:cNvSpPr>
            <a:spLocks noChangeArrowheads="1"/>
          </p:cNvSpPr>
          <p:nvPr/>
        </p:nvSpPr>
        <p:spPr bwMode="auto">
          <a:xfrm>
            <a:off x="539750" y="2128838"/>
            <a:ext cx="4968875" cy="2014537"/>
          </a:xfrm>
          <a:prstGeom prst="rect">
            <a:avLst/>
          </a:prstGeom>
          <a:noFill/>
          <a:ln w="9525" algn="ctr">
            <a:noFill/>
            <a:miter lim="800000"/>
            <a:headEnd/>
            <a:tailEnd/>
          </a:ln>
        </p:spPr>
        <p:txBody>
          <a:bodyPr anchor="ctr">
            <a:spAutoFit/>
          </a:bodyPr>
          <a:lstStyle/>
          <a:p>
            <a:r>
              <a:rPr lang="pt-PT" b="1">
                <a:solidFill>
                  <a:srgbClr val="006600"/>
                </a:solidFill>
              </a:rPr>
              <a:t>Não suicídios</a:t>
            </a:r>
          </a:p>
          <a:p>
            <a:r>
              <a:rPr lang="pt-PT" b="1">
                <a:solidFill>
                  <a:srgbClr val="006600"/>
                </a:solidFill>
              </a:rPr>
              <a:t>Não tentativas de fuga</a:t>
            </a:r>
          </a:p>
          <a:p>
            <a:r>
              <a:rPr lang="pt-PT" b="1">
                <a:solidFill>
                  <a:srgbClr val="006600"/>
                </a:solidFill>
              </a:rPr>
              <a:t>Diminuição da violência entre os reclusos</a:t>
            </a:r>
          </a:p>
          <a:p>
            <a:r>
              <a:rPr lang="pt-PT" b="1">
                <a:solidFill>
                  <a:srgbClr val="006600"/>
                </a:solidFill>
              </a:rPr>
              <a:t>Diminuição do vandalismo</a:t>
            </a:r>
          </a:p>
          <a:p>
            <a:r>
              <a:rPr lang="pt-PT" b="1">
                <a:solidFill>
                  <a:srgbClr val="006600"/>
                </a:solidFill>
              </a:rPr>
              <a:t>Boa relação entre guardas e reclusos</a:t>
            </a:r>
          </a:p>
          <a:p>
            <a:r>
              <a:rPr lang="pt-PT" b="1">
                <a:solidFill>
                  <a:srgbClr val="006600"/>
                </a:solidFill>
              </a:rPr>
              <a:t>Baixas taxas de reincidência</a:t>
            </a:r>
          </a:p>
          <a:p>
            <a:r>
              <a:rPr lang="pt-PT" b="1">
                <a:solidFill>
                  <a:srgbClr val="006600"/>
                </a:solidFill>
              </a:rPr>
              <a:t>			 (10% em Bastoy)</a:t>
            </a:r>
          </a:p>
        </p:txBody>
      </p:sp>
      <p:sp>
        <p:nvSpPr>
          <p:cNvPr id="20484" name="Rectangle 7"/>
          <p:cNvSpPr>
            <a:spLocks noChangeArrowheads="1"/>
          </p:cNvSpPr>
          <p:nvPr/>
        </p:nvSpPr>
        <p:spPr bwMode="auto">
          <a:xfrm>
            <a:off x="4643438" y="4508500"/>
            <a:ext cx="3313112" cy="366713"/>
          </a:xfrm>
          <a:prstGeom prst="rect">
            <a:avLst/>
          </a:prstGeom>
          <a:noFill/>
          <a:ln w="9525" algn="ctr">
            <a:noFill/>
            <a:miter lim="800000"/>
            <a:headEnd/>
            <a:tailEnd/>
          </a:ln>
        </p:spPr>
        <p:txBody>
          <a:bodyPr anchor="ctr">
            <a:spAutoFit/>
          </a:bodyPr>
          <a:lstStyle/>
          <a:p>
            <a:r>
              <a:rPr lang="pt-PT" b="1">
                <a:solidFill>
                  <a:srgbClr val="006600"/>
                </a:solidFill>
              </a:rPr>
              <a:t>Custo elevado!!!!!</a:t>
            </a:r>
          </a:p>
        </p:txBody>
      </p:sp>
      <p:sp>
        <p:nvSpPr>
          <p:cNvPr id="20485" name="AutoShape 4"/>
          <p:cNvSpPr>
            <a:spLocks noChangeArrowheads="1"/>
          </p:cNvSpPr>
          <p:nvPr/>
        </p:nvSpPr>
        <p:spPr bwMode="auto">
          <a:xfrm>
            <a:off x="-107950" y="692150"/>
            <a:ext cx="7704138" cy="504825"/>
          </a:xfrm>
          <a:prstGeom prst="roundRect">
            <a:avLst>
              <a:gd name="adj" fmla="val 16667"/>
            </a:avLst>
          </a:prstGeom>
          <a:solidFill>
            <a:srgbClr val="99CC00"/>
          </a:solidFill>
          <a:ln w="9525">
            <a:noFill/>
            <a:round/>
            <a:headEnd/>
            <a:tailEnd/>
          </a:ln>
        </p:spPr>
        <p:txBody>
          <a:bodyPr wrap="none" anchor="ctr"/>
          <a:lstStyle/>
          <a:p>
            <a:pPr marL="355600"/>
            <a:r>
              <a:rPr lang="pt-PT" sz="2400" b="1">
                <a:solidFill>
                  <a:srgbClr val="006600"/>
                </a:solidFill>
              </a:rPr>
              <a:t>Mudança das condições ambientais</a:t>
            </a:r>
            <a:endParaRPr lang="pt-PT" sz="240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Marcador de Posição do Número do Diapositivo 3"/>
          <p:cNvSpPr>
            <a:spLocks noGrp="1"/>
          </p:cNvSpPr>
          <p:nvPr>
            <p:ph type="sldNum" sz="quarter" idx="12"/>
          </p:nvPr>
        </p:nvSpPr>
        <p:spPr>
          <a:noFill/>
        </p:spPr>
        <p:txBody>
          <a:bodyPr/>
          <a:lstStyle/>
          <a:p>
            <a:fld id="{97A10C18-B3A9-4C16-BD79-70FBCFE1A584}" type="slidenum">
              <a:rPr lang="en-GB" smtClean="0">
                <a:latin typeface="Arial" pitchFamily="34" charset="0"/>
                <a:cs typeface="Arial" pitchFamily="34" charset="0"/>
              </a:rPr>
              <a:pPr/>
              <a:t>2</a:t>
            </a:fld>
            <a:endParaRPr lang="en-GB" smtClean="0">
              <a:latin typeface="Arial" pitchFamily="34" charset="0"/>
              <a:cs typeface="Arial" pitchFamily="34" charset="0"/>
            </a:endParaRPr>
          </a:p>
        </p:txBody>
      </p:sp>
      <p:sp>
        <p:nvSpPr>
          <p:cNvPr id="4099" name="Text Box 5"/>
          <p:cNvSpPr txBox="1">
            <a:spLocks noChangeArrowheads="1"/>
          </p:cNvSpPr>
          <p:nvPr/>
        </p:nvSpPr>
        <p:spPr bwMode="auto">
          <a:xfrm>
            <a:off x="755650" y="3213100"/>
            <a:ext cx="1873250" cy="396875"/>
          </a:xfrm>
          <a:prstGeom prst="rect">
            <a:avLst/>
          </a:prstGeom>
          <a:noFill/>
          <a:ln w="9525">
            <a:noFill/>
            <a:miter lim="800000"/>
            <a:headEnd/>
            <a:tailEnd/>
          </a:ln>
        </p:spPr>
        <p:txBody>
          <a:bodyPr>
            <a:spAutoFit/>
          </a:bodyPr>
          <a:lstStyle/>
          <a:p>
            <a:pPr>
              <a:spcBef>
                <a:spcPct val="50000"/>
              </a:spcBef>
            </a:pPr>
            <a:r>
              <a:rPr lang="pt-PT" sz="2000"/>
              <a:t>Fim e princípio</a:t>
            </a:r>
            <a:endParaRPr lang="en-GB" sz="2000"/>
          </a:p>
        </p:txBody>
      </p:sp>
      <p:sp>
        <p:nvSpPr>
          <p:cNvPr id="4100" name="Text Box 10"/>
          <p:cNvSpPr txBox="1">
            <a:spLocks noChangeArrowheads="1"/>
          </p:cNvSpPr>
          <p:nvPr/>
        </p:nvSpPr>
        <p:spPr bwMode="auto">
          <a:xfrm>
            <a:off x="2268538" y="2133600"/>
            <a:ext cx="6048375" cy="641350"/>
          </a:xfrm>
          <a:prstGeom prst="rect">
            <a:avLst/>
          </a:prstGeom>
          <a:noFill/>
          <a:ln w="9525">
            <a:noFill/>
            <a:miter lim="800000"/>
            <a:headEnd/>
            <a:tailEnd/>
          </a:ln>
        </p:spPr>
        <p:txBody>
          <a:bodyPr>
            <a:spAutoFit/>
          </a:bodyPr>
          <a:lstStyle/>
          <a:p>
            <a:pPr>
              <a:spcBef>
                <a:spcPct val="50000"/>
              </a:spcBef>
            </a:pPr>
            <a:r>
              <a:rPr lang="pt-PT"/>
              <a:t>Desenlace do percurso do processo que começa com a detenção e julgamento (e condenação) do indivíduo.</a:t>
            </a:r>
            <a:endParaRPr lang="en-GB"/>
          </a:p>
        </p:txBody>
      </p:sp>
      <p:sp>
        <p:nvSpPr>
          <p:cNvPr id="4101" name="Text Box 11"/>
          <p:cNvSpPr txBox="1">
            <a:spLocks noChangeArrowheads="1"/>
          </p:cNvSpPr>
          <p:nvPr/>
        </p:nvSpPr>
        <p:spPr bwMode="auto">
          <a:xfrm>
            <a:off x="2268538" y="4365625"/>
            <a:ext cx="4967287" cy="366713"/>
          </a:xfrm>
          <a:prstGeom prst="rect">
            <a:avLst/>
          </a:prstGeom>
          <a:noFill/>
          <a:ln w="9525">
            <a:noFill/>
            <a:miter lim="800000"/>
            <a:headEnd/>
            <a:tailEnd/>
          </a:ln>
        </p:spPr>
        <p:txBody>
          <a:bodyPr>
            <a:spAutoFit/>
          </a:bodyPr>
          <a:lstStyle/>
          <a:p>
            <a:pPr>
              <a:spcBef>
                <a:spcPct val="50000"/>
              </a:spcBef>
            </a:pPr>
            <a:r>
              <a:rPr lang="pt-PT"/>
              <a:t>Começo de um novo ciclo de vida</a:t>
            </a:r>
            <a:endParaRPr lang="en-GB"/>
          </a:p>
        </p:txBody>
      </p:sp>
      <p:sp>
        <p:nvSpPr>
          <p:cNvPr id="4102" name="AutoShape 12"/>
          <p:cNvSpPr>
            <a:spLocks noChangeArrowheads="1"/>
          </p:cNvSpPr>
          <p:nvPr/>
        </p:nvSpPr>
        <p:spPr bwMode="auto">
          <a:xfrm>
            <a:off x="1187450" y="2205038"/>
            <a:ext cx="1079500" cy="863600"/>
          </a:xfrm>
          <a:custGeom>
            <a:avLst/>
            <a:gdLst>
              <a:gd name="T0" fmla="*/ 37780000 w 21600"/>
              <a:gd name="T1" fmla="*/ 0 h 21600"/>
              <a:gd name="T2" fmla="*/ 37780000 w 21600"/>
              <a:gd name="T3" fmla="*/ 19434796 h 21600"/>
              <a:gd name="T4" fmla="*/ 8085005 w 21600"/>
              <a:gd name="T5" fmla="*/ 34528005 h 21600"/>
              <a:gd name="T6" fmla="*/ 53950017 w 21600"/>
              <a:gd name="T7" fmla="*/ 9717378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808080"/>
          </a:solidFill>
          <a:ln w="9525">
            <a:noFill/>
            <a:miter lim="800000"/>
            <a:headEnd/>
            <a:tailEnd/>
          </a:ln>
        </p:spPr>
        <p:txBody>
          <a:bodyPr wrap="none" anchor="ctr"/>
          <a:lstStyle/>
          <a:p>
            <a:endParaRPr lang="pt-PT"/>
          </a:p>
        </p:txBody>
      </p:sp>
      <p:sp>
        <p:nvSpPr>
          <p:cNvPr id="4103" name="AutoShape 13"/>
          <p:cNvSpPr>
            <a:spLocks noChangeArrowheads="1"/>
          </p:cNvSpPr>
          <p:nvPr/>
        </p:nvSpPr>
        <p:spPr bwMode="auto">
          <a:xfrm flipV="1">
            <a:off x="1187450" y="3933825"/>
            <a:ext cx="1079500" cy="936625"/>
          </a:xfrm>
          <a:custGeom>
            <a:avLst/>
            <a:gdLst>
              <a:gd name="T0" fmla="*/ 37780000 w 21600"/>
              <a:gd name="T1" fmla="*/ 0 h 21600"/>
              <a:gd name="T2" fmla="*/ 37780000 w 21600"/>
              <a:gd name="T3" fmla="*/ 22860504 h 21600"/>
              <a:gd name="T4" fmla="*/ 8085005 w 21600"/>
              <a:gd name="T5" fmla="*/ 40614181 h 21600"/>
              <a:gd name="T6" fmla="*/ 53950017 w 21600"/>
              <a:gd name="T7" fmla="*/ 11430252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808080"/>
          </a:solidFill>
          <a:ln w="9525">
            <a:noFill/>
            <a:miter lim="800000"/>
            <a:headEnd/>
            <a:tailEnd/>
          </a:ln>
        </p:spPr>
        <p:txBody>
          <a:bodyPr wrap="none" anchor="ctr"/>
          <a:lstStyle/>
          <a:p>
            <a:endParaRPr lang="pt-PT"/>
          </a:p>
        </p:txBody>
      </p:sp>
      <p:sp>
        <p:nvSpPr>
          <p:cNvPr id="4104" name="AutoShape 2"/>
          <p:cNvSpPr>
            <a:spLocks noChangeArrowheads="1"/>
          </p:cNvSpPr>
          <p:nvPr/>
        </p:nvSpPr>
        <p:spPr bwMode="auto">
          <a:xfrm>
            <a:off x="0" y="404813"/>
            <a:ext cx="6697663" cy="431800"/>
          </a:xfrm>
          <a:prstGeom prst="roundRect">
            <a:avLst>
              <a:gd name="adj" fmla="val 16667"/>
            </a:avLst>
          </a:prstGeom>
          <a:solidFill>
            <a:srgbClr val="A4DE00"/>
          </a:solidFill>
          <a:ln w="9525">
            <a:noFill/>
            <a:round/>
            <a:headEnd/>
            <a:tailEnd/>
          </a:ln>
        </p:spPr>
        <p:txBody>
          <a:bodyPr wrap="none" anchor="ctr"/>
          <a:lstStyle/>
          <a:p>
            <a:pPr marL="538163" indent="88900"/>
            <a:r>
              <a:rPr lang="pt-PT" sz="2400" b="1"/>
              <a:t>A entrada na prisão</a:t>
            </a:r>
          </a:p>
        </p:txBody>
      </p:sp>
      <p:sp>
        <p:nvSpPr>
          <p:cNvPr id="4105" name="AutoShape 15"/>
          <p:cNvSpPr>
            <a:spLocks noChangeArrowheads="1"/>
          </p:cNvSpPr>
          <p:nvPr/>
        </p:nvSpPr>
        <p:spPr bwMode="auto">
          <a:xfrm>
            <a:off x="1187450" y="2205038"/>
            <a:ext cx="1079500" cy="863600"/>
          </a:xfrm>
          <a:custGeom>
            <a:avLst/>
            <a:gdLst>
              <a:gd name="T0" fmla="*/ 37780000 w 21600"/>
              <a:gd name="T1" fmla="*/ 0 h 21600"/>
              <a:gd name="T2" fmla="*/ 37780000 w 21600"/>
              <a:gd name="T3" fmla="*/ 19434796 h 21600"/>
              <a:gd name="T4" fmla="*/ 8085005 w 21600"/>
              <a:gd name="T5" fmla="*/ 34528005 h 21600"/>
              <a:gd name="T6" fmla="*/ 53950017 w 21600"/>
              <a:gd name="T7" fmla="*/ 9717378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333300"/>
          </a:solidFill>
          <a:ln w="9525">
            <a:noFill/>
            <a:miter lim="800000"/>
            <a:headEnd/>
            <a:tailEnd/>
          </a:ln>
        </p:spPr>
        <p:txBody>
          <a:bodyPr wrap="none" anchor="ctr"/>
          <a:lstStyle/>
          <a:p>
            <a:endParaRPr lang="pt-PT"/>
          </a:p>
        </p:txBody>
      </p:sp>
      <p:sp>
        <p:nvSpPr>
          <p:cNvPr id="4106" name="AutoShape 16"/>
          <p:cNvSpPr>
            <a:spLocks noChangeArrowheads="1"/>
          </p:cNvSpPr>
          <p:nvPr/>
        </p:nvSpPr>
        <p:spPr bwMode="auto">
          <a:xfrm flipV="1">
            <a:off x="1187450" y="3933825"/>
            <a:ext cx="1079500" cy="936625"/>
          </a:xfrm>
          <a:custGeom>
            <a:avLst/>
            <a:gdLst>
              <a:gd name="T0" fmla="*/ 37780000 w 21600"/>
              <a:gd name="T1" fmla="*/ 0 h 21600"/>
              <a:gd name="T2" fmla="*/ 37780000 w 21600"/>
              <a:gd name="T3" fmla="*/ 22860504 h 21600"/>
              <a:gd name="T4" fmla="*/ 8085005 w 21600"/>
              <a:gd name="T5" fmla="*/ 40614181 h 21600"/>
              <a:gd name="T6" fmla="*/ 53950017 w 21600"/>
              <a:gd name="T7" fmla="*/ 11430252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333300"/>
          </a:solidFill>
          <a:ln w="9525">
            <a:noFill/>
            <a:miter lim="800000"/>
            <a:headEnd/>
            <a:tailEnd/>
          </a:ln>
        </p:spPr>
        <p:txBody>
          <a:bodyPr wrap="none" anchor="ctr"/>
          <a:lstStyle/>
          <a:p>
            <a:endParaRPr lang="pt-PT"/>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Marcador de Posição do Número do Diapositivo 3"/>
          <p:cNvSpPr>
            <a:spLocks noGrp="1"/>
          </p:cNvSpPr>
          <p:nvPr>
            <p:ph type="sldNum" sz="quarter" idx="12"/>
          </p:nvPr>
        </p:nvSpPr>
        <p:spPr>
          <a:noFill/>
        </p:spPr>
        <p:txBody>
          <a:bodyPr/>
          <a:lstStyle/>
          <a:p>
            <a:fld id="{56308487-B8CD-44A3-96E2-5BEAD2781EBE}" type="slidenum">
              <a:rPr lang="en-GB" smtClean="0">
                <a:latin typeface="Arial" pitchFamily="34" charset="0"/>
                <a:cs typeface="Arial" pitchFamily="34" charset="0"/>
              </a:rPr>
              <a:pPr/>
              <a:t>20</a:t>
            </a:fld>
            <a:endParaRPr lang="en-GB" smtClean="0">
              <a:latin typeface="Arial" pitchFamily="34" charset="0"/>
              <a:cs typeface="Arial" pitchFamily="34" charset="0"/>
            </a:endParaRPr>
          </a:p>
        </p:txBody>
      </p:sp>
      <p:sp>
        <p:nvSpPr>
          <p:cNvPr id="21507" name="Rectangle 4"/>
          <p:cNvSpPr>
            <a:spLocks noChangeArrowheads="1"/>
          </p:cNvSpPr>
          <p:nvPr/>
        </p:nvSpPr>
        <p:spPr bwMode="auto">
          <a:xfrm>
            <a:off x="468313" y="549275"/>
            <a:ext cx="7848600" cy="431800"/>
          </a:xfrm>
          <a:prstGeom prst="rect">
            <a:avLst/>
          </a:prstGeom>
          <a:solidFill>
            <a:srgbClr val="808000"/>
          </a:solidFill>
          <a:ln w="9525" algn="ctr">
            <a:noFill/>
            <a:miter lim="800000"/>
            <a:headEnd/>
            <a:tailEnd/>
          </a:ln>
        </p:spPr>
        <p:txBody>
          <a:bodyPr wrap="none" anchor="ctr"/>
          <a:lstStyle/>
          <a:p>
            <a:pPr algn="ctr"/>
            <a:r>
              <a:rPr lang="pt-PT" sz="2000" b="1">
                <a:solidFill>
                  <a:schemeClr val="bg1"/>
                </a:solidFill>
              </a:rPr>
              <a:t>O quê podemos fazer?</a:t>
            </a:r>
            <a:endParaRPr lang="en-GB" sz="2000" b="1">
              <a:solidFill>
                <a:schemeClr val="bg1"/>
              </a:solidFill>
            </a:endParaRPr>
          </a:p>
        </p:txBody>
      </p:sp>
      <p:sp>
        <p:nvSpPr>
          <p:cNvPr id="21508" name="Rectangle 7"/>
          <p:cNvSpPr>
            <a:spLocks noChangeArrowheads="1"/>
          </p:cNvSpPr>
          <p:nvPr/>
        </p:nvSpPr>
        <p:spPr bwMode="auto">
          <a:xfrm>
            <a:off x="466725" y="1628775"/>
            <a:ext cx="2665413" cy="649288"/>
          </a:xfrm>
          <a:prstGeom prst="rect">
            <a:avLst/>
          </a:prstGeom>
          <a:solidFill>
            <a:srgbClr val="808000"/>
          </a:solidFill>
          <a:ln w="9525">
            <a:noFill/>
            <a:miter lim="800000"/>
            <a:headEnd/>
            <a:tailEnd/>
          </a:ln>
        </p:spPr>
        <p:txBody>
          <a:bodyPr wrap="none" anchor="ctr"/>
          <a:lstStyle/>
          <a:p>
            <a:pPr algn="ctr"/>
            <a:r>
              <a:rPr lang="pt-PT">
                <a:solidFill>
                  <a:schemeClr val="bg1"/>
                </a:solidFill>
              </a:rPr>
              <a:t>Comunidade</a:t>
            </a:r>
            <a:endParaRPr lang="en-GB">
              <a:solidFill>
                <a:schemeClr val="bg1"/>
              </a:solidFill>
            </a:endParaRPr>
          </a:p>
        </p:txBody>
      </p:sp>
      <p:sp>
        <p:nvSpPr>
          <p:cNvPr id="21509" name="Rectangle 8"/>
          <p:cNvSpPr>
            <a:spLocks noChangeArrowheads="1"/>
          </p:cNvSpPr>
          <p:nvPr/>
        </p:nvSpPr>
        <p:spPr bwMode="auto">
          <a:xfrm>
            <a:off x="468313" y="2492375"/>
            <a:ext cx="2665412" cy="649288"/>
          </a:xfrm>
          <a:prstGeom prst="rect">
            <a:avLst/>
          </a:prstGeom>
          <a:solidFill>
            <a:srgbClr val="808000"/>
          </a:solidFill>
          <a:ln w="9525">
            <a:noFill/>
            <a:miter lim="800000"/>
            <a:headEnd/>
            <a:tailEnd/>
          </a:ln>
        </p:spPr>
        <p:txBody>
          <a:bodyPr wrap="none" anchor="ctr"/>
          <a:lstStyle/>
          <a:p>
            <a:pPr algn="ctr"/>
            <a:r>
              <a:rPr lang="pt-PT">
                <a:solidFill>
                  <a:schemeClr val="bg1"/>
                </a:solidFill>
              </a:rPr>
              <a:t>Reclusos</a:t>
            </a:r>
            <a:endParaRPr lang="en-GB">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Marcador de Posição do Número do Diapositivo 3"/>
          <p:cNvSpPr>
            <a:spLocks noGrp="1"/>
          </p:cNvSpPr>
          <p:nvPr>
            <p:ph type="sldNum" sz="quarter" idx="12"/>
          </p:nvPr>
        </p:nvSpPr>
        <p:spPr>
          <a:noFill/>
        </p:spPr>
        <p:txBody>
          <a:bodyPr/>
          <a:lstStyle/>
          <a:p>
            <a:fld id="{7E33F6F8-2CF3-4C7D-9738-0C4C504DC2C4}" type="slidenum">
              <a:rPr lang="en-GB" smtClean="0">
                <a:latin typeface="Arial" pitchFamily="34" charset="0"/>
                <a:cs typeface="Arial" pitchFamily="34" charset="0"/>
              </a:rPr>
              <a:pPr/>
              <a:t>21</a:t>
            </a:fld>
            <a:endParaRPr lang="en-GB" smtClean="0">
              <a:latin typeface="Arial" pitchFamily="34" charset="0"/>
              <a:cs typeface="Arial" pitchFamily="34" charset="0"/>
            </a:endParaRPr>
          </a:p>
        </p:txBody>
      </p:sp>
      <p:sp>
        <p:nvSpPr>
          <p:cNvPr id="22531" name="Rectangle 10"/>
          <p:cNvSpPr>
            <a:spLocks noChangeArrowheads="1"/>
          </p:cNvSpPr>
          <p:nvPr/>
        </p:nvSpPr>
        <p:spPr bwMode="auto">
          <a:xfrm>
            <a:off x="3132138" y="2347913"/>
            <a:ext cx="5688012" cy="576262"/>
          </a:xfrm>
          <a:prstGeom prst="rect">
            <a:avLst/>
          </a:prstGeom>
          <a:solidFill>
            <a:srgbClr val="99CC00"/>
          </a:solidFill>
          <a:ln w="9525" algn="ctr">
            <a:noFill/>
            <a:miter lim="800000"/>
            <a:headEnd/>
            <a:tailEnd/>
          </a:ln>
        </p:spPr>
        <p:txBody>
          <a:bodyPr wrap="none" anchor="ctr"/>
          <a:lstStyle/>
          <a:p>
            <a:pPr algn="ctr"/>
            <a:r>
              <a:rPr lang="pt-PT"/>
              <a:t>Voluntariado</a:t>
            </a:r>
            <a:endParaRPr lang="en-GB"/>
          </a:p>
        </p:txBody>
      </p:sp>
      <p:sp>
        <p:nvSpPr>
          <p:cNvPr id="22532" name="Rectangle 11"/>
          <p:cNvSpPr>
            <a:spLocks noChangeArrowheads="1"/>
          </p:cNvSpPr>
          <p:nvPr/>
        </p:nvSpPr>
        <p:spPr bwMode="auto">
          <a:xfrm>
            <a:off x="3132138" y="1700213"/>
            <a:ext cx="5688012" cy="576262"/>
          </a:xfrm>
          <a:prstGeom prst="rect">
            <a:avLst/>
          </a:prstGeom>
          <a:solidFill>
            <a:srgbClr val="99CC00"/>
          </a:solidFill>
          <a:ln w="9525" algn="ctr">
            <a:noFill/>
            <a:miter lim="800000"/>
            <a:headEnd/>
            <a:tailEnd/>
          </a:ln>
        </p:spPr>
        <p:txBody>
          <a:bodyPr wrap="none" anchor="ctr"/>
          <a:lstStyle/>
          <a:p>
            <a:pPr algn="ctr"/>
            <a:r>
              <a:rPr lang="pt-PT"/>
              <a:t>Aproximação da comunidade à população reclusa</a:t>
            </a:r>
            <a:endParaRPr lang="en-GB"/>
          </a:p>
        </p:txBody>
      </p:sp>
      <p:sp>
        <p:nvSpPr>
          <p:cNvPr id="22533" name="Rectangle 15"/>
          <p:cNvSpPr>
            <a:spLocks noChangeArrowheads="1"/>
          </p:cNvSpPr>
          <p:nvPr/>
        </p:nvSpPr>
        <p:spPr bwMode="auto">
          <a:xfrm>
            <a:off x="250825" y="1700213"/>
            <a:ext cx="2665413" cy="649287"/>
          </a:xfrm>
          <a:prstGeom prst="rect">
            <a:avLst/>
          </a:prstGeom>
          <a:solidFill>
            <a:srgbClr val="808000"/>
          </a:solidFill>
          <a:ln w="9525">
            <a:noFill/>
            <a:miter lim="800000"/>
            <a:headEnd/>
            <a:tailEnd/>
          </a:ln>
        </p:spPr>
        <p:txBody>
          <a:bodyPr wrap="none" anchor="ctr"/>
          <a:lstStyle/>
          <a:p>
            <a:pPr algn="ctr"/>
            <a:r>
              <a:rPr lang="pt-PT">
                <a:solidFill>
                  <a:schemeClr val="bg1"/>
                </a:solidFill>
              </a:rPr>
              <a:t>Comunidade </a:t>
            </a:r>
            <a:endParaRPr lang="en-GB">
              <a:solidFill>
                <a:schemeClr val="bg1"/>
              </a:solidFill>
            </a:endParaRPr>
          </a:p>
        </p:txBody>
      </p:sp>
      <p:sp>
        <p:nvSpPr>
          <p:cNvPr id="22534" name="Rectangle 17"/>
          <p:cNvSpPr>
            <a:spLocks noChangeArrowheads="1"/>
          </p:cNvSpPr>
          <p:nvPr/>
        </p:nvSpPr>
        <p:spPr bwMode="auto">
          <a:xfrm>
            <a:off x="250825" y="549275"/>
            <a:ext cx="8497888" cy="431800"/>
          </a:xfrm>
          <a:prstGeom prst="rect">
            <a:avLst/>
          </a:prstGeom>
          <a:solidFill>
            <a:srgbClr val="808000"/>
          </a:solidFill>
          <a:ln w="9525" algn="ctr">
            <a:noFill/>
            <a:miter lim="800000"/>
            <a:headEnd/>
            <a:tailEnd/>
          </a:ln>
        </p:spPr>
        <p:txBody>
          <a:bodyPr wrap="none" anchor="ctr"/>
          <a:lstStyle/>
          <a:p>
            <a:pPr algn="ctr"/>
            <a:r>
              <a:rPr lang="pt-PT" sz="2000" b="1">
                <a:solidFill>
                  <a:schemeClr val="bg1"/>
                </a:solidFill>
              </a:rPr>
              <a:t>O quê podemos fazer?</a:t>
            </a:r>
            <a:endParaRPr lang="en-GB" sz="2000" b="1">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Marcador de Posição do Número do Diapositivo 3"/>
          <p:cNvSpPr>
            <a:spLocks noGrp="1"/>
          </p:cNvSpPr>
          <p:nvPr>
            <p:ph type="sldNum" sz="quarter" idx="12"/>
          </p:nvPr>
        </p:nvSpPr>
        <p:spPr>
          <a:noFill/>
        </p:spPr>
        <p:txBody>
          <a:bodyPr/>
          <a:lstStyle/>
          <a:p>
            <a:fld id="{042A20F5-E9C3-4A72-B50A-2C5885035876}" type="slidenum">
              <a:rPr lang="en-GB" smtClean="0">
                <a:latin typeface="Arial" pitchFamily="34" charset="0"/>
                <a:cs typeface="Arial" pitchFamily="34" charset="0"/>
              </a:rPr>
              <a:pPr/>
              <a:t>22</a:t>
            </a:fld>
            <a:endParaRPr lang="en-GB" smtClean="0">
              <a:latin typeface="Arial" pitchFamily="34" charset="0"/>
              <a:cs typeface="Arial" pitchFamily="34" charset="0"/>
            </a:endParaRPr>
          </a:p>
        </p:txBody>
      </p:sp>
      <p:sp>
        <p:nvSpPr>
          <p:cNvPr id="23555" name="Rectangle 2"/>
          <p:cNvSpPr>
            <a:spLocks noChangeArrowheads="1"/>
          </p:cNvSpPr>
          <p:nvPr/>
        </p:nvSpPr>
        <p:spPr bwMode="auto">
          <a:xfrm>
            <a:off x="3132138" y="2349500"/>
            <a:ext cx="5688012" cy="576263"/>
          </a:xfrm>
          <a:prstGeom prst="rect">
            <a:avLst/>
          </a:prstGeom>
          <a:solidFill>
            <a:srgbClr val="99CC00"/>
          </a:solidFill>
          <a:ln w="9525" algn="ctr">
            <a:noFill/>
            <a:miter lim="800000"/>
            <a:headEnd/>
            <a:tailEnd/>
          </a:ln>
        </p:spPr>
        <p:txBody>
          <a:bodyPr wrap="none" anchor="ctr"/>
          <a:lstStyle/>
          <a:p>
            <a:pPr algn="ctr"/>
            <a:r>
              <a:rPr lang="pt-PT"/>
              <a:t>Educação para a cidadania</a:t>
            </a:r>
            <a:endParaRPr lang="en-GB"/>
          </a:p>
        </p:txBody>
      </p:sp>
      <p:sp>
        <p:nvSpPr>
          <p:cNvPr id="23556" name="Rectangle 3"/>
          <p:cNvSpPr>
            <a:spLocks noChangeArrowheads="1"/>
          </p:cNvSpPr>
          <p:nvPr/>
        </p:nvSpPr>
        <p:spPr bwMode="auto">
          <a:xfrm>
            <a:off x="3132138" y="1700213"/>
            <a:ext cx="5688012" cy="576262"/>
          </a:xfrm>
          <a:prstGeom prst="rect">
            <a:avLst/>
          </a:prstGeom>
          <a:solidFill>
            <a:srgbClr val="99CC00"/>
          </a:solidFill>
          <a:ln w="9525" algn="ctr">
            <a:noFill/>
            <a:miter lim="800000"/>
            <a:headEnd/>
            <a:tailEnd/>
          </a:ln>
        </p:spPr>
        <p:txBody>
          <a:bodyPr wrap="none" anchor="ctr"/>
          <a:lstStyle/>
          <a:p>
            <a:pPr algn="ctr"/>
            <a:r>
              <a:rPr lang="pt-PT"/>
              <a:t>Aprendizagem significativa</a:t>
            </a:r>
            <a:endParaRPr lang="en-GB"/>
          </a:p>
        </p:txBody>
      </p:sp>
      <p:sp>
        <p:nvSpPr>
          <p:cNvPr id="23557" name="Rectangle 5"/>
          <p:cNvSpPr>
            <a:spLocks noChangeArrowheads="1"/>
          </p:cNvSpPr>
          <p:nvPr/>
        </p:nvSpPr>
        <p:spPr bwMode="auto">
          <a:xfrm>
            <a:off x="250825" y="1700213"/>
            <a:ext cx="2665413" cy="649287"/>
          </a:xfrm>
          <a:prstGeom prst="rect">
            <a:avLst/>
          </a:prstGeom>
          <a:solidFill>
            <a:srgbClr val="808000"/>
          </a:solidFill>
          <a:ln w="9525">
            <a:noFill/>
            <a:miter lim="800000"/>
            <a:headEnd/>
            <a:tailEnd/>
          </a:ln>
        </p:spPr>
        <p:txBody>
          <a:bodyPr wrap="none" anchor="ctr"/>
          <a:lstStyle/>
          <a:p>
            <a:pPr algn="ctr"/>
            <a:r>
              <a:rPr lang="pt-PT">
                <a:solidFill>
                  <a:schemeClr val="bg1"/>
                </a:solidFill>
              </a:rPr>
              <a:t>Reclusos </a:t>
            </a:r>
            <a:endParaRPr lang="en-GB">
              <a:solidFill>
                <a:schemeClr val="bg1"/>
              </a:solidFill>
            </a:endParaRPr>
          </a:p>
        </p:txBody>
      </p:sp>
      <p:sp>
        <p:nvSpPr>
          <p:cNvPr id="23558" name="Rectangle 6"/>
          <p:cNvSpPr>
            <a:spLocks noChangeArrowheads="1"/>
          </p:cNvSpPr>
          <p:nvPr/>
        </p:nvSpPr>
        <p:spPr bwMode="auto">
          <a:xfrm>
            <a:off x="3132138" y="2997200"/>
            <a:ext cx="5688012" cy="576263"/>
          </a:xfrm>
          <a:prstGeom prst="rect">
            <a:avLst/>
          </a:prstGeom>
          <a:solidFill>
            <a:srgbClr val="99CC00"/>
          </a:solidFill>
          <a:ln w="9525" algn="ctr">
            <a:noFill/>
            <a:miter lim="800000"/>
            <a:headEnd/>
            <a:tailEnd/>
          </a:ln>
        </p:spPr>
        <p:txBody>
          <a:bodyPr wrap="none" anchor="ctr"/>
          <a:lstStyle/>
          <a:p>
            <a:pPr algn="ctr"/>
            <a:r>
              <a:rPr lang="pt-PT"/>
              <a:t>Resiliência</a:t>
            </a:r>
            <a:endParaRPr lang="en-GB"/>
          </a:p>
        </p:txBody>
      </p:sp>
      <p:sp>
        <p:nvSpPr>
          <p:cNvPr id="23559" name="Rectangle 7"/>
          <p:cNvSpPr>
            <a:spLocks noChangeArrowheads="1"/>
          </p:cNvSpPr>
          <p:nvPr/>
        </p:nvSpPr>
        <p:spPr bwMode="auto">
          <a:xfrm>
            <a:off x="250825" y="549275"/>
            <a:ext cx="8497888" cy="431800"/>
          </a:xfrm>
          <a:prstGeom prst="rect">
            <a:avLst/>
          </a:prstGeom>
          <a:solidFill>
            <a:srgbClr val="808000"/>
          </a:solidFill>
          <a:ln w="9525" algn="ctr">
            <a:noFill/>
            <a:miter lim="800000"/>
            <a:headEnd/>
            <a:tailEnd/>
          </a:ln>
        </p:spPr>
        <p:txBody>
          <a:bodyPr wrap="none" anchor="ctr"/>
          <a:lstStyle/>
          <a:p>
            <a:pPr algn="ctr"/>
            <a:r>
              <a:rPr lang="pt-PT" sz="2000" b="1">
                <a:solidFill>
                  <a:schemeClr val="bg1"/>
                </a:solidFill>
              </a:rPr>
              <a:t>O quê podemos fazer?</a:t>
            </a:r>
            <a:endParaRPr lang="en-GB" sz="2000" b="1">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Marcador de Posição do Número do Diapositivo 3"/>
          <p:cNvSpPr>
            <a:spLocks noGrp="1"/>
          </p:cNvSpPr>
          <p:nvPr>
            <p:ph type="sldNum" sz="quarter" idx="12"/>
          </p:nvPr>
        </p:nvSpPr>
        <p:spPr>
          <a:noFill/>
        </p:spPr>
        <p:txBody>
          <a:bodyPr/>
          <a:lstStyle/>
          <a:p>
            <a:fld id="{505CAE24-1AA4-446E-A9D4-5BEB366E91E4}" type="slidenum">
              <a:rPr lang="en-GB" smtClean="0">
                <a:latin typeface="Arial" pitchFamily="34" charset="0"/>
                <a:cs typeface="Arial" pitchFamily="34" charset="0"/>
              </a:rPr>
              <a:pPr/>
              <a:t>23</a:t>
            </a:fld>
            <a:endParaRPr lang="en-GB" smtClean="0">
              <a:latin typeface="Arial" pitchFamily="34" charset="0"/>
              <a:cs typeface="Arial" pitchFamily="34" charset="0"/>
            </a:endParaRPr>
          </a:p>
        </p:txBody>
      </p:sp>
      <p:sp>
        <p:nvSpPr>
          <p:cNvPr id="24579" name="Rectangle 2"/>
          <p:cNvSpPr>
            <a:spLocks noChangeArrowheads="1"/>
          </p:cNvSpPr>
          <p:nvPr/>
        </p:nvSpPr>
        <p:spPr bwMode="auto">
          <a:xfrm>
            <a:off x="250825" y="1628775"/>
            <a:ext cx="2665413" cy="649288"/>
          </a:xfrm>
          <a:prstGeom prst="rect">
            <a:avLst/>
          </a:prstGeom>
          <a:solidFill>
            <a:srgbClr val="808000"/>
          </a:solidFill>
          <a:ln w="9525">
            <a:noFill/>
            <a:miter lim="800000"/>
            <a:headEnd/>
            <a:tailEnd/>
          </a:ln>
        </p:spPr>
        <p:txBody>
          <a:bodyPr wrap="none" anchor="ctr"/>
          <a:lstStyle/>
          <a:p>
            <a:pPr algn="ctr"/>
            <a:r>
              <a:rPr lang="pt-PT">
                <a:solidFill>
                  <a:schemeClr val="bg1"/>
                </a:solidFill>
              </a:rPr>
              <a:t>Como aumentar a</a:t>
            </a:r>
          </a:p>
          <a:p>
            <a:pPr algn="ctr"/>
            <a:r>
              <a:rPr lang="pt-PT">
                <a:solidFill>
                  <a:schemeClr val="bg1"/>
                </a:solidFill>
              </a:rPr>
              <a:t> resiliência?</a:t>
            </a:r>
            <a:endParaRPr lang="en-GB">
              <a:solidFill>
                <a:schemeClr val="bg1"/>
              </a:solidFill>
            </a:endParaRPr>
          </a:p>
        </p:txBody>
      </p:sp>
      <p:sp>
        <p:nvSpPr>
          <p:cNvPr id="24580" name="Rectangle 3"/>
          <p:cNvSpPr>
            <a:spLocks noChangeArrowheads="1"/>
          </p:cNvSpPr>
          <p:nvPr/>
        </p:nvSpPr>
        <p:spPr bwMode="auto">
          <a:xfrm>
            <a:off x="3132138" y="1628775"/>
            <a:ext cx="5688012" cy="576263"/>
          </a:xfrm>
          <a:prstGeom prst="rect">
            <a:avLst/>
          </a:prstGeom>
          <a:solidFill>
            <a:srgbClr val="99CC00"/>
          </a:solidFill>
          <a:ln w="9525" algn="ctr">
            <a:noFill/>
            <a:miter lim="800000"/>
            <a:headEnd/>
            <a:tailEnd/>
          </a:ln>
        </p:spPr>
        <p:txBody>
          <a:bodyPr wrap="none" anchor="ctr"/>
          <a:lstStyle/>
          <a:p>
            <a:pPr algn="ctr"/>
            <a:r>
              <a:rPr lang="pt-PT"/>
              <a:t>Vínculos prosociais</a:t>
            </a:r>
            <a:endParaRPr lang="en-GB"/>
          </a:p>
        </p:txBody>
      </p:sp>
      <p:sp>
        <p:nvSpPr>
          <p:cNvPr id="24581" name="Rectangle 6"/>
          <p:cNvSpPr>
            <a:spLocks noChangeArrowheads="1"/>
          </p:cNvSpPr>
          <p:nvPr/>
        </p:nvSpPr>
        <p:spPr bwMode="auto">
          <a:xfrm>
            <a:off x="3132138" y="2276475"/>
            <a:ext cx="5688012" cy="576263"/>
          </a:xfrm>
          <a:prstGeom prst="rect">
            <a:avLst/>
          </a:prstGeom>
          <a:solidFill>
            <a:srgbClr val="99CC00"/>
          </a:solidFill>
          <a:ln w="9525" algn="ctr">
            <a:noFill/>
            <a:miter lim="800000"/>
            <a:headEnd/>
            <a:tailEnd/>
          </a:ln>
        </p:spPr>
        <p:txBody>
          <a:bodyPr wrap="none" anchor="ctr"/>
          <a:lstStyle/>
          <a:p>
            <a:pPr algn="ctr"/>
            <a:r>
              <a:rPr lang="pt-PT"/>
              <a:t>Normas </a:t>
            </a:r>
            <a:endParaRPr lang="en-GB"/>
          </a:p>
        </p:txBody>
      </p:sp>
      <p:sp>
        <p:nvSpPr>
          <p:cNvPr id="24582" name="Rectangle 7"/>
          <p:cNvSpPr>
            <a:spLocks noChangeArrowheads="1"/>
          </p:cNvSpPr>
          <p:nvPr/>
        </p:nvSpPr>
        <p:spPr bwMode="auto">
          <a:xfrm>
            <a:off x="3132138" y="2924175"/>
            <a:ext cx="5688012" cy="576263"/>
          </a:xfrm>
          <a:prstGeom prst="rect">
            <a:avLst/>
          </a:prstGeom>
          <a:solidFill>
            <a:srgbClr val="99CC00"/>
          </a:solidFill>
          <a:ln w="9525" algn="ctr">
            <a:noFill/>
            <a:miter lim="800000"/>
            <a:headEnd/>
            <a:tailEnd/>
          </a:ln>
        </p:spPr>
        <p:txBody>
          <a:bodyPr wrap="none" anchor="ctr"/>
          <a:lstStyle/>
          <a:p>
            <a:pPr algn="ctr"/>
            <a:r>
              <a:rPr lang="pt-PT"/>
              <a:t>Habilidades de vida</a:t>
            </a:r>
            <a:endParaRPr lang="en-GB"/>
          </a:p>
        </p:txBody>
      </p:sp>
      <p:sp>
        <p:nvSpPr>
          <p:cNvPr id="24583" name="Rectangle 8"/>
          <p:cNvSpPr>
            <a:spLocks noChangeArrowheads="1"/>
          </p:cNvSpPr>
          <p:nvPr/>
        </p:nvSpPr>
        <p:spPr bwMode="auto">
          <a:xfrm>
            <a:off x="3132138" y="3571875"/>
            <a:ext cx="5688012" cy="576263"/>
          </a:xfrm>
          <a:prstGeom prst="rect">
            <a:avLst/>
          </a:prstGeom>
          <a:solidFill>
            <a:srgbClr val="99CC00"/>
          </a:solidFill>
          <a:ln w="9525" algn="ctr">
            <a:noFill/>
            <a:miter lim="800000"/>
            <a:headEnd/>
            <a:tailEnd/>
          </a:ln>
        </p:spPr>
        <p:txBody>
          <a:bodyPr wrap="none" anchor="ctr"/>
          <a:lstStyle/>
          <a:p>
            <a:pPr algn="ctr"/>
            <a:r>
              <a:rPr lang="pt-PT"/>
              <a:t>Suporte social</a:t>
            </a:r>
            <a:endParaRPr lang="en-GB"/>
          </a:p>
        </p:txBody>
      </p:sp>
      <p:sp>
        <p:nvSpPr>
          <p:cNvPr id="24584" name="Rectangle 9"/>
          <p:cNvSpPr>
            <a:spLocks noChangeArrowheads="1"/>
          </p:cNvSpPr>
          <p:nvPr/>
        </p:nvSpPr>
        <p:spPr bwMode="auto">
          <a:xfrm>
            <a:off x="3132138" y="4221163"/>
            <a:ext cx="5688012" cy="576262"/>
          </a:xfrm>
          <a:prstGeom prst="rect">
            <a:avLst/>
          </a:prstGeom>
          <a:solidFill>
            <a:srgbClr val="99CC00"/>
          </a:solidFill>
          <a:ln w="9525" algn="ctr">
            <a:noFill/>
            <a:miter lim="800000"/>
            <a:headEnd/>
            <a:tailEnd/>
          </a:ln>
        </p:spPr>
        <p:txBody>
          <a:bodyPr wrap="none" anchor="ctr"/>
          <a:lstStyle/>
          <a:p>
            <a:pPr algn="ctr"/>
            <a:r>
              <a:rPr lang="pt-PT"/>
              <a:t>Expectativas sobre a aprendizagem dos alunos</a:t>
            </a:r>
            <a:endParaRPr lang="en-GB"/>
          </a:p>
        </p:txBody>
      </p:sp>
      <p:sp>
        <p:nvSpPr>
          <p:cNvPr id="24585" name="Rectangle 10"/>
          <p:cNvSpPr>
            <a:spLocks noChangeArrowheads="1"/>
          </p:cNvSpPr>
          <p:nvPr/>
        </p:nvSpPr>
        <p:spPr bwMode="auto">
          <a:xfrm>
            <a:off x="3132138" y="4868863"/>
            <a:ext cx="5688012" cy="576262"/>
          </a:xfrm>
          <a:prstGeom prst="rect">
            <a:avLst/>
          </a:prstGeom>
          <a:solidFill>
            <a:srgbClr val="99CC00"/>
          </a:solidFill>
          <a:ln w="9525" algn="ctr">
            <a:noFill/>
            <a:miter lim="800000"/>
            <a:headEnd/>
            <a:tailEnd/>
          </a:ln>
        </p:spPr>
        <p:txBody>
          <a:bodyPr wrap="none" anchor="ctr"/>
          <a:lstStyle/>
          <a:p>
            <a:pPr algn="ctr"/>
            <a:r>
              <a:rPr lang="pt-PT"/>
              <a:t>Participação activa</a:t>
            </a:r>
            <a:endParaRPr lang="en-GB"/>
          </a:p>
        </p:txBody>
      </p:sp>
      <p:sp>
        <p:nvSpPr>
          <p:cNvPr id="24586" name="Rectangle 12"/>
          <p:cNvSpPr>
            <a:spLocks noChangeArrowheads="1"/>
          </p:cNvSpPr>
          <p:nvPr/>
        </p:nvSpPr>
        <p:spPr bwMode="auto">
          <a:xfrm>
            <a:off x="250825" y="1628775"/>
            <a:ext cx="2665413" cy="649288"/>
          </a:xfrm>
          <a:prstGeom prst="rect">
            <a:avLst/>
          </a:prstGeom>
          <a:solidFill>
            <a:srgbClr val="808000"/>
          </a:solidFill>
          <a:ln w="9525">
            <a:noFill/>
            <a:miter lim="800000"/>
            <a:headEnd/>
            <a:tailEnd/>
          </a:ln>
        </p:spPr>
        <p:txBody>
          <a:bodyPr wrap="none" anchor="ctr"/>
          <a:lstStyle/>
          <a:p>
            <a:pPr algn="ctr"/>
            <a:r>
              <a:rPr lang="pt-PT">
                <a:solidFill>
                  <a:schemeClr val="bg1"/>
                </a:solidFill>
              </a:rPr>
              <a:t>Como aumentar a</a:t>
            </a:r>
          </a:p>
          <a:p>
            <a:pPr algn="ctr"/>
            <a:r>
              <a:rPr lang="pt-PT">
                <a:solidFill>
                  <a:schemeClr val="bg1"/>
                </a:solidFill>
              </a:rPr>
              <a:t> resiliência?</a:t>
            </a:r>
            <a:endParaRPr lang="en-GB">
              <a:solidFill>
                <a:schemeClr val="bg1"/>
              </a:solidFill>
            </a:endParaRPr>
          </a:p>
        </p:txBody>
      </p:sp>
      <p:sp>
        <p:nvSpPr>
          <p:cNvPr id="24587" name="Rectangle 13"/>
          <p:cNvSpPr>
            <a:spLocks noChangeArrowheads="1"/>
          </p:cNvSpPr>
          <p:nvPr/>
        </p:nvSpPr>
        <p:spPr bwMode="auto">
          <a:xfrm>
            <a:off x="3132138" y="1628775"/>
            <a:ext cx="5688012" cy="576263"/>
          </a:xfrm>
          <a:prstGeom prst="rect">
            <a:avLst/>
          </a:prstGeom>
          <a:solidFill>
            <a:srgbClr val="99CC00"/>
          </a:solidFill>
          <a:ln w="9525" algn="ctr">
            <a:noFill/>
            <a:miter lim="800000"/>
            <a:headEnd/>
            <a:tailEnd/>
          </a:ln>
        </p:spPr>
        <p:txBody>
          <a:bodyPr wrap="none" anchor="ctr"/>
          <a:lstStyle/>
          <a:p>
            <a:pPr algn="ctr"/>
            <a:r>
              <a:rPr lang="pt-PT"/>
              <a:t>Vínculos prosociais</a:t>
            </a:r>
            <a:endParaRPr lang="en-GB"/>
          </a:p>
        </p:txBody>
      </p:sp>
      <p:sp>
        <p:nvSpPr>
          <p:cNvPr id="24588" name="Rectangle 14"/>
          <p:cNvSpPr>
            <a:spLocks noChangeArrowheads="1"/>
          </p:cNvSpPr>
          <p:nvPr/>
        </p:nvSpPr>
        <p:spPr bwMode="auto">
          <a:xfrm>
            <a:off x="250825" y="1628775"/>
            <a:ext cx="2665413" cy="649288"/>
          </a:xfrm>
          <a:prstGeom prst="rect">
            <a:avLst/>
          </a:prstGeom>
          <a:solidFill>
            <a:srgbClr val="808000"/>
          </a:solidFill>
          <a:ln w="9525">
            <a:noFill/>
            <a:miter lim="800000"/>
            <a:headEnd/>
            <a:tailEnd/>
          </a:ln>
        </p:spPr>
        <p:txBody>
          <a:bodyPr wrap="none" anchor="ctr"/>
          <a:lstStyle/>
          <a:p>
            <a:pPr algn="ctr"/>
            <a:r>
              <a:rPr lang="pt-PT">
                <a:solidFill>
                  <a:schemeClr val="bg1"/>
                </a:solidFill>
              </a:rPr>
              <a:t>Como aumentar a</a:t>
            </a:r>
          </a:p>
          <a:p>
            <a:pPr algn="ctr"/>
            <a:r>
              <a:rPr lang="pt-PT">
                <a:solidFill>
                  <a:schemeClr val="bg1"/>
                </a:solidFill>
              </a:rPr>
              <a:t> resiliência?</a:t>
            </a:r>
            <a:endParaRPr lang="en-GB">
              <a:solidFill>
                <a:schemeClr val="bg1"/>
              </a:solidFill>
            </a:endParaRPr>
          </a:p>
        </p:txBody>
      </p:sp>
      <p:sp>
        <p:nvSpPr>
          <p:cNvPr id="24589" name="Rectangle 15"/>
          <p:cNvSpPr>
            <a:spLocks noChangeArrowheads="1"/>
          </p:cNvSpPr>
          <p:nvPr/>
        </p:nvSpPr>
        <p:spPr bwMode="auto">
          <a:xfrm>
            <a:off x="3132138" y="1628775"/>
            <a:ext cx="5688012" cy="576263"/>
          </a:xfrm>
          <a:prstGeom prst="rect">
            <a:avLst/>
          </a:prstGeom>
          <a:solidFill>
            <a:srgbClr val="99CC00"/>
          </a:solidFill>
          <a:ln w="9525" algn="ctr">
            <a:noFill/>
            <a:miter lim="800000"/>
            <a:headEnd/>
            <a:tailEnd/>
          </a:ln>
        </p:spPr>
        <p:txBody>
          <a:bodyPr wrap="none" anchor="ctr"/>
          <a:lstStyle/>
          <a:p>
            <a:pPr algn="ctr"/>
            <a:r>
              <a:rPr lang="pt-PT"/>
              <a:t>Vínculos prosociais</a:t>
            </a:r>
            <a:endParaRPr lang="en-GB"/>
          </a:p>
        </p:txBody>
      </p:sp>
      <p:sp>
        <p:nvSpPr>
          <p:cNvPr id="24590" name="Rectangle 16"/>
          <p:cNvSpPr>
            <a:spLocks noChangeArrowheads="1"/>
          </p:cNvSpPr>
          <p:nvPr/>
        </p:nvSpPr>
        <p:spPr bwMode="auto">
          <a:xfrm>
            <a:off x="250825" y="549275"/>
            <a:ext cx="8497888" cy="431800"/>
          </a:xfrm>
          <a:prstGeom prst="rect">
            <a:avLst/>
          </a:prstGeom>
          <a:solidFill>
            <a:srgbClr val="808000"/>
          </a:solidFill>
          <a:ln w="9525" algn="ctr">
            <a:noFill/>
            <a:miter lim="800000"/>
            <a:headEnd/>
            <a:tailEnd/>
          </a:ln>
        </p:spPr>
        <p:txBody>
          <a:bodyPr wrap="none" anchor="ctr"/>
          <a:lstStyle/>
          <a:p>
            <a:pPr algn="ctr"/>
            <a:r>
              <a:rPr lang="pt-PT" sz="2000" b="1">
                <a:solidFill>
                  <a:schemeClr val="bg1"/>
                </a:solidFill>
              </a:rPr>
              <a:t>O quê podemos fazer?</a:t>
            </a:r>
            <a:endParaRPr lang="en-GB" sz="2000" b="1">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Marcador de Posição do Número do Diapositivo 3"/>
          <p:cNvSpPr>
            <a:spLocks noGrp="1"/>
          </p:cNvSpPr>
          <p:nvPr>
            <p:ph type="sldNum" sz="quarter" idx="12"/>
          </p:nvPr>
        </p:nvSpPr>
        <p:spPr>
          <a:noFill/>
        </p:spPr>
        <p:txBody>
          <a:bodyPr/>
          <a:lstStyle/>
          <a:p>
            <a:fld id="{B3925133-0EAA-47BD-9370-CB6ECFD03E92}" type="slidenum">
              <a:rPr lang="en-GB" smtClean="0">
                <a:latin typeface="Arial" pitchFamily="34" charset="0"/>
                <a:cs typeface="Arial" pitchFamily="34" charset="0"/>
              </a:rPr>
              <a:pPr/>
              <a:t>24</a:t>
            </a:fld>
            <a:endParaRPr lang="en-GB" smtClean="0">
              <a:latin typeface="Arial" pitchFamily="34" charset="0"/>
              <a:cs typeface="Arial" pitchFamily="34" charset="0"/>
            </a:endParaRPr>
          </a:p>
        </p:txBody>
      </p:sp>
      <p:sp>
        <p:nvSpPr>
          <p:cNvPr id="25603" name="Rectângulo 3"/>
          <p:cNvSpPr>
            <a:spLocks noChangeArrowheads="1"/>
          </p:cNvSpPr>
          <p:nvPr/>
        </p:nvSpPr>
        <p:spPr bwMode="auto">
          <a:xfrm>
            <a:off x="3203575" y="2924175"/>
            <a:ext cx="5146675" cy="457200"/>
          </a:xfrm>
          <a:prstGeom prst="rect">
            <a:avLst/>
          </a:prstGeom>
          <a:noFill/>
          <a:ln w="9525">
            <a:noFill/>
            <a:miter lim="800000"/>
            <a:headEnd/>
            <a:tailEnd/>
          </a:ln>
        </p:spPr>
        <p:txBody>
          <a:bodyPr>
            <a:spAutoFit/>
          </a:bodyPr>
          <a:lstStyle/>
          <a:p>
            <a:r>
              <a:rPr lang="pt-PT" sz="2400" b="1"/>
              <a:t>Obrigada pela vossa atenção</a:t>
            </a:r>
          </a:p>
        </p:txBody>
      </p:sp>
      <p:sp>
        <p:nvSpPr>
          <p:cNvPr id="25604" name="Text Box 5"/>
          <p:cNvSpPr txBox="1">
            <a:spLocks noChangeArrowheads="1"/>
          </p:cNvSpPr>
          <p:nvPr/>
        </p:nvSpPr>
        <p:spPr bwMode="auto">
          <a:xfrm>
            <a:off x="755650" y="5013325"/>
            <a:ext cx="4032250" cy="1192213"/>
          </a:xfrm>
          <a:prstGeom prst="rect">
            <a:avLst/>
          </a:prstGeom>
          <a:noFill/>
          <a:ln w="9525">
            <a:noFill/>
            <a:miter lim="800000"/>
            <a:headEnd/>
            <a:tailEnd/>
          </a:ln>
        </p:spPr>
        <p:txBody>
          <a:bodyPr>
            <a:spAutoFit/>
          </a:bodyPr>
          <a:lstStyle/>
          <a:p>
            <a:pPr>
              <a:spcBef>
                <a:spcPct val="50000"/>
              </a:spcBef>
            </a:pPr>
            <a:r>
              <a:rPr lang="pt-PT"/>
              <a:t>Glória Jólluskin </a:t>
            </a:r>
          </a:p>
          <a:p>
            <a:pPr>
              <a:spcBef>
                <a:spcPct val="50000"/>
              </a:spcBef>
            </a:pPr>
            <a:r>
              <a:rPr lang="pt-PT"/>
              <a:t>Universidade Fernando Pessoa</a:t>
            </a:r>
          </a:p>
          <a:p>
            <a:pPr>
              <a:spcBef>
                <a:spcPct val="50000"/>
              </a:spcBef>
            </a:pPr>
            <a:r>
              <a:rPr lang="pt-PT"/>
              <a:t>gloria@ufp.edu.pt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Marcador de Posição do Número do Diapositivo 5"/>
          <p:cNvSpPr>
            <a:spLocks noGrp="1"/>
          </p:cNvSpPr>
          <p:nvPr>
            <p:ph type="sldNum" sz="quarter" idx="12"/>
          </p:nvPr>
        </p:nvSpPr>
        <p:spPr>
          <a:noFill/>
        </p:spPr>
        <p:txBody>
          <a:bodyPr/>
          <a:lstStyle/>
          <a:p>
            <a:fld id="{B6B7B2F9-435A-4C07-94E4-1FAE5C3A022E}" type="slidenum">
              <a:rPr lang="en-GB" smtClean="0">
                <a:latin typeface="Arial" pitchFamily="34" charset="0"/>
                <a:cs typeface="Arial" pitchFamily="34" charset="0"/>
              </a:rPr>
              <a:pPr/>
              <a:t>3</a:t>
            </a:fld>
            <a:endParaRPr lang="en-GB" smtClean="0">
              <a:latin typeface="Arial" pitchFamily="34" charset="0"/>
              <a:cs typeface="Arial" pitchFamily="34" charset="0"/>
            </a:endParaRPr>
          </a:p>
        </p:txBody>
      </p:sp>
      <p:sp>
        <p:nvSpPr>
          <p:cNvPr id="5123" name="Rectangle 5"/>
          <p:cNvSpPr>
            <a:spLocks noChangeArrowheads="1"/>
          </p:cNvSpPr>
          <p:nvPr/>
        </p:nvSpPr>
        <p:spPr bwMode="auto">
          <a:xfrm>
            <a:off x="2987675" y="5013325"/>
            <a:ext cx="3024188" cy="503238"/>
          </a:xfrm>
          <a:prstGeom prst="rect">
            <a:avLst/>
          </a:prstGeom>
          <a:solidFill>
            <a:srgbClr val="808000"/>
          </a:solidFill>
          <a:ln w="9525">
            <a:noFill/>
            <a:miter lim="800000"/>
            <a:headEnd/>
            <a:tailEnd/>
          </a:ln>
        </p:spPr>
        <p:txBody>
          <a:bodyPr wrap="none" anchor="ctr"/>
          <a:lstStyle/>
          <a:p>
            <a:pPr algn="ctr"/>
            <a:r>
              <a:rPr lang="pt-PT">
                <a:solidFill>
                  <a:schemeClr val="bg1"/>
                </a:solidFill>
              </a:rPr>
              <a:t>Limitação de actividades</a:t>
            </a:r>
          </a:p>
          <a:p>
            <a:pPr algn="ctr"/>
            <a:r>
              <a:rPr lang="pt-PT">
                <a:solidFill>
                  <a:schemeClr val="bg1"/>
                </a:solidFill>
              </a:rPr>
              <a:t> e movimentos</a:t>
            </a:r>
            <a:endParaRPr lang="en-GB">
              <a:solidFill>
                <a:schemeClr val="bg1"/>
              </a:solidFill>
            </a:endParaRPr>
          </a:p>
        </p:txBody>
      </p:sp>
      <p:sp>
        <p:nvSpPr>
          <p:cNvPr id="5124" name="Rectangle 2"/>
          <p:cNvSpPr>
            <a:spLocks noChangeArrowheads="1"/>
          </p:cNvSpPr>
          <p:nvPr/>
        </p:nvSpPr>
        <p:spPr bwMode="auto">
          <a:xfrm>
            <a:off x="2987675" y="1628775"/>
            <a:ext cx="3024188" cy="647700"/>
          </a:xfrm>
          <a:prstGeom prst="rect">
            <a:avLst/>
          </a:prstGeom>
          <a:solidFill>
            <a:srgbClr val="808000"/>
          </a:solidFill>
          <a:ln w="9525" algn="ctr">
            <a:noFill/>
            <a:miter lim="800000"/>
            <a:headEnd/>
            <a:tailEnd/>
          </a:ln>
        </p:spPr>
        <p:txBody>
          <a:bodyPr wrap="none" anchor="ctr"/>
          <a:lstStyle/>
          <a:p>
            <a:pPr algn="ctr"/>
            <a:r>
              <a:rPr lang="pt-PT">
                <a:solidFill>
                  <a:schemeClr val="bg1"/>
                </a:solidFill>
              </a:rPr>
              <a:t>Dependência do regime </a:t>
            </a:r>
          </a:p>
          <a:p>
            <a:pPr algn="ctr"/>
            <a:r>
              <a:rPr lang="pt-PT">
                <a:solidFill>
                  <a:schemeClr val="bg1"/>
                </a:solidFill>
              </a:rPr>
              <a:t>penitenciário</a:t>
            </a:r>
            <a:endParaRPr lang="en-GB">
              <a:solidFill>
                <a:schemeClr val="bg1"/>
              </a:solidFill>
            </a:endParaRPr>
          </a:p>
        </p:txBody>
      </p:sp>
      <p:sp>
        <p:nvSpPr>
          <p:cNvPr id="5125" name="Rectangle 3"/>
          <p:cNvSpPr>
            <a:spLocks noChangeArrowheads="1"/>
          </p:cNvSpPr>
          <p:nvPr/>
        </p:nvSpPr>
        <p:spPr bwMode="auto">
          <a:xfrm>
            <a:off x="2987675" y="5589588"/>
            <a:ext cx="3024188" cy="503237"/>
          </a:xfrm>
          <a:prstGeom prst="rect">
            <a:avLst/>
          </a:prstGeom>
          <a:solidFill>
            <a:srgbClr val="808000"/>
          </a:solidFill>
          <a:ln w="9525">
            <a:noFill/>
            <a:miter lim="800000"/>
            <a:headEnd/>
            <a:tailEnd/>
          </a:ln>
        </p:spPr>
        <p:txBody>
          <a:bodyPr wrap="none" anchor="ctr"/>
          <a:lstStyle/>
          <a:p>
            <a:pPr algn="ctr"/>
            <a:r>
              <a:rPr lang="pt-PT">
                <a:solidFill>
                  <a:schemeClr val="bg1"/>
                </a:solidFill>
              </a:rPr>
              <a:t>Limitação de relações</a:t>
            </a:r>
          </a:p>
          <a:p>
            <a:pPr algn="ctr"/>
            <a:r>
              <a:rPr lang="pt-PT">
                <a:solidFill>
                  <a:schemeClr val="bg1"/>
                </a:solidFill>
              </a:rPr>
              <a:t> sociais</a:t>
            </a:r>
            <a:endParaRPr lang="en-GB">
              <a:solidFill>
                <a:schemeClr val="bg1"/>
              </a:solidFill>
            </a:endParaRPr>
          </a:p>
        </p:txBody>
      </p:sp>
      <p:sp>
        <p:nvSpPr>
          <p:cNvPr id="5126" name="Rectangle 4"/>
          <p:cNvSpPr>
            <a:spLocks noChangeArrowheads="1"/>
          </p:cNvSpPr>
          <p:nvPr/>
        </p:nvSpPr>
        <p:spPr bwMode="auto">
          <a:xfrm>
            <a:off x="2987675" y="2349500"/>
            <a:ext cx="3024188" cy="646113"/>
          </a:xfrm>
          <a:prstGeom prst="rect">
            <a:avLst/>
          </a:prstGeom>
          <a:solidFill>
            <a:srgbClr val="808000"/>
          </a:solidFill>
          <a:ln w="9525" algn="ctr">
            <a:noFill/>
            <a:miter lim="800000"/>
            <a:headEnd/>
            <a:tailEnd/>
          </a:ln>
        </p:spPr>
        <p:txBody>
          <a:bodyPr wrap="none" anchor="ctr"/>
          <a:lstStyle/>
          <a:p>
            <a:pPr algn="ctr"/>
            <a:r>
              <a:rPr lang="pt-PT">
                <a:solidFill>
                  <a:schemeClr val="bg1"/>
                </a:solidFill>
              </a:rPr>
              <a:t>Isolamento social</a:t>
            </a:r>
            <a:endParaRPr lang="en-GB">
              <a:solidFill>
                <a:schemeClr val="bg1"/>
              </a:solidFill>
            </a:endParaRPr>
          </a:p>
        </p:txBody>
      </p:sp>
      <p:sp>
        <p:nvSpPr>
          <p:cNvPr id="5127" name="Rectangle 7"/>
          <p:cNvSpPr>
            <a:spLocks noChangeArrowheads="1"/>
          </p:cNvSpPr>
          <p:nvPr/>
        </p:nvSpPr>
        <p:spPr bwMode="auto">
          <a:xfrm>
            <a:off x="6229350" y="3430588"/>
            <a:ext cx="2374900" cy="430212"/>
          </a:xfrm>
          <a:prstGeom prst="rect">
            <a:avLst/>
          </a:prstGeom>
          <a:solidFill>
            <a:srgbClr val="99CC00"/>
          </a:solidFill>
          <a:ln w="9525" algn="ctr">
            <a:noFill/>
            <a:miter lim="800000"/>
            <a:headEnd/>
            <a:tailEnd/>
          </a:ln>
        </p:spPr>
        <p:txBody>
          <a:bodyPr wrap="none" anchor="ctr"/>
          <a:lstStyle/>
          <a:p>
            <a:pPr algn="ctr"/>
            <a:r>
              <a:rPr lang="pt-PT" sz="1600"/>
              <a:t>Depreciação da imagem</a:t>
            </a:r>
            <a:endParaRPr lang="en-GB" sz="1600"/>
          </a:p>
        </p:txBody>
      </p:sp>
      <p:sp>
        <p:nvSpPr>
          <p:cNvPr id="5128" name="Rectangle 8"/>
          <p:cNvSpPr>
            <a:spLocks noChangeArrowheads="1"/>
          </p:cNvSpPr>
          <p:nvPr/>
        </p:nvSpPr>
        <p:spPr bwMode="auto">
          <a:xfrm>
            <a:off x="323850" y="3575050"/>
            <a:ext cx="2447925" cy="430213"/>
          </a:xfrm>
          <a:prstGeom prst="rect">
            <a:avLst/>
          </a:prstGeom>
          <a:solidFill>
            <a:srgbClr val="99CC00"/>
          </a:solidFill>
          <a:ln w="9525" algn="ctr">
            <a:noFill/>
            <a:miter lim="800000"/>
            <a:headEnd/>
            <a:tailEnd/>
          </a:ln>
        </p:spPr>
        <p:txBody>
          <a:bodyPr wrap="none" anchor="ctr"/>
          <a:lstStyle/>
          <a:p>
            <a:pPr algn="ctr"/>
            <a:r>
              <a:rPr lang="pt-PT" sz="1600"/>
              <a:t>Ansiedade</a:t>
            </a:r>
            <a:endParaRPr lang="en-GB" sz="1600"/>
          </a:p>
        </p:txBody>
      </p:sp>
      <p:sp>
        <p:nvSpPr>
          <p:cNvPr id="5129" name="Rectangle 10"/>
          <p:cNvSpPr>
            <a:spLocks noChangeArrowheads="1"/>
          </p:cNvSpPr>
          <p:nvPr/>
        </p:nvSpPr>
        <p:spPr bwMode="auto">
          <a:xfrm>
            <a:off x="6229350" y="2928938"/>
            <a:ext cx="2374900" cy="430212"/>
          </a:xfrm>
          <a:prstGeom prst="rect">
            <a:avLst/>
          </a:prstGeom>
          <a:solidFill>
            <a:srgbClr val="99CC00"/>
          </a:solidFill>
          <a:ln w="9525" algn="ctr">
            <a:noFill/>
            <a:miter lim="800000"/>
            <a:headEnd/>
            <a:tailEnd/>
          </a:ln>
        </p:spPr>
        <p:txBody>
          <a:bodyPr wrap="none" anchor="ctr"/>
          <a:lstStyle/>
          <a:p>
            <a:pPr algn="ctr"/>
            <a:r>
              <a:rPr lang="pt-PT" sz="1600"/>
              <a:t>Exageração de situações</a:t>
            </a:r>
            <a:endParaRPr lang="en-GB" sz="1600"/>
          </a:p>
        </p:txBody>
      </p:sp>
      <p:sp>
        <p:nvSpPr>
          <p:cNvPr id="5130" name="Rectangle 11"/>
          <p:cNvSpPr>
            <a:spLocks noChangeArrowheads="1"/>
          </p:cNvSpPr>
          <p:nvPr/>
        </p:nvSpPr>
        <p:spPr bwMode="auto">
          <a:xfrm>
            <a:off x="6229350" y="3935413"/>
            <a:ext cx="2374900" cy="430212"/>
          </a:xfrm>
          <a:prstGeom prst="rect">
            <a:avLst/>
          </a:prstGeom>
          <a:solidFill>
            <a:srgbClr val="99CC00"/>
          </a:solidFill>
          <a:ln w="9525" algn="ctr">
            <a:noFill/>
            <a:miter lim="800000"/>
            <a:headEnd/>
            <a:tailEnd/>
          </a:ln>
        </p:spPr>
        <p:txBody>
          <a:bodyPr wrap="none" anchor="ctr"/>
          <a:lstStyle/>
          <a:p>
            <a:pPr algn="ctr"/>
            <a:r>
              <a:rPr lang="pt-PT" sz="1600"/>
              <a:t>Depersonalização</a:t>
            </a:r>
            <a:endParaRPr lang="en-GB" sz="1600"/>
          </a:p>
        </p:txBody>
      </p:sp>
      <p:sp>
        <p:nvSpPr>
          <p:cNvPr id="5131" name="Rectangle 12"/>
          <p:cNvSpPr>
            <a:spLocks noChangeArrowheads="1"/>
          </p:cNvSpPr>
          <p:nvPr/>
        </p:nvSpPr>
        <p:spPr bwMode="auto">
          <a:xfrm>
            <a:off x="2987675" y="3068638"/>
            <a:ext cx="3024188" cy="646112"/>
          </a:xfrm>
          <a:prstGeom prst="rect">
            <a:avLst/>
          </a:prstGeom>
          <a:solidFill>
            <a:srgbClr val="808000"/>
          </a:solidFill>
          <a:ln w="9525" algn="ctr">
            <a:noFill/>
            <a:miter lim="800000"/>
            <a:headEnd/>
            <a:tailEnd/>
          </a:ln>
        </p:spPr>
        <p:txBody>
          <a:bodyPr wrap="none" anchor="ctr"/>
          <a:lstStyle/>
          <a:p>
            <a:pPr algn="ctr"/>
            <a:r>
              <a:rPr lang="pt-PT">
                <a:solidFill>
                  <a:schemeClr val="bg1"/>
                </a:solidFill>
              </a:rPr>
              <a:t>Sobrelotação</a:t>
            </a:r>
            <a:endParaRPr lang="en-GB">
              <a:solidFill>
                <a:schemeClr val="bg1"/>
              </a:solidFill>
            </a:endParaRPr>
          </a:p>
        </p:txBody>
      </p:sp>
      <p:sp>
        <p:nvSpPr>
          <p:cNvPr id="5132" name="Rectangle 13"/>
          <p:cNvSpPr>
            <a:spLocks noChangeArrowheads="1"/>
          </p:cNvSpPr>
          <p:nvPr/>
        </p:nvSpPr>
        <p:spPr bwMode="auto">
          <a:xfrm>
            <a:off x="323850" y="476250"/>
            <a:ext cx="8280400" cy="504825"/>
          </a:xfrm>
          <a:prstGeom prst="rect">
            <a:avLst/>
          </a:prstGeom>
          <a:solidFill>
            <a:srgbClr val="808000"/>
          </a:solidFill>
          <a:ln w="9525" algn="ctr">
            <a:noFill/>
            <a:miter lim="800000"/>
            <a:headEnd/>
            <a:tailEnd/>
          </a:ln>
        </p:spPr>
        <p:txBody>
          <a:bodyPr wrap="none" anchor="ctr"/>
          <a:lstStyle/>
          <a:p>
            <a:pPr algn="ctr"/>
            <a:r>
              <a:rPr lang="pt-PT" sz="2000" b="1">
                <a:solidFill>
                  <a:schemeClr val="bg1"/>
                </a:solidFill>
              </a:rPr>
              <a:t>Efeitos da pena privativa de liberdade</a:t>
            </a:r>
            <a:endParaRPr lang="en-GB" sz="2000" b="1">
              <a:solidFill>
                <a:schemeClr val="bg1"/>
              </a:solidFill>
            </a:endParaRPr>
          </a:p>
        </p:txBody>
      </p:sp>
      <p:sp>
        <p:nvSpPr>
          <p:cNvPr id="5133" name="Rectangle 14"/>
          <p:cNvSpPr>
            <a:spLocks noChangeArrowheads="1"/>
          </p:cNvSpPr>
          <p:nvPr/>
        </p:nvSpPr>
        <p:spPr bwMode="auto">
          <a:xfrm>
            <a:off x="323850" y="4151313"/>
            <a:ext cx="2447925" cy="430212"/>
          </a:xfrm>
          <a:prstGeom prst="rect">
            <a:avLst/>
          </a:prstGeom>
          <a:solidFill>
            <a:srgbClr val="99CC00"/>
          </a:solidFill>
          <a:ln w="9525" algn="ctr">
            <a:noFill/>
            <a:miter lim="800000"/>
            <a:headEnd/>
            <a:tailEnd/>
          </a:ln>
        </p:spPr>
        <p:txBody>
          <a:bodyPr wrap="none" anchor="ctr"/>
          <a:lstStyle/>
          <a:p>
            <a:pPr algn="ctr"/>
            <a:r>
              <a:rPr lang="pt-PT" sz="1600"/>
              <a:t>Ausência de expectativas</a:t>
            </a:r>
          </a:p>
          <a:p>
            <a:pPr algn="ctr"/>
            <a:r>
              <a:rPr lang="pt-PT" sz="1600"/>
              <a:t>de futuro</a:t>
            </a:r>
            <a:endParaRPr lang="en-GB" sz="1600"/>
          </a:p>
        </p:txBody>
      </p:sp>
      <p:sp>
        <p:nvSpPr>
          <p:cNvPr id="5134" name="Rectangle 15"/>
          <p:cNvSpPr>
            <a:spLocks noChangeArrowheads="1"/>
          </p:cNvSpPr>
          <p:nvPr/>
        </p:nvSpPr>
        <p:spPr bwMode="auto">
          <a:xfrm>
            <a:off x="323850" y="4724400"/>
            <a:ext cx="2447925" cy="576263"/>
          </a:xfrm>
          <a:prstGeom prst="rect">
            <a:avLst/>
          </a:prstGeom>
          <a:solidFill>
            <a:srgbClr val="99CC00"/>
          </a:solidFill>
          <a:ln w="9525" algn="ctr">
            <a:noFill/>
            <a:miter lim="800000"/>
            <a:headEnd/>
            <a:tailEnd/>
          </a:ln>
        </p:spPr>
        <p:txBody>
          <a:bodyPr wrap="none" anchor="ctr"/>
          <a:lstStyle/>
          <a:p>
            <a:pPr algn="ctr"/>
            <a:r>
              <a:rPr lang="pt-PT" sz="1600"/>
              <a:t>Ausência de </a:t>
            </a:r>
          </a:p>
          <a:p>
            <a:pPr algn="ctr"/>
            <a:r>
              <a:rPr lang="pt-PT" sz="1600"/>
              <a:t>responsabilização</a:t>
            </a:r>
            <a:endParaRPr lang="en-GB" sz="1600"/>
          </a:p>
        </p:txBody>
      </p:sp>
      <p:sp>
        <p:nvSpPr>
          <p:cNvPr id="5135" name="Rectangle 16"/>
          <p:cNvSpPr>
            <a:spLocks noChangeArrowheads="1"/>
          </p:cNvSpPr>
          <p:nvPr/>
        </p:nvSpPr>
        <p:spPr bwMode="auto">
          <a:xfrm>
            <a:off x="6229350" y="4438650"/>
            <a:ext cx="2374900" cy="430213"/>
          </a:xfrm>
          <a:prstGeom prst="rect">
            <a:avLst/>
          </a:prstGeom>
          <a:solidFill>
            <a:srgbClr val="99CC00"/>
          </a:solidFill>
          <a:ln w="9525" algn="ctr">
            <a:noFill/>
            <a:miter lim="800000"/>
            <a:headEnd/>
            <a:tailEnd/>
          </a:ln>
        </p:spPr>
        <p:txBody>
          <a:bodyPr wrap="none" anchor="ctr"/>
          <a:lstStyle/>
          <a:p>
            <a:pPr algn="ctr"/>
            <a:r>
              <a:rPr lang="pt-PT" sz="1600"/>
              <a:t>Alterações da vida sexual</a:t>
            </a:r>
            <a:endParaRPr lang="en-GB" sz="1600"/>
          </a:p>
        </p:txBody>
      </p:sp>
      <p:sp>
        <p:nvSpPr>
          <p:cNvPr id="5136" name="Rectangle 17"/>
          <p:cNvSpPr>
            <a:spLocks noChangeArrowheads="1"/>
          </p:cNvSpPr>
          <p:nvPr/>
        </p:nvSpPr>
        <p:spPr bwMode="auto">
          <a:xfrm>
            <a:off x="6229350" y="4943475"/>
            <a:ext cx="2374900" cy="430213"/>
          </a:xfrm>
          <a:prstGeom prst="rect">
            <a:avLst/>
          </a:prstGeom>
          <a:solidFill>
            <a:srgbClr val="99CC00"/>
          </a:solidFill>
          <a:ln w="9525" algn="ctr">
            <a:noFill/>
            <a:miter lim="800000"/>
            <a:headEnd/>
            <a:tailEnd/>
          </a:ln>
        </p:spPr>
        <p:txBody>
          <a:bodyPr wrap="none" anchor="ctr"/>
          <a:lstStyle/>
          <a:p>
            <a:pPr algn="ctr"/>
            <a:r>
              <a:rPr lang="pt-PT" sz="1600"/>
              <a:t>Perda de intimidade</a:t>
            </a:r>
            <a:endParaRPr lang="en-GB" sz="1600"/>
          </a:p>
        </p:txBody>
      </p:sp>
      <p:sp>
        <p:nvSpPr>
          <p:cNvPr id="5137" name="Rectangle 18"/>
          <p:cNvSpPr>
            <a:spLocks noChangeArrowheads="1"/>
          </p:cNvSpPr>
          <p:nvPr/>
        </p:nvSpPr>
        <p:spPr bwMode="auto">
          <a:xfrm>
            <a:off x="323850" y="2924175"/>
            <a:ext cx="2447925" cy="574675"/>
          </a:xfrm>
          <a:prstGeom prst="rect">
            <a:avLst/>
          </a:prstGeom>
          <a:solidFill>
            <a:srgbClr val="99CC00"/>
          </a:solidFill>
          <a:ln w="9525" algn="ctr">
            <a:noFill/>
            <a:miter lim="800000"/>
            <a:headEnd/>
            <a:tailEnd/>
          </a:ln>
        </p:spPr>
        <p:txBody>
          <a:bodyPr wrap="none" anchor="ctr"/>
          <a:lstStyle/>
          <a:p>
            <a:pPr algn="ctr"/>
            <a:r>
              <a:rPr lang="pt-PT" sz="1600"/>
              <a:t>Ausência de controlo</a:t>
            </a:r>
          </a:p>
          <a:p>
            <a:pPr algn="ctr"/>
            <a:r>
              <a:rPr lang="pt-PT" sz="1600"/>
              <a:t> sobre a própria vida</a:t>
            </a:r>
            <a:endParaRPr lang="en-GB" sz="1600"/>
          </a:p>
        </p:txBody>
      </p:sp>
      <p:sp>
        <p:nvSpPr>
          <p:cNvPr id="5138" name="Rectangle 19"/>
          <p:cNvSpPr>
            <a:spLocks noChangeArrowheads="1"/>
          </p:cNvSpPr>
          <p:nvPr/>
        </p:nvSpPr>
        <p:spPr bwMode="auto">
          <a:xfrm>
            <a:off x="323850" y="4078288"/>
            <a:ext cx="2447925" cy="574675"/>
          </a:xfrm>
          <a:prstGeom prst="rect">
            <a:avLst/>
          </a:prstGeom>
          <a:solidFill>
            <a:srgbClr val="99CC00"/>
          </a:solidFill>
          <a:ln w="9525" algn="ctr">
            <a:noFill/>
            <a:miter lim="800000"/>
            <a:headEnd/>
            <a:tailEnd/>
          </a:ln>
        </p:spPr>
        <p:txBody>
          <a:bodyPr wrap="none" anchor="ctr"/>
          <a:lstStyle/>
          <a:p>
            <a:pPr algn="ctr"/>
            <a:r>
              <a:rPr lang="pt-PT" sz="1600"/>
              <a:t>Ausência de expectativas</a:t>
            </a:r>
          </a:p>
          <a:p>
            <a:pPr algn="ctr"/>
            <a:r>
              <a:rPr lang="pt-PT" sz="1600"/>
              <a:t>de futuro</a:t>
            </a:r>
            <a:endParaRPr lang="en-GB" sz="1600"/>
          </a:p>
        </p:txBody>
      </p:sp>
      <p:sp>
        <p:nvSpPr>
          <p:cNvPr id="5139" name="Rectangle 20"/>
          <p:cNvSpPr>
            <a:spLocks noChangeArrowheads="1"/>
          </p:cNvSpPr>
          <p:nvPr/>
        </p:nvSpPr>
        <p:spPr bwMode="auto">
          <a:xfrm>
            <a:off x="2843213" y="1557338"/>
            <a:ext cx="3313112" cy="4824412"/>
          </a:xfrm>
          <a:prstGeom prst="rect">
            <a:avLst/>
          </a:prstGeom>
          <a:noFill/>
          <a:ln w="28575">
            <a:solidFill>
              <a:srgbClr val="333300"/>
            </a:solidFill>
            <a:miter lim="800000"/>
            <a:headEnd/>
            <a:tailEnd/>
          </a:ln>
        </p:spPr>
        <p:txBody>
          <a:bodyPr wrap="none" anchor="ctr"/>
          <a:lstStyle/>
          <a:p>
            <a:endParaRPr lang="pt-PT"/>
          </a:p>
        </p:txBody>
      </p:sp>
      <p:sp>
        <p:nvSpPr>
          <p:cNvPr id="5140" name="AutoShape 21"/>
          <p:cNvSpPr>
            <a:spLocks noChangeArrowheads="1"/>
          </p:cNvSpPr>
          <p:nvPr/>
        </p:nvSpPr>
        <p:spPr bwMode="auto">
          <a:xfrm rot="5400000">
            <a:off x="6119813" y="1736725"/>
            <a:ext cx="1079500" cy="863600"/>
          </a:xfrm>
          <a:custGeom>
            <a:avLst/>
            <a:gdLst>
              <a:gd name="T0" fmla="*/ 37780000 w 21600"/>
              <a:gd name="T1" fmla="*/ 0 h 21600"/>
              <a:gd name="T2" fmla="*/ 37780000 w 21600"/>
              <a:gd name="T3" fmla="*/ 19434796 h 21600"/>
              <a:gd name="T4" fmla="*/ 8085005 w 21600"/>
              <a:gd name="T5" fmla="*/ 34528005 h 21600"/>
              <a:gd name="T6" fmla="*/ 53950017 w 21600"/>
              <a:gd name="T7" fmla="*/ 9717378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333300"/>
          </a:solidFill>
          <a:ln w="9525">
            <a:noFill/>
            <a:miter lim="800000"/>
            <a:headEnd/>
            <a:tailEnd/>
          </a:ln>
        </p:spPr>
        <p:txBody>
          <a:bodyPr wrap="none" anchor="ctr"/>
          <a:lstStyle/>
          <a:p>
            <a:endParaRPr lang="pt-PT"/>
          </a:p>
        </p:txBody>
      </p:sp>
      <p:sp>
        <p:nvSpPr>
          <p:cNvPr id="5141" name="AutoShape 22"/>
          <p:cNvSpPr>
            <a:spLocks noChangeArrowheads="1"/>
          </p:cNvSpPr>
          <p:nvPr/>
        </p:nvSpPr>
        <p:spPr bwMode="auto">
          <a:xfrm rot="5400000" flipV="1">
            <a:off x="1763713" y="1700212"/>
            <a:ext cx="1079500" cy="936625"/>
          </a:xfrm>
          <a:custGeom>
            <a:avLst/>
            <a:gdLst>
              <a:gd name="T0" fmla="*/ 37780000 w 21600"/>
              <a:gd name="T1" fmla="*/ 0 h 21600"/>
              <a:gd name="T2" fmla="*/ 37780000 w 21600"/>
              <a:gd name="T3" fmla="*/ 22860504 h 21600"/>
              <a:gd name="T4" fmla="*/ 8085005 w 21600"/>
              <a:gd name="T5" fmla="*/ 40614181 h 21600"/>
              <a:gd name="T6" fmla="*/ 53950017 w 21600"/>
              <a:gd name="T7" fmla="*/ 11430252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333300"/>
          </a:solidFill>
          <a:ln w="9525">
            <a:noFill/>
            <a:miter lim="800000"/>
            <a:headEnd/>
            <a:tailEnd/>
          </a:ln>
        </p:spPr>
        <p:txBody>
          <a:bodyPr wrap="none" anchor="ctr"/>
          <a:lstStyle/>
          <a:p>
            <a:endParaRPr lang="pt-PT"/>
          </a:p>
        </p:txBody>
      </p:sp>
      <p:sp>
        <p:nvSpPr>
          <p:cNvPr id="5142" name="AutoShape 23"/>
          <p:cNvSpPr>
            <a:spLocks noChangeArrowheads="1"/>
          </p:cNvSpPr>
          <p:nvPr/>
        </p:nvSpPr>
        <p:spPr bwMode="auto">
          <a:xfrm>
            <a:off x="4140200" y="3860800"/>
            <a:ext cx="647700" cy="1008063"/>
          </a:xfrm>
          <a:prstGeom prst="upDownArrow">
            <a:avLst>
              <a:gd name="adj1" fmla="val 50000"/>
              <a:gd name="adj2" fmla="val 31127"/>
            </a:avLst>
          </a:prstGeom>
          <a:solidFill>
            <a:srgbClr val="333300"/>
          </a:solidFill>
          <a:ln w="9525" algn="ctr">
            <a:noFill/>
            <a:miter lim="800000"/>
            <a:headEnd/>
            <a:tailEnd/>
          </a:ln>
        </p:spPr>
        <p:txBody>
          <a:bodyPr wrap="none" anchor="ctr"/>
          <a:lstStyle/>
          <a:p>
            <a:endParaRPr lang="pt-PT"/>
          </a:p>
        </p:txBody>
      </p:sp>
      <p:sp>
        <p:nvSpPr>
          <p:cNvPr id="5143" name="Rectangle 25"/>
          <p:cNvSpPr>
            <a:spLocks noChangeArrowheads="1"/>
          </p:cNvSpPr>
          <p:nvPr/>
        </p:nvSpPr>
        <p:spPr bwMode="auto">
          <a:xfrm>
            <a:off x="323850" y="4722813"/>
            <a:ext cx="2447925" cy="576262"/>
          </a:xfrm>
          <a:prstGeom prst="rect">
            <a:avLst/>
          </a:prstGeom>
          <a:solidFill>
            <a:srgbClr val="99CC00"/>
          </a:solidFill>
          <a:ln w="9525" algn="ctr">
            <a:noFill/>
            <a:miter lim="800000"/>
            <a:headEnd/>
            <a:tailEnd/>
          </a:ln>
        </p:spPr>
        <p:txBody>
          <a:bodyPr wrap="none" anchor="ctr"/>
          <a:lstStyle/>
          <a:p>
            <a:pPr algn="ctr"/>
            <a:r>
              <a:rPr lang="pt-PT" sz="1600"/>
              <a:t>Ausência de </a:t>
            </a:r>
          </a:p>
          <a:p>
            <a:pPr algn="ctr"/>
            <a:r>
              <a:rPr lang="pt-PT" sz="1600"/>
              <a:t>responsabilização</a:t>
            </a:r>
            <a:endParaRPr lang="en-GB" sz="1600"/>
          </a:p>
        </p:txBody>
      </p:sp>
      <p:sp>
        <p:nvSpPr>
          <p:cNvPr id="5144" name="Rectangle 26"/>
          <p:cNvSpPr>
            <a:spLocks noChangeArrowheads="1"/>
          </p:cNvSpPr>
          <p:nvPr/>
        </p:nvSpPr>
        <p:spPr bwMode="auto">
          <a:xfrm>
            <a:off x="323850" y="4076700"/>
            <a:ext cx="2447925" cy="574675"/>
          </a:xfrm>
          <a:prstGeom prst="rect">
            <a:avLst/>
          </a:prstGeom>
          <a:solidFill>
            <a:srgbClr val="99CC00"/>
          </a:solidFill>
          <a:ln w="9525" algn="ctr">
            <a:noFill/>
            <a:miter lim="800000"/>
            <a:headEnd/>
            <a:tailEnd/>
          </a:ln>
        </p:spPr>
        <p:txBody>
          <a:bodyPr wrap="none" anchor="ctr"/>
          <a:lstStyle/>
          <a:p>
            <a:pPr algn="ctr"/>
            <a:r>
              <a:rPr lang="pt-PT" sz="1600"/>
              <a:t>Ausência de expectativas</a:t>
            </a:r>
          </a:p>
          <a:p>
            <a:pPr algn="ctr"/>
            <a:r>
              <a:rPr lang="pt-PT" sz="1600"/>
              <a:t>de futuro</a:t>
            </a:r>
            <a:endParaRPr lang="en-GB" sz="1600"/>
          </a:p>
        </p:txBody>
      </p:sp>
      <p:sp>
        <p:nvSpPr>
          <p:cNvPr id="5145" name="Rectangle 27"/>
          <p:cNvSpPr>
            <a:spLocks noChangeArrowheads="1"/>
          </p:cNvSpPr>
          <p:nvPr/>
        </p:nvSpPr>
        <p:spPr bwMode="auto">
          <a:xfrm>
            <a:off x="323850" y="3573463"/>
            <a:ext cx="2447925" cy="430212"/>
          </a:xfrm>
          <a:prstGeom prst="rect">
            <a:avLst/>
          </a:prstGeom>
          <a:solidFill>
            <a:srgbClr val="99CC00"/>
          </a:solidFill>
          <a:ln w="9525" algn="ctr">
            <a:noFill/>
            <a:miter lim="800000"/>
            <a:headEnd/>
            <a:tailEnd/>
          </a:ln>
        </p:spPr>
        <p:txBody>
          <a:bodyPr wrap="none" anchor="ctr"/>
          <a:lstStyle/>
          <a:p>
            <a:pPr algn="ctr"/>
            <a:r>
              <a:rPr lang="pt-PT" sz="1600"/>
              <a:t>Ansiedade</a:t>
            </a:r>
            <a:endParaRPr lang="en-GB" sz="1600"/>
          </a:p>
        </p:txBody>
      </p:sp>
      <p:sp>
        <p:nvSpPr>
          <p:cNvPr id="5146" name="Rectangle 28"/>
          <p:cNvSpPr>
            <a:spLocks noChangeArrowheads="1"/>
          </p:cNvSpPr>
          <p:nvPr/>
        </p:nvSpPr>
        <p:spPr bwMode="auto">
          <a:xfrm>
            <a:off x="323850" y="4721225"/>
            <a:ext cx="2447925" cy="576263"/>
          </a:xfrm>
          <a:prstGeom prst="rect">
            <a:avLst/>
          </a:prstGeom>
          <a:solidFill>
            <a:srgbClr val="99CC00"/>
          </a:solidFill>
          <a:ln w="9525" algn="ctr">
            <a:noFill/>
            <a:miter lim="800000"/>
            <a:headEnd/>
            <a:tailEnd/>
          </a:ln>
        </p:spPr>
        <p:txBody>
          <a:bodyPr wrap="none" anchor="ctr"/>
          <a:lstStyle/>
          <a:p>
            <a:pPr algn="ctr"/>
            <a:r>
              <a:rPr lang="pt-PT" sz="1600"/>
              <a:t>Ausência de </a:t>
            </a:r>
          </a:p>
          <a:p>
            <a:pPr algn="ctr"/>
            <a:r>
              <a:rPr lang="pt-PT" sz="1600"/>
              <a:t>responsabilização</a:t>
            </a:r>
            <a:endParaRPr lang="en-GB" sz="1600"/>
          </a:p>
        </p:txBody>
      </p:sp>
      <p:sp>
        <p:nvSpPr>
          <p:cNvPr id="5147" name="Rectangle 29"/>
          <p:cNvSpPr>
            <a:spLocks noChangeArrowheads="1"/>
          </p:cNvSpPr>
          <p:nvPr/>
        </p:nvSpPr>
        <p:spPr bwMode="auto">
          <a:xfrm>
            <a:off x="323850" y="4075113"/>
            <a:ext cx="2447925" cy="574675"/>
          </a:xfrm>
          <a:prstGeom prst="rect">
            <a:avLst/>
          </a:prstGeom>
          <a:solidFill>
            <a:srgbClr val="99CC00"/>
          </a:solidFill>
          <a:ln w="9525" algn="ctr">
            <a:noFill/>
            <a:miter lim="800000"/>
            <a:headEnd/>
            <a:tailEnd/>
          </a:ln>
        </p:spPr>
        <p:txBody>
          <a:bodyPr wrap="none" anchor="ctr"/>
          <a:lstStyle/>
          <a:p>
            <a:pPr algn="ctr"/>
            <a:r>
              <a:rPr lang="pt-PT" sz="1600"/>
              <a:t>Ausência de expectativas</a:t>
            </a:r>
          </a:p>
          <a:p>
            <a:pPr algn="ctr"/>
            <a:r>
              <a:rPr lang="pt-PT" sz="1600"/>
              <a:t>de futuro</a:t>
            </a:r>
            <a:endParaRPr lang="en-GB" sz="1600"/>
          </a:p>
        </p:txBody>
      </p:sp>
      <p:sp>
        <p:nvSpPr>
          <p:cNvPr id="5148" name="Rectangle 30"/>
          <p:cNvSpPr>
            <a:spLocks noChangeArrowheads="1"/>
          </p:cNvSpPr>
          <p:nvPr/>
        </p:nvSpPr>
        <p:spPr bwMode="auto">
          <a:xfrm>
            <a:off x="323850" y="2924175"/>
            <a:ext cx="2447925" cy="574675"/>
          </a:xfrm>
          <a:prstGeom prst="rect">
            <a:avLst/>
          </a:prstGeom>
          <a:solidFill>
            <a:srgbClr val="99CC00"/>
          </a:solidFill>
          <a:ln w="9525" algn="ctr">
            <a:noFill/>
            <a:miter lim="800000"/>
            <a:headEnd/>
            <a:tailEnd/>
          </a:ln>
        </p:spPr>
        <p:txBody>
          <a:bodyPr wrap="none" anchor="ctr"/>
          <a:lstStyle/>
          <a:p>
            <a:pPr algn="ctr"/>
            <a:r>
              <a:rPr lang="pt-PT" sz="1600"/>
              <a:t>Ausência de controlo</a:t>
            </a:r>
          </a:p>
          <a:p>
            <a:pPr algn="ctr"/>
            <a:r>
              <a:rPr lang="pt-PT" sz="1600"/>
              <a:t> sobre a própria vida</a:t>
            </a:r>
            <a:endParaRPr lang="en-GB" sz="1600"/>
          </a:p>
        </p:txBody>
      </p:sp>
      <p:sp>
        <p:nvSpPr>
          <p:cNvPr id="5149" name="Rectangle 31"/>
          <p:cNvSpPr>
            <a:spLocks noChangeArrowheads="1"/>
          </p:cNvSpPr>
          <p:nvPr/>
        </p:nvSpPr>
        <p:spPr bwMode="auto">
          <a:xfrm>
            <a:off x="323850" y="3573463"/>
            <a:ext cx="2447925" cy="430212"/>
          </a:xfrm>
          <a:prstGeom prst="rect">
            <a:avLst/>
          </a:prstGeom>
          <a:solidFill>
            <a:srgbClr val="99CC00"/>
          </a:solidFill>
          <a:ln w="9525" algn="ctr">
            <a:noFill/>
            <a:miter lim="800000"/>
            <a:headEnd/>
            <a:tailEnd/>
          </a:ln>
        </p:spPr>
        <p:txBody>
          <a:bodyPr wrap="none" anchor="ctr"/>
          <a:lstStyle/>
          <a:p>
            <a:pPr algn="ctr"/>
            <a:r>
              <a:rPr lang="pt-PT" sz="1600"/>
              <a:t>Ansiedade</a:t>
            </a:r>
            <a:endParaRPr lang="en-GB" sz="1600"/>
          </a:p>
        </p:txBody>
      </p:sp>
      <p:sp>
        <p:nvSpPr>
          <p:cNvPr id="5150" name="Rectangle 32"/>
          <p:cNvSpPr>
            <a:spLocks noChangeArrowheads="1"/>
          </p:cNvSpPr>
          <p:nvPr/>
        </p:nvSpPr>
        <p:spPr bwMode="auto">
          <a:xfrm>
            <a:off x="323850" y="4721225"/>
            <a:ext cx="2447925" cy="576263"/>
          </a:xfrm>
          <a:prstGeom prst="rect">
            <a:avLst/>
          </a:prstGeom>
          <a:solidFill>
            <a:srgbClr val="99CC00"/>
          </a:solidFill>
          <a:ln w="9525" algn="ctr">
            <a:noFill/>
            <a:miter lim="800000"/>
            <a:headEnd/>
            <a:tailEnd/>
          </a:ln>
        </p:spPr>
        <p:txBody>
          <a:bodyPr wrap="none" anchor="ctr"/>
          <a:lstStyle/>
          <a:p>
            <a:pPr algn="ctr"/>
            <a:r>
              <a:rPr lang="pt-PT" sz="1600"/>
              <a:t>Ausência de </a:t>
            </a:r>
          </a:p>
          <a:p>
            <a:pPr algn="ctr"/>
            <a:r>
              <a:rPr lang="pt-PT" sz="1600"/>
              <a:t>responsabilização</a:t>
            </a:r>
            <a:endParaRPr lang="en-GB" sz="1600"/>
          </a:p>
        </p:txBody>
      </p:sp>
      <p:sp>
        <p:nvSpPr>
          <p:cNvPr id="5151" name="Rectangle 33"/>
          <p:cNvSpPr>
            <a:spLocks noChangeArrowheads="1"/>
          </p:cNvSpPr>
          <p:nvPr/>
        </p:nvSpPr>
        <p:spPr bwMode="auto">
          <a:xfrm>
            <a:off x="323850" y="4075113"/>
            <a:ext cx="2447925" cy="574675"/>
          </a:xfrm>
          <a:prstGeom prst="rect">
            <a:avLst/>
          </a:prstGeom>
          <a:solidFill>
            <a:srgbClr val="99CC00"/>
          </a:solidFill>
          <a:ln w="9525" algn="ctr">
            <a:noFill/>
            <a:miter lim="800000"/>
            <a:headEnd/>
            <a:tailEnd/>
          </a:ln>
        </p:spPr>
        <p:txBody>
          <a:bodyPr wrap="none" anchor="ctr"/>
          <a:lstStyle/>
          <a:p>
            <a:pPr algn="ctr"/>
            <a:r>
              <a:rPr lang="pt-PT" sz="1600"/>
              <a:t>Ausência de expectativas</a:t>
            </a:r>
          </a:p>
          <a:p>
            <a:pPr algn="ctr"/>
            <a:r>
              <a:rPr lang="pt-PT" sz="1600"/>
              <a:t>de futuro</a:t>
            </a:r>
            <a:endParaRPr lang="en-GB" sz="1600"/>
          </a:p>
        </p:txBody>
      </p:sp>
      <p:sp>
        <p:nvSpPr>
          <p:cNvPr id="5152" name="Rectangle 34"/>
          <p:cNvSpPr>
            <a:spLocks noChangeArrowheads="1"/>
          </p:cNvSpPr>
          <p:nvPr/>
        </p:nvSpPr>
        <p:spPr bwMode="auto">
          <a:xfrm>
            <a:off x="323850" y="3575050"/>
            <a:ext cx="2447925" cy="430213"/>
          </a:xfrm>
          <a:prstGeom prst="rect">
            <a:avLst/>
          </a:prstGeom>
          <a:solidFill>
            <a:srgbClr val="99CC00"/>
          </a:solidFill>
          <a:ln w="9525" algn="ctr">
            <a:noFill/>
            <a:miter lim="800000"/>
            <a:headEnd/>
            <a:tailEnd/>
          </a:ln>
        </p:spPr>
        <p:txBody>
          <a:bodyPr wrap="none" anchor="ctr"/>
          <a:lstStyle/>
          <a:p>
            <a:pPr algn="ctr"/>
            <a:r>
              <a:rPr lang="pt-PT" sz="1600"/>
              <a:t>Ansiedade</a:t>
            </a:r>
            <a:endParaRPr lang="en-GB" sz="1600"/>
          </a:p>
        </p:txBody>
      </p:sp>
      <p:sp>
        <p:nvSpPr>
          <p:cNvPr id="5153" name="Rectangle 35"/>
          <p:cNvSpPr>
            <a:spLocks noChangeArrowheads="1"/>
          </p:cNvSpPr>
          <p:nvPr/>
        </p:nvSpPr>
        <p:spPr bwMode="auto">
          <a:xfrm>
            <a:off x="323850" y="4151313"/>
            <a:ext cx="2447925" cy="430212"/>
          </a:xfrm>
          <a:prstGeom prst="rect">
            <a:avLst/>
          </a:prstGeom>
          <a:solidFill>
            <a:srgbClr val="99CC00"/>
          </a:solidFill>
          <a:ln w="9525" algn="ctr">
            <a:noFill/>
            <a:miter lim="800000"/>
            <a:headEnd/>
            <a:tailEnd/>
          </a:ln>
        </p:spPr>
        <p:txBody>
          <a:bodyPr wrap="none" anchor="ctr"/>
          <a:lstStyle/>
          <a:p>
            <a:pPr algn="ctr"/>
            <a:r>
              <a:rPr lang="pt-PT" sz="1600"/>
              <a:t>Ausência de expectativas</a:t>
            </a:r>
          </a:p>
          <a:p>
            <a:pPr algn="ctr"/>
            <a:r>
              <a:rPr lang="pt-PT" sz="1600"/>
              <a:t>de futuro</a:t>
            </a:r>
            <a:endParaRPr lang="en-GB" sz="1600"/>
          </a:p>
        </p:txBody>
      </p:sp>
      <p:sp>
        <p:nvSpPr>
          <p:cNvPr id="5154" name="Rectangle 36"/>
          <p:cNvSpPr>
            <a:spLocks noChangeArrowheads="1"/>
          </p:cNvSpPr>
          <p:nvPr/>
        </p:nvSpPr>
        <p:spPr bwMode="auto">
          <a:xfrm>
            <a:off x="323850" y="4724400"/>
            <a:ext cx="2447925" cy="576263"/>
          </a:xfrm>
          <a:prstGeom prst="rect">
            <a:avLst/>
          </a:prstGeom>
          <a:solidFill>
            <a:srgbClr val="99CC00"/>
          </a:solidFill>
          <a:ln w="9525" algn="ctr">
            <a:noFill/>
            <a:miter lim="800000"/>
            <a:headEnd/>
            <a:tailEnd/>
          </a:ln>
        </p:spPr>
        <p:txBody>
          <a:bodyPr wrap="none" anchor="ctr"/>
          <a:lstStyle/>
          <a:p>
            <a:pPr algn="ctr"/>
            <a:r>
              <a:rPr lang="pt-PT" sz="1600"/>
              <a:t>Ausência de </a:t>
            </a:r>
          </a:p>
          <a:p>
            <a:pPr algn="ctr"/>
            <a:r>
              <a:rPr lang="pt-PT" sz="1600"/>
              <a:t>responsabilização</a:t>
            </a:r>
            <a:endParaRPr lang="en-GB" sz="1600"/>
          </a:p>
        </p:txBody>
      </p:sp>
      <p:sp>
        <p:nvSpPr>
          <p:cNvPr id="5155" name="Rectangle 37"/>
          <p:cNvSpPr>
            <a:spLocks noChangeArrowheads="1"/>
          </p:cNvSpPr>
          <p:nvPr/>
        </p:nvSpPr>
        <p:spPr bwMode="auto">
          <a:xfrm>
            <a:off x="323850" y="4078288"/>
            <a:ext cx="2447925" cy="574675"/>
          </a:xfrm>
          <a:prstGeom prst="rect">
            <a:avLst/>
          </a:prstGeom>
          <a:solidFill>
            <a:srgbClr val="99CC00"/>
          </a:solidFill>
          <a:ln w="9525" algn="ctr">
            <a:noFill/>
            <a:miter lim="800000"/>
            <a:headEnd/>
            <a:tailEnd/>
          </a:ln>
        </p:spPr>
        <p:txBody>
          <a:bodyPr wrap="none" anchor="ctr"/>
          <a:lstStyle/>
          <a:p>
            <a:pPr algn="ctr"/>
            <a:r>
              <a:rPr lang="pt-PT" sz="1600"/>
              <a:t>Ausência de expectativas</a:t>
            </a:r>
          </a:p>
          <a:p>
            <a:pPr algn="ctr"/>
            <a:r>
              <a:rPr lang="pt-PT" sz="1600"/>
              <a:t>de futuro</a:t>
            </a:r>
            <a:endParaRPr lang="en-GB" sz="1600"/>
          </a:p>
        </p:txBody>
      </p:sp>
      <p:sp>
        <p:nvSpPr>
          <p:cNvPr id="5156" name="Rectangle 38"/>
          <p:cNvSpPr>
            <a:spLocks noChangeArrowheads="1"/>
          </p:cNvSpPr>
          <p:nvPr/>
        </p:nvSpPr>
        <p:spPr bwMode="auto">
          <a:xfrm>
            <a:off x="323850" y="4722813"/>
            <a:ext cx="2447925" cy="576262"/>
          </a:xfrm>
          <a:prstGeom prst="rect">
            <a:avLst/>
          </a:prstGeom>
          <a:solidFill>
            <a:srgbClr val="99CC00"/>
          </a:solidFill>
          <a:ln w="9525" algn="ctr">
            <a:noFill/>
            <a:miter lim="800000"/>
            <a:headEnd/>
            <a:tailEnd/>
          </a:ln>
        </p:spPr>
        <p:txBody>
          <a:bodyPr wrap="none" anchor="ctr"/>
          <a:lstStyle/>
          <a:p>
            <a:pPr algn="ctr"/>
            <a:r>
              <a:rPr lang="pt-PT" sz="1600"/>
              <a:t>Ausência de </a:t>
            </a:r>
          </a:p>
          <a:p>
            <a:pPr algn="ctr"/>
            <a:r>
              <a:rPr lang="pt-PT" sz="1600"/>
              <a:t>responsabilização</a:t>
            </a:r>
            <a:endParaRPr lang="en-GB" sz="1600"/>
          </a:p>
        </p:txBody>
      </p:sp>
      <p:sp>
        <p:nvSpPr>
          <p:cNvPr id="5157" name="Rectangle 39"/>
          <p:cNvSpPr>
            <a:spLocks noChangeArrowheads="1"/>
          </p:cNvSpPr>
          <p:nvPr/>
        </p:nvSpPr>
        <p:spPr bwMode="auto">
          <a:xfrm>
            <a:off x="323850" y="4076700"/>
            <a:ext cx="2447925" cy="574675"/>
          </a:xfrm>
          <a:prstGeom prst="rect">
            <a:avLst/>
          </a:prstGeom>
          <a:solidFill>
            <a:srgbClr val="99CC00"/>
          </a:solidFill>
          <a:ln w="9525" algn="ctr">
            <a:noFill/>
            <a:miter lim="800000"/>
            <a:headEnd/>
            <a:tailEnd/>
          </a:ln>
        </p:spPr>
        <p:txBody>
          <a:bodyPr wrap="none" anchor="ctr"/>
          <a:lstStyle/>
          <a:p>
            <a:pPr algn="ctr"/>
            <a:r>
              <a:rPr lang="pt-PT" sz="1600"/>
              <a:t>Ausência de expectativas</a:t>
            </a:r>
          </a:p>
          <a:p>
            <a:pPr algn="ctr"/>
            <a:r>
              <a:rPr lang="pt-PT" sz="1600"/>
              <a:t>de futuro</a:t>
            </a:r>
            <a:endParaRPr lang="en-GB" sz="1600"/>
          </a:p>
        </p:txBody>
      </p:sp>
      <p:sp>
        <p:nvSpPr>
          <p:cNvPr id="5158" name="Rectangle 40"/>
          <p:cNvSpPr>
            <a:spLocks noChangeArrowheads="1"/>
          </p:cNvSpPr>
          <p:nvPr/>
        </p:nvSpPr>
        <p:spPr bwMode="auto">
          <a:xfrm>
            <a:off x="323850" y="3573463"/>
            <a:ext cx="2447925" cy="430212"/>
          </a:xfrm>
          <a:prstGeom prst="rect">
            <a:avLst/>
          </a:prstGeom>
          <a:solidFill>
            <a:srgbClr val="99CC00"/>
          </a:solidFill>
          <a:ln w="9525" algn="ctr">
            <a:noFill/>
            <a:miter lim="800000"/>
            <a:headEnd/>
            <a:tailEnd/>
          </a:ln>
        </p:spPr>
        <p:txBody>
          <a:bodyPr wrap="none" anchor="ctr"/>
          <a:lstStyle/>
          <a:p>
            <a:pPr algn="ctr"/>
            <a:r>
              <a:rPr lang="pt-PT" sz="1600"/>
              <a:t>Ansiedade</a:t>
            </a:r>
            <a:endParaRPr lang="en-GB" sz="1600"/>
          </a:p>
        </p:txBody>
      </p:sp>
      <p:sp>
        <p:nvSpPr>
          <p:cNvPr id="5159" name="Rectangle 41"/>
          <p:cNvSpPr>
            <a:spLocks noChangeArrowheads="1"/>
          </p:cNvSpPr>
          <p:nvPr/>
        </p:nvSpPr>
        <p:spPr bwMode="auto">
          <a:xfrm>
            <a:off x="323850" y="4724400"/>
            <a:ext cx="2447925" cy="576263"/>
          </a:xfrm>
          <a:prstGeom prst="rect">
            <a:avLst/>
          </a:prstGeom>
          <a:solidFill>
            <a:srgbClr val="99CC00"/>
          </a:solidFill>
          <a:ln w="9525" algn="ctr">
            <a:noFill/>
            <a:miter lim="800000"/>
            <a:headEnd/>
            <a:tailEnd/>
          </a:ln>
        </p:spPr>
        <p:txBody>
          <a:bodyPr wrap="none" anchor="ctr"/>
          <a:lstStyle/>
          <a:p>
            <a:pPr algn="ctr"/>
            <a:r>
              <a:rPr lang="pt-PT" sz="1600"/>
              <a:t>Ausência de </a:t>
            </a:r>
          </a:p>
          <a:p>
            <a:pPr algn="ctr"/>
            <a:r>
              <a:rPr lang="pt-PT" sz="1600"/>
              <a:t>responsabilização</a:t>
            </a:r>
            <a:endParaRPr lang="en-GB" sz="1600"/>
          </a:p>
        </p:txBody>
      </p:sp>
      <p:sp>
        <p:nvSpPr>
          <p:cNvPr id="5160" name="Rectangle 42"/>
          <p:cNvSpPr>
            <a:spLocks noChangeArrowheads="1"/>
          </p:cNvSpPr>
          <p:nvPr/>
        </p:nvSpPr>
        <p:spPr bwMode="auto">
          <a:xfrm>
            <a:off x="323850" y="4075113"/>
            <a:ext cx="2447925" cy="574675"/>
          </a:xfrm>
          <a:prstGeom prst="rect">
            <a:avLst/>
          </a:prstGeom>
          <a:solidFill>
            <a:srgbClr val="99CC00"/>
          </a:solidFill>
          <a:ln w="9525" algn="ctr">
            <a:noFill/>
            <a:miter lim="800000"/>
            <a:headEnd/>
            <a:tailEnd/>
          </a:ln>
        </p:spPr>
        <p:txBody>
          <a:bodyPr wrap="none" anchor="ctr"/>
          <a:lstStyle/>
          <a:p>
            <a:pPr algn="ctr"/>
            <a:r>
              <a:rPr lang="pt-PT" sz="1600"/>
              <a:t>Ausência de expectativas</a:t>
            </a:r>
          </a:p>
          <a:p>
            <a:pPr algn="ctr"/>
            <a:r>
              <a:rPr lang="pt-PT" sz="1600"/>
              <a:t>de futuro</a:t>
            </a:r>
            <a:endParaRPr lang="en-GB" sz="1600"/>
          </a:p>
        </p:txBody>
      </p:sp>
      <p:sp>
        <p:nvSpPr>
          <p:cNvPr id="5161" name="Rectangle 43"/>
          <p:cNvSpPr>
            <a:spLocks noChangeArrowheads="1"/>
          </p:cNvSpPr>
          <p:nvPr/>
        </p:nvSpPr>
        <p:spPr bwMode="auto">
          <a:xfrm>
            <a:off x="323850" y="2924175"/>
            <a:ext cx="2447925" cy="574675"/>
          </a:xfrm>
          <a:prstGeom prst="rect">
            <a:avLst/>
          </a:prstGeom>
          <a:solidFill>
            <a:srgbClr val="99CC00"/>
          </a:solidFill>
          <a:ln w="9525" algn="ctr">
            <a:noFill/>
            <a:miter lim="800000"/>
            <a:headEnd/>
            <a:tailEnd/>
          </a:ln>
        </p:spPr>
        <p:txBody>
          <a:bodyPr wrap="none" anchor="ctr"/>
          <a:lstStyle/>
          <a:p>
            <a:pPr algn="ctr"/>
            <a:r>
              <a:rPr lang="pt-PT" sz="1600"/>
              <a:t>Ausência de controlo</a:t>
            </a:r>
          </a:p>
          <a:p>
            <a:pPr algn="ctr"/>
            <a:r>
              <a:rPr lang="pt-PT" sz="1600"/>
              <a:t> sobre a própria vida</a:t>
            </a:r>
            <a:endParaRPr lang="en-GB" sz="1600"/>
          </a:p>
        </p:txBody>
      </p:sp>
      <p:sp>
        <p:nvSpPr>
          <p:cNvPr id="5162" name="Rectangle 44"/>
          <p:cNvSpPr>
            <a:spLocks noChangeArrowheads="1"/>
          </p:cNvSpPr>
          <p:nvPr/>
        </p:nvSpPr>
        <p:spPr bwMode="auto">
          <a:xfrm>
            <a:off x="323850" y="3573463"/>
            <a:ext cx="2447925" cy="430212"/>
          </a:xfrm>
          <a:prstGeom prst="rect">
            <a:avLst/>
          </a:prstGeom>
          <a:solidFill>
            <a:srgbClr val="99CC00"/>
          </a:solidFill>
          <a:ln w="9525" algn="ctr">
            <a:noFill/>
            <a:miter lim="800000"/>
            <a:headEnd/>
            <a:tailEnd/>
          </a:ln>
        </p:spPr>
        <p:txBody>
          <a:bodyPr wrap="none" anchor="ctr"/>
          <a:lstStyle/>
          <a:p>
            <a:pPr algn="ctr"/>
            <a:r>
              <a:rPr lang="pt-PT" sz="1600"/>
              <a:t>Ansiedade</a:t>
            </a:r>
            <a:endParaRPr lang="en-GB" sz="1600"/>
          </a:p>
        </p:txBody>
      </p:sp>
      <p:sp>
        <p:nvSpPr>
          <p:cNvPr id="5163" name="Rectangle 45"/>
          <p:cNvSpPr>
            <a:spLocks noChangeArrowheads="1"/>
          </p:cNvSpPr>
          <p:nvPr/>
        </p:nvSpPr>
        <p:spPr bwMode="auto">
          <a:xfrm>
            <a:off x="323850" y="4075113"/>
            <a:ext cx="2447925" cy="574675"/>
          </a:xfrm>
          <a:prstGeom prst="rect">
            <a:avLst/>
          </a:prstGeom>
          <a:solidFill>
            <a:srgbClr val="99CC00"/>
          </a:solidFill>
          <a:ln w="9525" algn="ctr">
            <a:noFill/>
            <a:miter lim="800000"/>
            <a:headEnd/>
            <a:tailEnd/>
          </a:ln>
        </p:spPr>
        <p:txBody>
          <a:bodyPr wrap="none" anchor="ctr"/>
          <a:lstStyle/>
          <a:p>
            <a:pPr algn="ctr"/>
            <a:r>
              <a:rPr lang="pt-PT" sz="1600"/>
              <a:t>Ausência de expectativas</a:t>
            </a:r>
          </a:p>
          <a:p>
            <a:pPr algn="ctr"/>
            <a:r>
              <a:rPr lang="pt-PT" sz="1600"/>
              <a:t>de futuro</a:t>
            </a:r>
            <a:endParaRPr lang="en-GB" sz="16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Marcador de Posição do Número do Diapositivo 3"/>
          <p:cNvSpPr>
            <a:spLocks noGrp="1"/>
          </p:cNvSpPr>
          <p:nvPr>
            <p:ph type="sldNum" sz="quarter" idx="12"/>
          </p:nvPr>
        </p:nvSpPr>
        <p:spPr>
          <a:noFill/>
        </p:spPr>
        <p:txBody>
          <a:bodyPr/>
          <a:lstStyle/>
          <a:p>
            <a:fld id="{75794A06-8B35-474D-A26F-495CA8DE9485}" type="slidenum">
              <a:rPr lang="en-GB" smtClean="0">
                <a:latin typeface="Arial" pitchFamily="34" charset="0"/>
                <a:cs typeface="Arial" pitchFamily="34" charset="0"/>
              </a:rPr>
              <a:pPr/>
              <a:t>4</a:t>
            </a:fld>
            <a:endParaRPr lang="en-GB" smtClean="0">
              <a:latin typeface="Arial" pitchFamily="34" charset="0"/>
              <a:cs typeface="Arial" pitchFamily="34" charset="0"/>
            </a:endParaRPr>
          </a:p>
        </p:txBody>
      </p:sp>
      <p:sp>
        <p:nvSpPr>
          <p:cNvPr id="6147" name="Rectangle 5"/>
          <p:cNvSpPr>
            <a:spLocks noChangeArrowheads="1"/>
          </p:cNvSpPr>
          <p:nvPr/>
        </p:nvSpPr>
        <p:spPr bwMode="auto">
          <a:xfrm>
            <a:off x="4284663" y="620713"/>
            <a:ext cx="4019550" cy="641350"/>
          </a:xfrm>
          <a:prstGeom prst="rect">
            <a:avLst/>
          </a:prstGeom>
          <a:noFill/>
          <a:ln w="9525">
            <a:noFill/>
            <a:miter lim="800000"/>
            <a:headEnd/>
            <a:tailEnd/>
          </a:ln>
        </p:spPr>
        <p:txBody>
          <a:bodyPr wrap="none">
            <a:spAutoFit/>
          </a:bodyPr>
          <a:lstStyle/>
          <a:p>
            <a:r>
              <a:rPr lang="pt-PT"/>
              <a:t>Sistema de normas externo e limitado</a:t>
            </a:r>
          </a:p>
          <a:p>
            <a:r>
              <a:rPr lang="pt-PT"/>
              <a:t>Violação de normas punida</a:t>
            </a:r>
            <a:endParaRPr lang="en-GB"/>
          </a:p>
        </p:txBody>
      </p:sp>
      <p:sp>
        <p:nvSpPr>
          <p:cNvPr id="6148" name="Rectangle 10"/>
          <p:cNvSpPr>
            <a:spLocks noChangeArrowheads="1"/>
          </p:cNvSpPr>
          <p:nvPr/>
        </p:nvSpPr>
        <p:spPr bwMode="auto">
          <a:xfrm>
            <a:off x="4284663" y="620713"/>
            <a:ext cx="4019550" cy="641350"/>
          </a:xfrm>
          <a:prstGeom prst="rect">
            <a:avLst/>
          </a:prstGeom>
          <a:noFill/>
          <a:ln w="9525">
            <a:noFill/>
            <a:miter lim="800000"/>
            <a:headEnd/>
            <a:tailEnd/>
          </a:ln>
        </p:spPr>
        <p:txBody>
          <a:bodyPr wrap="none">
            <a:spAutoFit/>
          </a:bodyPr>
          <a:lstStyle/>
          <a:p>
            <a:r>
              <a:rPr lang="pt-PT"/>
              <a:t>Sistema de normas externo e limitado</a:t>
            </a:r>
          </a:p>
          <a:p>
            <a:r>
              <a:rPr lang="pt-PT"/>
              <a:t>Violação de normas punida</a:t>
            </a:r>
            <a:endParaRPr lang="en-GB"/>
          </a:p>
        </p:txBody>
      </p:sp>
      <p:sp>
        <p:nvSpPr>
          <p:cNvPr id="6149" name="Rectangle 5"/>
          <p:cNvSpPr>
            <a:spLocks noChangeArrowheads="1"/>
          </p:cNvSpPr>
          <p:nvPr/>
        </p:nvSpPr>
        <p:spPr bwMode="auto">
          <a:xfrm>
            <a:off x="2700338" y="2781300"/>
            <a:ext cx="4751387" cy="366713"/>
          </a:xfrm>
          <a:prstGeom prst="rect">
            <a:avLst/>
          </a:prstGeom>
          <a:solidFill>
            <a:srgbClr val="808000"/>
          </a:solidFill>
          <a:ln w="9525" algn="ctr">
            <a:noFill/>
            <a:miter lim="800000"/>
            <a:headEnd/>
            <a:tailEnd/>
          </a:ln>
        </p:spPr>
        <p:txBody>
          <a:bodyPr>
            <a:spAutoFit/>
          </a:bodyPr>
          <a:lstStyle/>
          <a:p>
            <a:pPr>
              <a:spcBef>
                <a:spcPct val="50000"/>
              </a:spcBef>
            </a:pPr>
            <a:r>
              <a:rPr lang="pt-PT" b="1">
                <a:solidFill>
                  <a:schemeClr val="bg1"/>
                </a:solidFill>
              </a:rPr>
              <a:t>Limitação da autonomia do indivíduo</a:t>
            </a:r>
          </a:p>
        </p:txBody>
      </p:sp>
      <p:sp>
        <p:nvSpPr>
          <p:cNvPr id="6150" name="Rectangle 7"/>
          <p:cNvSpPr>
            <a:spLocks noChangeArrowheads="1"/>
          </p:cNvSpPr>
          <p:nvPr/>
        </p:nvSpPr>
        <p:spPr bwMode="auto">
          <a:xfrm>
            <a:off x="1979613" y="3278188"/>
            <a:ext cx="5472112" cy="366712"/>
          </a:xfrm>
          <a:prstGeom prst="rect">
            <a:avLst/>
          </a:prstGeom>
          <a:solidFill>
            <a:srgbClr val="808000"/>
          </a:solidFill>
          <a:ln w="9525" algn="ctr">
            <a:noFill/>
            <a:miter lim="800000"/>
            <a:headEnd/>
            <a:tailEnd/>
          </a:ln>
        </p:spPr>
        <p:txBody>
          <a:bodyPr>
            <a:spAutoFit/>
          </a:bodyPr>
          <a:lstStyle/>
          <a:p>
            <a:pPr>
              <a:spcBef>
                <a:spcPct val="50000"/>
              </a:spcBef>
            </a:pPr>
            <a:r>
              <a:rPr lang="pt-PT" b="1">
                <a:solidFill>
                  <a:schemeClr val="bg1"/>
                </a:solidFill>
              </a:rPr>
              <a:t>Dependência das normas e limites externos</a:t>
            </a:r>
          </a:p>
        </p:txBody>
      </p:sp>
      <p:sp>
        <p:nvSpPr>
          <p:cNvPr id="6151" name="Rectangle 8"/>
          <p:cNvSpPr>
            <a:spLocks noChangeArrowheads="1"/>
          </p:cNvSpPr>
          <p:nvPr/>
        </p:nvSpPr>
        <p:spPr bwMode="auto">
          <a:xfrm>
            <a:off x="2700338" y="3789363"/>
            <a:ext cx="4751387" cy="366712"/>
          </a:xfrm>
          <a:prstGeom prst="rect">
            <a:avLst/>
          </a:prstGeom>
          <a:solidFill>
            <a:srgbClr val="808000"/>
          </a:solidFill>
          <a:ln w="9525" algn="ctr">
            <a:noFill/>
            <a:miter lim="800000"/>
            <a:headEnd/>
            <a:tailEnd/>
          </a:ln>
        </p:spPr>
        <p:txBody>
          <a:bodyPr>
            <a:spAutoFit/>
          </a:bodyPr>
          <a:lstStyle/>
          <a:p>
            <a:pPr>
              <a:spcBef>
                <a:spcPct val="50000"/>
              </a:spcBef>
            </a:pPr>
            <a:r>
              <a:rPr lang="pt-PT" b="1">
                <a:solidFill>
                  <a:schemeClr val="bg1"/>
                </a:solidFill>
              </a:rPr>
              <a:t>Tomada de decisões afectada</a:t>
            </a:r>
          </a:p>
        </p:txBody>
      </p:sp>
      <p:sp>
        <p:nvSpPr>
          <p:cNvPr id="6152" name="Rectangle 5"/>
          <p:cNvSpPr>
            <a:spLocks noChangeArrowheads="1"/>
          </p:cNvSpPr>
          <p:nvPr/>
        </p:nvSpPr>
        <p:spPr bwMode="auto">
          <a:xfrm>
            <a:off x="1979613" y="2781300"/>
            <a:ext cx="5472112" cy="366713"/>
          </a:xfrm>
          <a:prstGeom prst="rect">
            <a:avLst/>
          </a:prstGeom>
          <a:solidFill>
            <a:srgbClr val="808000"/>
          </a:solidFill>
          <a:ln w="9525" algn="ctr">
            <a:noFill/>
            <a:miter lim="800000"/>
            <a:headEnd/>
            <a:tailEnd/>
          </a:ln>
        </p:spPr>
        <p:txBody>
          <a:bodyPr>
            <a:spAutoFit/>
          </a:bodyPr>
          <a:lstStyle/>
          <a:p>
            <a:pPr>
              <a:spcBef>
                <a:spcPct val="50000"/>
              </a:spcBef>
            </a:pPr>
            <a:r>
              <a:rPr lang="pt-PT" b="1">
                <a:solidFill>
                  <a:schemeClr val="bg1"/>
                </a:solidFill>
              </a:rPr>
              <a:t>Limitação da autonomia do indivíduo</a:t>
            </a:r>
          </a:p>
        </p:txBody>
      </p:sp>
      <p:sp>
        <p:nvSpPr>
          <p:cNvPr id="6153" name="Rectangle 8"/>
          <p:cNvSpPr>
            <a:spLocks noChangeArrowheads="1"/>
          </p:cNvSpPr>
          <p:nvPr/>
        </p:nvSpPr>
        <p:spPr bwMode="auto">
          <a:xfrm>
            <a:off x="1979613" y="3789363"/>
            <a:ext cx="5472112" cy="366712"/>
          </a:xfrm>
          <a:prstGeom prst="rect">
            <a:avLst/>
          </a:prstGeom>
          <a:solidFill>
            <a:srgbClr val="808000"/>
          </a:solidFill>
          <a:ln w="9525" algn="ctr">
            <a:noFill/>
            <a:miter lim="800000"/>
            <a:headEnd/>
            <a:tailEnd/>
          </a:ln>
        </p:spPr>
        <p:txBody>
          <a:bodyPr>
            <a:spAutoFit/>
          </a:bodyPr>
          <a:lstStyle/>
          <a:p>
            <a:pPr>
              <a:spcBef>
                <a:spcPct val="50000"/>
              </a:spcBef>
            </a:pPr>
            <a:r>
              <a:rPr lang="pt-PT" b="1">
                <a:solidFill>
                  <a:schemeClr val="bg1"/>
                </a:solidFill>
              </a:rPr>
              <a:t>Tomada de decisões afectada</a:t>
            </a:r>
          </a:p>
        </p:txBody>
      </p:sp>
      <p:sp>
        <p:nvSpPr>
          <p:cNvPr id="6154" name="Rectangle 16"/>
          <p:cNvSpPr>
            <a:spLocks noChangeArrowheads="1"/>
          </p:cNvSpPr>
          <p:nvPr/>
        </p:nvSpPr>
        <p:spPr bwMode="auto">
          <a:xfrm>
            <a:off x="395288" y="404813"/>
            <a:ext cx="3384550" cy="792162"/>
          </a:xfrm>
          <a:prstGeom prst="rect">
            <a:avLst/>
          </a:prstGeom>
          <a:solidFill>
            <a:srgbClr val="808000"/>
          </a:solidFill>
          <a:ln w="9525" algn="ctr">
            <a:noFill/>
            <a:miter lim="800000"/>
            <a:headEnd/>
            <a:tailEnd/>
          </a:ln>
        </p:spPr>
        <p:txBody>
          <a:bodyPr wrap="none" anchor="ctr"/>
          <a:lstStyle/>
          <a:p>
            <a:pPr algn="ctr"/>
            <a:r>
              <a:rPr lang="pt-PT" sz="2400">
                <a:solidFill>
                  <a:schemeClr val="bg1"/>
                </a:solidFill>
              </a:rPr>
              <a:t>Dependência do regime </a:t>
            </a:r>
          </a:p>
          <a:p>
            <a:pPr algn="ctr"/>
            <a:r>
              <a:rPr lang="pt-PT" sz="2400">
                <a:solidFill>
                  <a:schemeClr val="bg1"/>
                </a:solidFill>
              </a:rPr>
              <a:t>penitenciário</a:t>
            </a:r>
            <a:endParaRPr lang="en-GB" sz="2400">
              <a:solidFill>
                <a:schemeClr val="bg1"/>
              </a:solidFill>
            </a:endParaRPr>
          </a:p>
        </p:txBody>
      </p:sp>
      <p:sp>
        <p:nvSpPr>
          <p:cNvPr id="6155" name="Rectangle 19"/>
          <p:cNvSpPr>
            <a:spLocks noChangeArrowheads="1"/>
          </p:cNvSpPr>
          <p:nvPr/>
        </p:nvSpPr>
        <p:spPr bwMode="auto">
          <a:xfrm>
            <a:off x="1979613" y="5013325"/>
            <a:ext cx="5543550" cy="576263"/>
          </a:xfrm>
          <a:prstGeom prst="rect">
            <a:avLst/>
          </a:prstGeom>
          <a:solidFill>
            <a:srgbClr val="99CC00"/>
          </a:solidFill>
          <a:ln w="9525" algn="ctr">
            <a:noFill/>
            <a:miter lim="800000"/>
            <a:headEnd/>
            <a:tailEnd/>
          </a:ln>
        </p:spPr>
        <p:txBody>
          <a:bodyPr wrap="none" anchor="ctr"/>
          <a:lstStyle/>
          <a:p>
            <a:pPr algn="ctr"/>
            <a:r>
              <a:rPr lang="pt-PT" sz="2000"/>
              <a:t>Ausência de controlo sobre a própria vida</a:t>
            </a:r>
            <a:endParaRPr lang="en-GB" sz="2000"/>
          </a:p>
        </p:txBody>
      </p:sp>
      <p:sp>
        <p:nvSpPr>
          <p:cNvPr id="6156" name="Rectangle 22"/>
          <p:cNvSpPr>
            <a:spLocks noChangeArrowheads="1"/>
          </p:cNvSpPr>
          <p:nvPr/>
        </p:nvSpPr>
        <p:spPr bwMode="auto">
          <a:xfrm>
            <a:off x="1835150" y="2565400"/>
            <a:ext cx="5761038" cy="1800225"/>
          </a:xfrm>
          <a:prstGeom prst="rect">
            <a:avLst/>
          </a:prstGeom>
          <a:noFill/>
          <a:ln w="28575">
            <a:solidFill>
              <a:srgbClr val="333300"/>
            </a:solidFill>
            <a:miter lim="800000"/>
            <a:headEnd/>
            <a:tailEnd/>
          </a:ln>
        </p:spPr>
        <p:txBody>
          <a:bodyPr wrap="none" anchor="ctr"/>
          <a:lstStyle/>
          <a:p>
            <a:endParaRPr lang="pt-PT"/>
          </a:p>
        </p:txBody>
      </p:sp>
      <p:sp>
        <p:nvSpPr>
          <p:cNvPr id="6157" name="AutoShape 23"/>
          <p:cNvSpPr>
            <a:spLocks noChangeArrowheads="1"/>
          </p:cNvSpPr>
          <p:nvPr/>
        </p:nvSpPr>
        <p:spPr bwMode="auto">
          <a:xfrm>
            <a:off x="827088" y="3789363"/>
            <a:ext cx="936625" cy="1871662"/>
          </a:xfrm>
          <a:prstGeom prst="curvedRightArrow">
            <a:avLst>
              <a:gd name="adj1" fmla="val 39966"/>
              <a:gd name="adj2" fmla="val 79932"/>
              <a:gd name="adj3" fmla="val 33333"/>
            </a:avLst>
          </a:prstGeom>
          <a:solidFill>
            <a:srgbClr val="808000"/>
          </a:solidFill>
          <a:ln w="9525">
            <a:noFill/>
            <a:miter lim="800000"/>
            <a:headEnd/>
            <a:tailEnd/>
          </a:ln>
        </p:spPr>
        <p:txBody>
          <a:bodyPr wrap="none" anchor="ctr"/>
          <a:lstStyle/>
          <a:p>
            <a:endParaRPr lang="pt-PT"/>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Marcador de Posição do Número do Diapositivo 3"/>
          <p:cNvSpPr>
            <a:spLocks noGrp="1"/>
          </p:cNvSpPr>
          <p:nvPr>
            <p:ph type="sldNum" sz="quarter" idx="12"/>
          </p:nvPr>
        </p:nvSpPr>
        <p:spPr>
          <a:noFill/>
        </p:spPr>
        <p:txBody>
          <a:bodyPr/>
          <a:lstStyle/>
          <a:p>
            <a:fld id="{3BE8210F-7082-49B9-BDC2-9BC3C109163D}" type="slidenum">
              <a:rPr lang="en-GB" smtClean="0">
                <a:latin typeface="Arial" pitchFamily="34" charset="0"/>
                <a:cs typeface="Arial" pitchFamily="34" charset="0"/>
              </a:rPr>
              <a:pPr/>
              <a:t>5</a:t>
            </a:fld>
            <a:endParaRPr lang="en-GB" smtClean="0">
              <a:latin typeface="Arial" pitchFamily="34" charset="0"/>
              <a:cs typeface="Arial" pitchFamily="34" charset="0"/>
            </a:endParaRPr>
          </a:p>
        </p:txBody>
      </p:sp>
      <p:sp>
        <p:nvSpPr>
          <p:cNvPr id="7171" name="Rectangle 5"/>
          <p:cNvSpPr>
            <a:spLocks noChangeArrowheads="1"/>
          </p:cNvSpPr>
          <p:nvPr/>
        </p:nvSpPr>
        <p:spPr bwMode="auto">
          <a:xfrm>
            <a:off x="4572000" y="692150"/>
            <a:ext cx="4321175" cy="641350"/>
          </a:xfrm>
          <a:prstGeom prst="rect">
            <a:avLst/>
          </a:prstGeom>
          <a:noFill/>
          <a:ln w="9525">
            <a:noFill/>
            <a:miter lim="800000"/>
            <a:headEnd/>
            <a:tailEnd/>
          </a:ln>
        </p:spPr>
        <p:txBody>
          <a:bodyPr>
            <a:spAutoFit/>
          </a:bodyPr>
          <a:lstStyle/>
          <a:p>
            <a:r>
              <a:rPr lang="pt-PT"/>
              <a:t>Contactos com o mundo exterior controlados pela instituição penitenciária</a:t>
            </a:r>
            <a:endParaRPr lang="en-GB"/>
          </a:p>
        </p:txBody>
      </p:sp>
      <p:sp>
        <p:nvSpPr>
          <p:cNvPr id="7172" name="Rectangle 11"/>
          <p:cNvSpPr>
            <a:spLocks noChangeArrowheads="1"/>
          </p:cNvSpPr>
          <p:nvPr/>
        </p:nvSpPr>
        <p:spPr bwMode="auto">
          <a:xfrm>
            <a:off x="468313" y="549275"/>
            <a:ext cx="3024187" cy="646113"/>
          </a:xfrm>
          <a:prstGeom prst="rect">
            <a:avLst/>
          </a:prstGeom>
          <a:solidFill>
            <a:srgbClr val="808000"/>
          </a:solidFill>
          <a:ln w="9525" algn="ctr">
            <a:noFill/>
            <a:miter lim="800000"/>
            <a:headEnd/>
            <a:tailEnd/>
          </a:ln>
        </p:spPr>
        <p:txBody>
          <a:bodyPr wrap="none" anchor="ctr"/>
          <a:lstStyle/>
          <a:p>
            <a:pPr algn="ctr"/>
            <a:r>
              <a:rPr lang="pt-PT" sz="2400">
                <a:solidFill>
                  <a:schemeClr val="bg1"/>
                </a:solidFill>
              </a:rPr>
              <a:t>Isolamento social</a:t>
            </a:r>
            <a:endParaRPr lang="en-GB" sz="2400">
              <a:solidFill>
                <a:schemeClr val="bg1"/>
              </a:solidFill>
            </a:endParaRPr>
          </a:p>
        </p:txBody>
      </p:sp>
      <p:sp>
        <p:nvSpPr>
          <p:cNvPr id="7173" name="Rectangle 5"/>
          <p:cNvSpPr>
            <a:spLocks noChangeArrowheads="1"/>
          </p:cNvSpPr>
          <p:nvPr/>
        </p:nvSpPr>
        <p:spPr bwMode="auto">
          <a:xfrm>
            <a:off x="2700338" y="2781300"/>
            <a:ext cx="4751387" cy="366713"/>
          </a:xfrm>
          <a:prstGeom prst="rect">
            <a:avLst/>
          </a:prstGeom>
          <a:solidFill>
            <a:srgbClr val="808000"/>
          </a:solidFill>
          <a:ln w="9525" algn="ctr">
            <a:noFill/>
            <a:miter lim="800000"/>
            <a:headEnd/>
            <a:tailEnd/>
          </a:ln>
        </p:spPr>
        <p:txBody>
          <a:bodyPr>
            <a:spAutoFit/>
          </a:bodyPr>
          <a:lstStyle/>
          <a:p>
            <a:pPr>
              <a:spcBef>
                <a:spcPct val="50000"/>
              </a:spcBef>
            </a:pPr>
            <a:r>
              <a:rPr lang="pt-PT" b="1">
                <a:solidFill>
                  <a:schemeClr val="bg1"/>
                </a:solidFill>
              </a:rPr>
              <a:t>Limitação da autonomia do indivíduo</a:t>
            </a:r>
          </a:p>
        </p:txBody>
      </p:sp>
      <p:sp>
        <p:nvSpPr>
          <p:cNvPr id="7174" name="Rectangle 7"/>
          <p:cNvSpPr>
            <a:spLocks noChangeArrowheads="1"/>
          </p:cNvSpPr>
          <p:nvPr/>
        </p:nvSpPr>
        <p:spPr bwMode="auto">
          <a:xfrm>
            <a:off x="1979613" y="3278188"/>
            <a:ext cx="5472112" cy="366712"/>
          </a:xfrm>
          <a:prstGeom prst="rect">
            <a:avLst/>
          </a:prstGeom>
          <a:solidFill>
            <a:srgbClr val="808000"/>
          </a:solidFill>
          <a:ln w="9525" algn="ctr">
            <a:noFill/>
            <a:miter lim="800000"/>
            <a:headEnd/>
            <a:tailEnd/>
          </a:ln>
        </p:spPr>
        <p:txBody>
          <a:bodyPr>
            <a:spAutoFit/>
          </a:bodyPr>
          <a:lstStyle/>
          <a:p>
            <a:pPr>
              <a:spcBef>
                <a:spcPct val="50000"/>
              </a:spcBef>
            </a:pPr>
            <a:r>
              <a:rPr lang="pt-PT" b="1">
                <a:solidFill>
                  <a:schemeClr val="bg1"/>
                </a:solidFill>
              </a:rPr>
              <a:t>Perda de vinculações</a:t>
            </a:r>
          </a:p>
        </p:txBody>
      </p:sp>
      <p:sp>
        <p:nvSpPr>
          <p:cNvPr id="7175" name="Rectangle 8"/>
          <p:cNvSpPr>
            <a:spLocks noChangeArrowheads="1"/>
          </p:cNvSpPr>
          <p:nvPr/>
        </p:nvSpPr>
        <p:spPr bwMode="auto">
          <a:xfrm>
            <a:off x="2700338" y="3789363"/>
            <a:ext cx="4751387" cy="366712"/>
          </a:xfrm>
          <a:prstGeom prst="rect">
            <a:avLst/>
          </a:prstGeom>
          <a:solidFill>
            <a:srgbClr val="808000"/>
          </a:solidFill>
          <a:ln w="9525" algn="ctr">
            <a:noFill/>
            <a:miter lim="800000"/>
            <a:headEnd/>
            <a:tailEnd/>
          </a:ln>
        </p:spPr>
        <p:txBody>
          <a:bodyPr>
            <a:spAutoFit/>
          </a:bodyPr>
          <a:lstStyle/>
          <a:p>
            <a:pPr>
              <a:spcBef>
                <a:spcPct val="50000"/>
              </a:spcBef>
            </a:pPr>
            <a:r>
              <a:rPr lang="pt-PT" b="1">
                <a:solidFill>
                  <a:schemeClr val="bg1"/>
                </a:solidFill>
              </a:rPr>
              <a:t>Tomada de decisões afectada</a:t>
            </a:r>
          </a:p>
        </p:txBody>
      </p:sp>
      <p:sp>
        <p:nvSpPr>
          <p:cNvPr id="7176" name="Rectangle 5"/>
          <p:cNvSpPr>
            <a:spLocks noChangeArrowheads="1"/>
          </p:cNvSpPr>
          <p:nvPr/>
        </p:nvSpPr>
        <p:spPr bwMode="auto">
          <a:xfrm>
            <a:off x="1979613" y="2781300"/>
            <a:ext cx="5472112" cy="366713"/>
          </a:xfrm>
          <a:prstGeom prst="rect">
            <a:avLst/>
          </a:prstGeom>
          <a:solidFill>
            <a:srgbClr val="808000"/>
          </a:solidFill>
          <a:ln w="9525" algn="ctr">
            <a:noFill/>
            <a:miter lim="800000"/>
            <a:headEnd/>
            <a:tailEnd/>
          </a:ln>
        </p:spPr>
        <p:txBody>
          <a:bodyPr>
            <a:spAutoFit/>
          </a:bodyPr>
          <a:lstStyle/>
          <a:p>
            <a:pPr>
              <a:spcBef>
                <a:spcPct val="50000"/>
              </a:spcBef>
            </a:pPr>
            <a:r>
              <a:rPr lang="pt-PT" b="1">
                <a:solidFill>
                  <a:schemeClr val="bg1"/>
                </a:solidFill>
              </a:rPr>
              <a:t>Limitação das relações sociais</a:t>
            </a:r>
          </a:p>
        </p:txBody>
      </p:sp>
      <p:sp>
        <p:nvSpPr>
          <p:cNvPr id="7177" name="Rectangle 8"/>
          <p:cNvSpPr>
            <a:spLocks noChangeArrowheads="1"/>
          </p:cNvSpPr>
          <p:nvPr/>
        </p:nvSpPr>
        <p:spPr bwMode="auto">
          <a:xfrm>
            <a:off x="1979613" y="3789363"/>
            <a:ext cx="5472112" cy="366712"/>
          </a:xfrm>
          <a:prstGeom prst="rect">
            <a:avLst/>
          </a:prstGeom>
          <a:solidFill>
            <a:srgbClr val="808000"/>
          </a:solidFill>
          <a:ln w="9525" algn="ctr">
            <a:noFill/>
            <a:miter lim="800000"/>
            <a:headEnd/>
            <a:tailEnd/>
          </a:ln>
        </p:spPr>
        <p:txBody>
          <a:bodyPr>
            <a:spAutoFit/>
          </a:bodyPr>
          <a:lstStyle/>
          <a:p>
            <a:pPr>
              <a:spcBef>
                <a:spcPct val="50000"/>
              </a:spcBef>
            </a:pPr>
            <a:r>
              <a:rPr lang="pt-PT" b="1">
                <a:solidFill>
                  <a:schemeClr val="bg1"/>
                </a:solidFill>
              </a:rPr>
              <a:t>Perda da noção de realidade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Marcador de Posição do Número do Diapositivo 3"/>
          <p:cNvSpPr>
            <a:spLocks noGrp="1"/>
          </p:cNvSpPr>
          <p:nvPr>
            <p:ph type="sldNum" sz="quarter" idx="12"/>
          </p:nvPr>
        </p:nvSpPr>
        <p:spPr>
          <a:noFill/>
        </p:spPr>
        <p:txBody>
          <a:bodyPr/>
          <a:lstStyle/>
          <a:p>
            <a:fld id="{427C0723-0F3E-4BC9-B24E-EBAFA01C0701}" type="slidenum">
              <a:rPr lang="en-GB" smtClean="0">
                <a:latin typeface="Arial" pitchFamily="34" charset="0"/>
                <a:cs typeface="Arial" pitchFamily="34" charset="0"/>
              </a:rPr>
              <a:pPr/>
              <a:t>6</a:t>
            </a:fld>
            <a:endParaRPr lang="en-GB" smtClean="0">
              <a:latin typeface="Arial" pitchFamily="34" charset="0"/>
              <a:cs typeface="Arial" pitchFamily="34" charset="0"/>
            </a:endParaRPr>
          </a:p>
        </p:txBody>
      </p:sp>
      <p:sp>
        <p:nvSpPr>
          <p:cNvPr id="8195" name="Rectangle 6"/>
          <p:cNvSpPr>
            <a:spLocks noChangeArrowheads="1"/>
          </p:cNvSpPr>
          <p:nvPr/>
        </p:nvSpPr>
        <p:spPr bwMode="auto">
          <a:xfrm>
            <a:off x="684213" y="620713"/>
            <a:ext cx="3024187" cy="646112"/>
          </a:xfrm>
          <a:prstGeom prst="rect">
            <a:avLst/>
          </a:prstGeom>
          <a:solidFill>
            <a:srgbClr val="808000"/>
          </a:solidFill>
          <a:ln w="9525" algn="ctr">
            <a:noFill/>
            <a:miter lim="800000"/>
            <a:headEnd/>
            <a:tailEnd/>
          </a:ln>
        </p:spPr>
        <p:txBody>
          <a:bodyPr wrap="none" anchor="ctr"/>
          <a:lstStyle/>
          <a:p>
            <a:pPr algn="ctr"/>
            <a:r>
              <a:rPr lang="pt-PT" sz="2400">
                <a:solidFill>
                  <a:schemeClr val="bg1"/>
                </a:solidFill>
              </a:rPr>
              <a:t>Sobrelotação</a:t>
            </a:r>
            <a:endParaRPr lang="en-GB" sz="2400">
              <a:solidFill>
                <a:schemeClr val="bg1"/>
              </a:solidFill>
            </a:endParaRPr>
          </a:p>
        </p:txBody>
      </p:sp>
      <p:sp>
        <p:nvSpPr>
          <p:cNvPr id="8196" name="Rectangle 7"/>
          <p:cNvSpPr>
            <a:spLocks noChangeArrowheads="1"/>
          </p:cNvSpPr>
          <p:nvPr/>
        </p:nvSpPr>
        <p:spPr bwMode="auto">
          <a:xfrm>
            <a:off x="1979613" y="3278188"/>
            <a:ext cx="5472112" cy="641350"/>
          </a:xfrm>
          <a:prstGeom prst="rect">
            <a:avLst/>
          </a:prstGeom>
          <a:solidFill>
            <a:srgbClr val="808000"/>
          </a:solidFill>
          <a:ln w="9525" algn="ctr">
            <a:noFill/>
            <a:miter lim="800000"/>
            <a:headEnd/>
            <a:tailEnd/>
          </a:ln>
        </p:spPr>
        <p:txBody>
          <a:bodyPr>
            <a:spAutoFit/>
          </a:bodyPr>
          <a:lstStyle/>
          <a:p>
            <a:pPr>
              <a:spcBef>
                <a:spcPct val="50000"/>
              </a:spcBef>
            </a:pPr>
            <a:r>
              <a:rPr lang="pt-PT" b="1">
                <a:solidFill>
                  <a:schemeClr val="bg1"/>
                </a:solidFill>
              </a:rPr>
              <a:t>Aumento do nível cognitivo necessário para as relações sociais</a:t>
            </a:r>
          </a:p>
        </p:txBody>
      </p:sp>
      <p:sp>
        <p:nvSpPr>
          <p:cNvPr id="8197" name="Rectangle 5"/>
          <p:cNvSpPr>
            <a:spLocks noChangeArrowheads="1"/>
          </p:cNvSpPr>
          <p:nvPr/>
        </p:nvSpPr>
        <p:spPr bwMode="auto">
          <a:xfrm>
            <a:off x="1979613" y="2276475"/>
            <a:ext cx="5472112" cy="915988"/>
          </a:xfrm>
          <a:prstGeom prst="rect">
            <a:avLst/>
          </a:prstGeom>
          <a:solidFill>
            <a:srgbClr val="808000"/>
          </a:solidFill>
          <a:ln w="9525" algn="ctr">
            <a:noFill/>
            <a:miter lim="800000"/>
            <a:headEnd/>
            <a:tailEnd/>
          </a:ln>
        </p:spPr>
        <p:txBody>
          <a:bodyPr>
            <a:spAutoFit/>
          </a:bodyPr>
          <a:lstStyle/>
          <a:p>
            <a:pPr>
              <a:spcBef>
                <a:spcPct val="50000"/>
              </a:spcBef>
            </a:pPr>
            <a:r>
              <a:rPr lang="pt-PT" b="1">
                <a:solidFill>
                  <a:schemeClr val="bg1"/>
                </a:solidFill>
              </a:rPr>
              <a:t>Incremento do nº de interações sociais que envolvem altos niveis de incerteza, interesses contrapostos e carga cognitiva.</a:t>
            </a:r>
          </a:p>
        </p:txBody>
      </p:sp>
      <p:sp>
        <p:nvSpPr>
          <p:cNvPr id="8198" name="Rectangle 8"/>
          <p:cNvSpPr>
            <a:spLocks noChangeArrowheads="1"/>
          </p:cNvSpPr>
          <p:nvPr/>
        </p:nvSpPr>
        <p:spPr bwMode="auto">
          <a:xfrm>
            <a:off x="1979613" y="4005263"/>
            <a:ext cx="5472112" cy="366712"/>
          </a:xfrm>
          <a:prstGeom prst="rect">
            <a:avLst/>
          </a:prstGeom>
          <a:solidFill>
            <a:srgbClr val="808000"/>
          </a:solidFill>
          <a:ln w="9525" algn="ctr">
            <a:noFill/>
            <a:miter lim="800000"/>
            <a:headEnd/>
            <a:tailEnd/>
          </a:ln>
        </p:spPr>
        <p:txBody>
          <a:bodyPr>
            <a:spAutoFit/>
          </a:bodyPr>
          <a:lstStyle/>
          <a:p>
            <a:pPr>
              <a:spcBef>
                <a:spcPct val="50000"/>
              </a:spcBef>
            </a:pPr>
            <a:r>
              <a:rPr lang="pt-PT" b="1">
                <a:solidFill>
                  <a:schemeClr val="bg1"/>
                </a:solidFill>
              </a:rPr>
              <a:t>Maior complexidade e instabilidade</a:t>
            </a:r>
          </a:p>
        </p:txBody>
      </p:sp>
      <p:sp>
        <p:nvSpPr>
          <p:cNvPr id="8199" name="Rectangle 8"/>
          <p:cNvSpPr>
            <a:spLocks noChangeArrowheads="1"/>
          </p:cNvSpPr>
          <p:nvPr/>
        </p:nvSpPr>
        <p:spPr bwMode="auto">
          <a:xfrm>
            <a:off x="1979613" y="4437063"/>
            <a:ext cx="5472112" cy="366712"/>
          </a:xfrm>
          <a:prstGeom prst="rect">
            <a:avLst/>
          </a:prstGeom>
          <a:solidFill>
            <a:srgbClr val="808000"/>
          </a:solidFill>
          <a:ln w="9525" algn="ctr">
            <a:noFill/>
            <a:miter lim="800000"/>
            <a:headEnd/>
            <a:tailEnd/>
          </a:ln>
        </p:spPr>
        <p:txBody>
          <a:bodyPr>
            <a:spAutoFit/>
          </a:bodyPr>
          <a:lstStyle/>
          <a:p>
            <a:pPr>
              <a:spcBef>
                <a:spcPct val="50000"/>
              </a:spcBef>
            </a:pPr>
            <a:r>
              <a:rPr lang="pt-PT" b="1">
                <a:solidFill>
                  <a:schemeClr val="bg1"/>
                </a:solidFill>
              </a:rPr>
              <a:t>Comportamentos agressivos</a:t>
            </a:r>
          </a:p>
        </p:txBody>
      </p:sp>
      <p:sp>
        <p:nvSpPr>
          <p:cNvPr id="8200" name="Rectangle 8"/>
          <p:cNvSpPr>
            <a:spLocks noChangeArrowheads="1"/>
          </p:cNvSpPr>
          <p:nvPr/>
        </p:nvSpPr>
        <p:spPr bwMode="auto">
          <a:xfrm>
            <a:off x="1979613" y="4862513"/>
            <a:ext cx="5472112" cy="366712"/>
          </a:xfrm>
          <a:prstGeom prst="rect">
            <a:avLst/>
          </a:prstGeom>
          <a:solidFill>
            <a:srgbClr val="808000"/>
          </a:solidFill>
          <a:ln w="9525" algn="ctr">
            <a:noFill/>
            <a:miter lim="800000"/>
            <a:headEnd/>
            <a:tailEnd/>
          </a:ln>
        </p:spPr>
        <p:txBody>
          <a:bodyPr>
            <a:spAutoFit/>
          </a:bodyPr>
          <a:lstStyle/>
          <a:p>
            <a:pPr>
              <a:spcBef>
                <a:spcPct val="50000"/>
              </a:spcBef>
            </a:pPr>
            <a:r>
              <a:rPr lang="pt-PT" b="1">
                <a:solidFill>
                  <a:schemeClr val="bg1"/>
                </a:solidFill>
              </a:rPr>
              <a:t>Limitação de serviços (sociais e clínicos)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Marcador de Posição do Número do Diapositivo 3"/>
          <p:cNvSpPr>
            <a:spLocks noGrp="1"/>
          </p:cNvSpPr>
          <p:nvPr>
            <p:ph type="sldNum" sz="quarter" idx="12"/>
          </p:nvPr>
        </p:nvSpPr>
        <p:spPr>
          <a:noFill/>
        </p:spPr>
        <p:txBody>
          <a:bodyPr/>
          <a:lstStyle/>
          <a:p>
            <a:fld id="{3EBFA083-8263-42CF-9770-98D152021EE7}" type="slidenum">
              <a:rPr lang="en-GB" smtClean="0">
                <a:latin typeface="Arial" pitchFamily="34" charset="0"/>
                <a:cs typeface="Arial" pitchFamily="34" charset="0"/>
              </a:rPr>
              <a:pPr/>
              <a:t>7</a:t>
            </a:fld>
            <a:endParaRPr lang="en-GB" smtClean="0">
              <a:latin typeface="Arial" pitchFamily="34" charset="0"/>
              <a:cs typeface="Arial" pitchFamily="34" charset="0"/>
            </a:endParaRPr>
          </a:p>
        </p:txBody>
      </p:sp>
      <p:graphicFrame>
        <p:nvGraphicFramePr>
          <p:cNvPr id="1026" name="Object 2"/>
          <p:cNvGraphicFramePr>
            <a:graphicFrameLocks noChangeAspect="1"/>
          </p:cNvGraphicFramePr>
          <p:nvPr/>
        </p:nvGraphicFramePr>
        <p:xfrm>
          <a:off x="539750" y="549275"/>
          <a:ext cx="8020050" cy="5667375"/>
        </p:xfrm>
        <a:graphic>
          <a:graphicData uri="http://schemas.openxmlformats.org/presentationml/2006/ole">
            <p:oleObj spid="_x0000_s1026" name="Acrobat Document" r:id="rId4" imgW="8019915" imgH="5667285" progId="AcroExch.Document.7">
              <p:embed/>
            </p:oleObj>
          </a:graphicData>
        </a:graphic>
      </p:graphicFrame>
      <p:sp>
        <p:nvSpPr>
          <p:cNvPr id="1028" name="AutoShape 3"/>
          <p:cNvSpPr>
            <a:spLocks noChangeArrowheads="1"/>
          </p:cNvSpPr>
          <p:nvPr/>
        </p:nvSpPr>
        <p:spPr bwMode="auto">
          <a:xfrm>
            <a:off x="6443663" y="5300663"/>
            <a:ext cx="1152525" cy="1150937"/>
          </a:xfrm>
          <a:prstGeom prst="upArrow">
            <a:avLst>
              <a:gd name="adj1" fmla="val 50000"/>
              <a:gd name="adj2" fmla="val 25000"/>
            </a:avLst>
          </a:prstGeom>
          <a:solidFill>
            <a:srgbClr val="003300"/>
          </a:solidFill>
          <a:ln w="9525">
            <a:noFill/>
            <a:miter lim="800000"/>
            <a:headEnd/>
            <a:tailEnd/>
          </a:ln>
        </p:spPr>
        <p:txBody>
          <a:bodyPr wrap="none" anchor="ctr"/>
          <a:lstStyle/>
          <a:p>
            <a:endParaRPr lang="pt-PT"/>
          </a:p>
        </p:txBody>
      </p:sp>
      <p:sp>
        <p:nvSpPr>
          <p:cNvPr id="1029" name="AutoShape 4"/>
          <p:cNvSpPr>
            <a:spLocks noChangeArrowheads="1"/>
          </p:cNvSpPr>
          <p:nvPr/>
        </p:nvSpPr>
        <p:spPr bwMode="auto">
          <a:xfrm>
            <a:off x="1979613" y="5300663"/>
            <a:ext cx="1152525" cy="1150937"/>
          </a:xfrm>
          <a:prstGeom prst="upArrow">
            <a:avLst>
              <a:gd name="adj1" fmla="val 50000"/>
              <a:gd name="adj2" fmla="val 25000"/>
            </a:avLst>
          </a:prstGeom>
          <a:solidFill>
            <a:srgbClr val="003300"/>
          </a:solidFill>
          <a:ln w="9525">
            <a:noFill/>
            <a:miter lim="800000"/>
            <a:headEnd/>
            <a:tailEnd/>
          </a:ln>
        </p:spPr>
        <p:txBody>
          <a:bodyPr wrap="none" anchor="ctr"/>
          <a:lstStyle/>
          <a:p>
            <a:endParaRPr lang="pt-PT"/>
          </a:p>
        </p:txBody>
      </p:sp>
      <p:sp>
        <p:nvSpPr>
          <p:cNvPr id="1030" name="Text Box 5"/>
          <p:cNvSpPr txBox="1">
            <a:spLocks noChangeArrowheads="1"/>
          </p:cNvSpPr>
          <p:nvPr/>
        </p:nvSpPr>
        <p:spPr bwMode="auto">
          <a:xfrm>
            <a:off x="323850" y="333375"/>
            <a:ext cx="3457575" cy="366713"/>
          </a:xfrm>
          <a:prstGeom prst="rect">
            <a:avLst/>
          </a:prstGeom>
          <a:noFill/>
          <a:ln w="9525">
            <a:noFill/>
            <a:miter lim="800000"/>
            <a:headEnd/>
            <a:tailEnd/>
          </a:ln>
        </p:spPr>
        <p:txBody>
          <a:bodyPr>
            <a:spAutoFit/>
          </a:bodyPr>
          <a:lstStyle/>
          <a:p>
            <a:pPr>
              <a:spcBef>
                <a:spcPct val="50000"/>
              </a:spcBef>
            </a:pPr>
            <a:r>
              <a:rPr lang="pt-PT" b="1"/>
              <a:t>1º Trimestre de 2011</a:t>
            </a:r>
            <a:endParaRPr lang="en-GB" b="1"/>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Marcador de Posição do Número do Diapositivo 3"/>
          <p:cNvSpPr>
            <a:spLocks noGrp="1"/>
          </p:cNvSpPr>
          <p:nvPr>
            <p:ph type="sldNum" sz="quarter" idx="12"/>
          </p:nvPr>
        </p:nvSpPr>
        <p:spPr>
          <a:noFill/>
        </p:spPr>
        <p:txBody>
          <a:bodyPr/>
          <a:lstStyle/>
          <a:p>
            <a:fld id="{DDA35C6E-F2A5-4BEE-AA74-D83C956846BD}" type="slidenum">
              <a:rPr lang="en-GB" smtClean="0">
                <a:latin typeface="Arial" pitchFamily="34" charset="0"/>
                <a:cs typeface="Arial" pitchFamily="34" charset="0"/>
              </a:rPr>
              <a:pPr/>
              <a:t>8</a:t>
            </a:fld>
            <a:endParaRPr lang="en-GB" smtClean="0">
              <a:latin typeface="Arial" pitchFamily="34" charset="0"/>
              <a:cs typeface="Arial" pitchFamily="34" charset="0"/>
            </a:endParaRPr>
          </a:p>
        </p:txBody>
      </p:sp>
      <p:sp>
        <p:nvSpPr>
          <p:cNvPr id="9219" name="Rectangle 7"/>
          <p:cNvSpPr>
            <a:spLocks noChangeArrowheads="1"/>
          </p:cNvSpPr>
          <p:nvPr/>
        </p:nvSpPr>
        <p:spPr bwMode="auto">
          <a:xfrm>
            <a:off x="1979613" y="2781300"/>
            <a:ext cx="6192837" cy="396875"/>
          </a:xfrm>
          <a:prstGeom prst="rect">
            <a:avLst/>
          </a:prstGeom>
          <a:solidFill>
            <a:srgbClr val="C3FF19"/>
          </a:solidFill>
          <a:ln w="9525" algn="ctr">
            <a:noFill/>
            <a:miter lim="800000"/>
            <a:headEnd/>
            <a:tailEnd/>
          </a:ln>
        </p:spPr>
        <p:txBody>
          <a:bodyPr>
            <a:spAutoFit/>
          </a:bodyPr>
          <a:lstStyle/>
          <a:p>
            <a:pPr>
              <a:spcBef>
                <a:spcPct val="50000"/>
              </a:spcBef>
            </a:pPr>
            <a:r>
              <a:rPr lang="pt-PT" sz="2000" b="1"/>
              <a:t>Diminuição e estabilização com a adaptação</a:t>
            </a:r>
          </a:p>
        </p:txBody>
      </p:sp>
      <p:sp>
        <p:nvSpPr>
          <p:cNvPr id="9220" name="Rectangle 5"/>
          <p:cNvSpPr>
            <a:spLocks noChangeArrowheads="1"/>
          </p:cNvSpPr>
          <p:nvPr/>
        </p:nvSpPr>
        <p:spPr bwMode="auto">
          <a:xfrm>
            <a:off x="1979613" y="2276475"/>
            <a:ext cx="6192837" cy="396875"/>
          </a:xfrm>
          <a:prstGeom prst="rect">
            <a:avLst/>
          </a:prstGeom>
          <a:solidFill>
            <a:srgbClr val="C3FF19"/>
          </a:solidFill>
          <a:ln w="9525" algn="ctr">
            <a:noFill/>
            <a:miter lim="800000"/>
            <a:headEnd/>
            <a:tailEnd/>
          </a:ln>
        </p:spPr>
        <p:txBody>
          <a:bodyPr>
            <a:spAutoFit/>
          </a:bodyPr>
          <a:lstStyle/>
          <a:p>
            <a:pPr>
              <a:spcBef>
                <a:spcPct val="50000"/>
              </a:spcBef>
            </a:pPr>
            <a:r>
              <a:rPr lang="pt-PT" sz="2000" b="1"/>
              <a:t>Incremento da ansiedade pela entrada na prisão</a:t>
            </a:r>
          </a:p>
        </p:txBody>
      </p:sp>
      <p:sp>
        <p:nvSpPr>
          <p:cNvPr id="9221" name="Rectangle 8"/>
          <p:cNvSpPr>
            <a:spLocks noChangeArrowheads="1"/>
          </p:cNvSpPr>
          <p:nvPr/>
        </p:nvSpPr>
        <p:spPr bwMode="auto">
          <a:xfrm>
            <a:off x="1979613" y="3284538"/>
            <a:ext cx="6192837" cy="396875"/>
          </a:xfrm>
          <a:prstGeom prst="rect">
            <a:avLst/>
          </a:prstGeom>
          <a:solidFill>
            <a:srgbClr val="C3FF19"/>
          </a:solidFill>
          <a:ln w="9525" algn="ctr">
            <a:noFill/>
            <a:miter lim="800000"/>
            <a:headEnd/>
            <a:tailEnd/>
          </a:ln>
        </p:spPr>
        <p:txBody>
          <a:bodyPr>
            <a:spAutoFit/>
          </a:bodyPr>
          <a:lstStyle/>
          <a:p>
            <a:pPr>
              <a:spcBef>
                <a:spcPct val="50000"/>
              </a:spcBef>
            </a:pPr>
            <a:r>
              <a:rPr lang="pt-PT" sz="2000" b="1"/>
              <a:t>Manutenção de certos níveis de ansiedade</a:t>
            </a:r>
          </a:p>
        </p:txBody>
      </p:sp>
      <p:sp>
        <p:nvSpPr>
          <p:cNvPr id="9222" name="Rectangle 11"/>
          <p:cNvSpPr>
            <a:spLocks noChangeArrowheads="1"/>
          </p:cNvSpPr>
          <p:nvPr/>
        </p:nvSpPr>
        <p:spPr bwMode="auto">
          <a:xfrm>
            <a:off x="611188" y="549275"/>
            <a:ext cx="7416800" cy="430213"/>
          </a:xfrm>
          <a:prstGeom prst="rect">
            <a:avLst/>
          </a:prstGeom>
          <a:solidFill>
            <a:srgbClr val="99CC00"/>
          </a:solidFill>
          <a:ln w="9525" algn="ctr">
            <a:noFill/>
            <a:miter lim="800000"/>
            <a:headEnd/>
            <a:tailEnd/>
          </a:ln>
        </p:spPr>
        <p:txBody>
          <a:bodyPr wrap="none" anchor="ctr"/>
          <a:lstStyle/>
          <a:p>
            <a:pPr algn="ctr"/>
            <a:r>
              <a:rPr lang="pt-PT" sz="2400"/>
              <a:t>Ansiedade</a:t>
            </a:r>
            <a:endParaRPr lang="en-GB" sz="24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Marcador de Posição do Número do Diapositivo 3"/>
          <p:cNvSpPr>
            <a:spLocks noGrp="1"/>
          </p:cNvSpPr>
          <p:nvPr>
            <p:ph type="sldNum" sz="quarter" idx="12"/>
          </p:nvPr>
        </p:nvSpPr>
        <p:spPr>
          <a:noFill/>
        </p:spPr>
        <p:txBody>
          <a:bodyPr/>
          <a:lstStyle/>
          <a:p>
            <a:fld id="{D31AB994-91A0-4E7E-8FF8-ABC0E97D2915}" type="slidenum">
              <a:rPr lang="en-GB" smtClean="0">
                <a:latin typeface="Arial" pitchFamily="34" charset="0"/>
                <a:cs typeface="Arial" pitchFamily="34" charset="0"/>
              </a:rPr>
              <a:pPr/>
              <a:t>9</a:t>
            </a:fld>
            <a:endParaRPr lang="en-GB" smtClean="0">
              <a:latin typeface="Arial" pitchFamily="34" charset="0"/>
              <a:cs typeface="Arial" pitchFamily="34" charset="0"/>
            </a:endParaRPr>
          </a:p>
        </p:txBody>
      </p:sp>
      <p:sp>
        <p:nvSpPr>
          <p:cNvPr id="10243" name="Rectangle 5"/>
          <p:cNvSpPr>
            <a:spLocks noChangeArrowheads="1"/>
          </p:cNvSpPr>
          <p:nvPr/>
        </p:nvSpPr>
        <p:spPr bwMode="auto">
          <a:xfrm>
            <a:off x="1979613" y="2276475"/>
            <a:ext cx="5472112" cy="396875"/>
          </a:xfrm>
          <a:prstGeom prst="rect">
            <a:avLst/>
          </a:prstGeom>
          <a:solidFill>
            <a:srgbClr val="99CC00"/>
          </a:solidFill>
          <a:ln w="9525" algn="ctr">
            <a:noFill/>
            <a:miter lim="800000"/>
            <a:headEnd/>
            <a:tailEnd/>
          </a:ln>
        </p:spPr>
        <p:txBody>
          <a:bodyPr>
            <a:spAutoFit/>
          </a:bodyPr>
          <a:lstStyle/>
          <a:p>
            <a:pPr>
              <a:spcBef>
                <a:spcPct val="50000"/>
              </a:spcBef>
            </a:pPr>
            <a:r>
              <a:rPr lang="pt-PT" sz="2000" b="1"/>
              <a:t>Fatalismo</a:t>
            </a:r>
          </a:p>
        </p:txBody>
      </p:sp>
      <p:sp>
        <p:nvSpPr>
          <p:cNvPr id="10244" name="Rectangle 8"/>
          <p:cNvSpPr>
            <a:spLocks noChangeArrowheads="1"/>
          </p:cNvSpPr>
          <p:nvPr/>
        </p:nvSpPr>
        <p:spPr bwMode="auto">
          <a:xfrm>
            <a:off x="611188" y="3357563"/>
            <a:ext cx="2735262" cy="641350"/>
          </a:xfrm>
          <a:prstGeom prst="rect">
            <a:avLst/>
          </a:prstGeom>
          <a:solidFill>
            <a:srgbClr val="C3FF19"/>
          </a:solidFill>
          <a:ln w="9525" algn="ctr">
            <a:noFill/>
            <a:miter lim="800000"/>
            <a:headEnd/>
            <a:tailEnd/>
          </a:ln>
        </p:spPr>
        <p:txBody>
          <a:bodyPr>
            <a:spAutoFit/>
          </a:bodyPr>
          <a:lstStyle/>
          <a:p>
            <a:pPr>
              <a:spcBef>
                <a:spcPct val="50000"/>
              </a:spcBef>
            </a:pPr>
            <a:r>
              <a:rPr lang="pt-PT" b="1"/>
              <a:t>Dificuldades para planificar o futuro</a:t>
            </a:r>
          </a:p>
        </p:txBody>
      </p:sp>
      <p:sp>
        <p:nvSpPr>
          <p:cNvPr id="10245" name="Text Box 17"/>
          <p:cNvSpPr txBox="1">
            <a:spLocks noChangeArrowheads="1"/>
          </p:cNvSpPr>
          <p:nvPr/>
        </p:nvSpPr>
        <p:spPr bwMode="auto">
          <a:xfrm>
            <a:off x="3492500" y="3284538"/>
            <a:ext cx="360363" cy="762000"/>
          </a:xfrm>
          <a:prstGeom prst="rect">
            <a:avLst/>
          </a:prstGeom>
          <a:noFill/>
          <a:ln w="9525">
            <a:noFill/>
            <a:miter lim="800000"/>
            <a:headEnd/>
            <a:tailEnd/>
          </a:ln>
        </p:spPr>
        <p:txBody>
          <a:bodyPr>
            <a:spAutoFit/>
          </a:bodyPr>
          <a:lstStyle/>
          <a:p>
            <a:pPr>
              <a:spcBef>
                <a:spcPct val="50000"/>
              </a:spcBef>
            </a:pPr>
            <a:r>
              <a:rPr lang="pt-PT" sz="4400"/>
              <a:t>+</a:t>
            </a:r>
            <a:endParaRPr lang="en-GB" sz="4400"/>
          </a:p>
        </p:txBody>
      </p:sp>
      <p:sp>
        <p:nvSpPr>
          <p:cNvPr id="10246" name="Rectangle 18"/>
          <p:cNvSpPr>
            <a:spLocks noChangeArrowheads="1"/>
          </p:cNvSpPr>
          <p:nvPr/>
        </p:nvSpPr>
        <p:spPr bwMode="auto">
          <a:xfrm>
            <a:off x="323850" y="3141663"/>
            <a:ext cx="8137525" cy="1871662"/>
          </a:xfrm>
          <a:prstGeom prst="rect">
            <a:avLst/>
          </a:prstGeom>
          <a:noFill/>
          <a:ln w="76200">
            <a:solidFill>
              <a:srgbClr val="333300"/>
            </a:solidFill>
            <a:miter lim="800000"/>
            <a:headEnd/>
            <a:tailEnd/>
          </a:ln>
        </p:spPr>
        <p:txBody>
          <a:bodyPr wrap="none" anchor="ctr"/>
          <a:lstStyle/>
          <a:p>
            <a:endParaRPr lang="pt-PT"/>
          </a:p>
        </p:txBody>
      </p:sp>
      <p:sp>
        <p:nvSpPr>
          <p:cNvPr id="10247" name="AutoShape 19"/>
          <p:cNvSpPr>
            <a:spLocks noChangeArrowheads="1"/>
          </p:cNvSpPr>
          <p:nvPr/>
        </p:nvSpPr>
        <p:spPr bwMode="auto">
          <a:xfrm rot="5628008">
            <a:off x="7272337" y="3881438"/>
            <a:ext cx="792163" cy="433388"/>
          </a:xfrm>
          <a:prstGeom prst="curvedDownArrow">
            <a:avLst>
              <a:gd name="adj1" fmla="val 36557"/>
              <a:gd name="adj2" fmla="val 73114"/>
              <a:gd name="adj3" fmla="val 33333"/>
            </a:avLst>
          </a:prstGeom>
          <a:solidFill>
            <a:srgbClr val="808000"/>
          </a:solidFill>
          <a:ln w="9525">
            <a:noFill/>
            <a:miter lim="800000"/>
            <a:headEnd/>
            <a:tailEnd/>
          </a:ln>
        </p:spPr>
        <p:txBody>
          <a:bodyPr wrap="none" anchor="ctr"/>
          <a:lstStyle/>
          <a:p>
            <a:endParaRPr lang="pt-PT"/>
          </a:p>
        </p:txBody>
      </p:sp>
      <p:sp>
        <p:nvSpPr>
          <p:cNvPr id="10248" name="AutoShape 20"/>
          <p:cNvSpPr>
            <a:spLocks noChangeArrowheads="1"/>
          </p:cNvSpPr>
          <p:nvPr/>
        </p:nvSpPr>
        <p:spPr bwMode="auto">
          <a:xfrm rot="10800000">
            <a:off x="1979613" y="5229225"/>
            <a:ext cx="4464050" cy="1079500"/>
          </a:xfrm>
          <a:prstGeom prst="downArrowCallout">
            <a:avLst>
              <a:gd name="adj1" fmla="val 103382"/>
              <a:gd name="adj2" fmla="val 103382"/>
              <a:gd name="adj3" fmla="val 16667"/>
              <a:gd name="adj4" fmla="val 66667"/>
            </a:avLst>
          </a:prstGeom>
          <a:solidFill>
            <a:srgbClr val="333300"/>
          </a:solidFill>
          <a:ln w="9525">
            <a:noFill/>
            <a:miter lim="800000"/>
            <a:headEnd/>
            <a:tailEnd/>
          </a:ln>
        </p:spPr>
        <p:txBody>
          <a:bodyPr rot="10800000" wrap="none" anchor="ctr"/>
          <a:lstStyle/>
          <a:p>
            <a:pPr algn="ctr"/>
            <a:r>
              <a:rPr lang="pt-PT" sz="2400">
                <a:solidFill>
                  <a:schemeClr val="bg1"/>
                </a:solidFill>
              </a:rPr>
              <a:t>Dificuldades para a Reinserção</a:t>
            </a:r>
            <a:endParaRPr lang="en-GB" sz="2400">
              <a:solidFill>
                <a:schemeClr val="bg1"/>
              </a:solidFill>
            </a:endParaRPr>
          </a:p>
        </p:txBody>
      </p:sp>
      <p:sp>
        <p:nvSpPr>
          <p:cNvPr id="10249" name="Rectangle 21"/>
          <p:cNvSpPr>
            <a:spLocks noChangeArrowheads="1"/>
          </p:cNvSpPr>
          <p:nvPr/>
        </p:nvSpPr>
        <p:spPr bwMode="auto">
          <a:xfrm>
            <a:off x="611188" y="549275"/>
            <a:ext cx="7416800" cy="430213"/>
          </a:xfrm>
          <a:prstGeom prst="rect">
            <a:avLst/>
          </a:prstGeom>
          <a:solidFill>
            <a:srgbClr val="99CC00"/>
          </a:solidFill>
          <a:ln w="9525" algn="ctr">
            <a:noFill/>
            <a:miter lim="800000"/>
            <a:headEnd/>
            <a:tailEnd/>
          </a:ln>
        </p:spPr>
        <p:txBody>
          <a:bodyPr wrap="none" anchor="ctr"/>
          <a:lstStyle/>
          <a:p>
            <a:pPr algn="ctr"/>
            <a:r>
              <a:rPr lang="pt-PT" sz="2400"/>
              <a:t>Ausência de expectativas de futuro</a:t>
            </a:r>
            <a:endParaRPr lang="en-GB" sz="2400"/>
          </a:p>
        </p:txBody>
      </p:sp>
      <p:sp>
        <p:nvSpPr>
          <p:cNvPr id="10250" name="Rectangle 7"/>
          <p:cNvSpPr>
            <a:spLocks noChangeArrowheads="1"/>
          </p:cNvSpPr>
          <p:nvPr/>
        </p:nvSpPr>
        <p:spPr bwMode="auto">
          <a:xfrm>
            <a:off x="4572000" y="3357563"/>
            <a:ext cx="2808288" cy="641350"/>
          </a:xfrm>
          <a:prstGeom prst="rect">
            <a:avLst/>
          </a:prstGeom>
          <a:solidFill>
            <a:srgbClr val="C3FF19"/>
          </a:solidFill>
          <a:ln w="9525" algn="ctr">
            <a:noFill/>
            <a:miter lim="800000"/>
            <a:headEnd/>
            <a:tailEnd/>
          </a:ln>
        </p:spPr>
        <p:txBody>
          <a:bodyPr>
            <a:spAutoFit/>
          </a:bodyPr>
          <a:lstStyle/>
          <a:p>
            <a:pPr>
              <a:spcBef>
                <a:spcPct val="50000"/>
              </a:spcBef>
            </a:pPr>
            <a:r>
              <a:rPr lang="pt-PT" b="1"/>
              <a:t>Falta de controlo sobre comportamento</a:t>
            </a:r>
          </a:p>
        </p:txBody>
      </p:sp>
      <p:sp>
        <p:nvSpPr>
          <p:cNvPr id="10251" name="Rectangle 8"/>
          <p:cNvSpPr>
            <a:spLocks noChangeArrowheads="1"/>
          </p:cNvSpPr>
          <p:nvPr/>
        </p:nvSpPr>
        <p:spPr bwMode="auto">
          <a:xfrm>
            <a:off x="4572000" y="4149725"/>
            <a:ext cx="2808288" cy="641350"/>
          </a:xfrm>
          <a:prstGeom prst="rect">
            <a:avLst/>
          </a:prstGeom>
          <a:solidFill>
            <a:srgbClr val="C3FF19"/>
          </a:solidFill>
          <a:ln w="9525" algn="ctr">
            <a:noFill/>
            <a:miter lim="800000"/>
            <a:headEnd/>
            <a:tailEnd/>
          </a:ln>
        </p:spPr>
        <p:txBody>
          <a:bodyPr>
            <a:spAutoFit/>
          </a:bodyPr>
          <a:lstStyle/>
          <a:p>
            <a:pPr>
              <a:spcBef>
                <a:spcPct val="50000"/>
              </a:spcBef>
            </a:pPr>
            <a:r>
              <a:rPr lang="pt-PT" b="1"/>
              <a:t>Perda da capacidade de decisão</a:t>
            </a:r>
          </a:p>
        </p:txBody>
      </p:sp>
      <p:sp>
        <p:nvSpPr>
          <p:cNvPr id="10252" name="AutoShape 28"/>
          <p:cNvSpPr>
            <a:spLocks noChangeArrowheads="1"/>
          </p:cNvSpPr>
          <p:nvPr/>
        </p:nvSpPr>
        <p:spPr bwMode="auto">
          <a:xfrm rot="-5400000">
            <a:off x="3924300" y="3860800"/>
            <a:ext cx="792163" cy="360363"/>
          </a:xfrm>
          <a:prstGeom prst="curvedDownArrow">
            <a:avLst>
              <a:gd name="adj1" fmla="val 43965"/>
              <a:gd name="adj2" fmla="val 87929"/>
              <a:gd name="adj3" fmla="val 33333"/>
            </a:avLst>
          </a:prstGeom>
          <a:solidFill>
            <a:srgbClr val="808000"/>
          </a:solidFill>
          <a:ln w="9525">
            <a:noFill/>
            <a:miter lim="800000"/>
            <a:headEnd/>
            <a:tailEnd/>
          </a:ln>
        </p:spPr>
        <p:txBody>
          <a:bodyPr wrap="none" anchor="ctr"/>
          <a:lstStyle/>
          <a:p>
            <a:endParaRPr lang="pt-PT"/>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5954</TotalTime>
  <Words>3429</Words>
  <Application>Microsoft Office PowerPoint</Application>
  <PresentationFormat>Apresentação no Ecrã (4:3)</PresentationFormat>
  <Paragraphs>383</Paragraphs>
  <Slides>24</Slides>
  <Notes>24</Notes>
  <HiddenSlides>0</HiddenSlides>
  <MMClips>0</MMClips>
  <ScaleCrop>false</ScaleCrop>
  <HeadingPairs>
    <vt:vector size="8" baseType="variant">
      <vt:variant>
        <vt:lpstr>Tipos de letra usados</vt:lpstr>
      </vt:variant>
      <vt:variant>
        <vt:i4>1</vt:i4>
      </vt:variant>
      <vt:variant>
        <vt:lpstr>Tema</vt:lpstr>
      </vt:variant>
      <vt:variant>
        <vt:i4>1</vt:i4>
      </vt:variant>
      <vt:variant>
        <vt:lpstr>Servidores OLE incorporados</vt:lpstr>
      </vt:variant>
      <vt:variant>
        <vt:i4>1</vt:i4>
      </vt:variant>
      <vt:variant>
        <vt:lpstr>Títulos dos diapositivos</vt:lpstr>
      </vt:variant>
      <vt:variant>
        <vt:i4>24</vt:i4>
      </vt:variant>
    </vt:vector>
  </HeadingPairs>
  <TitlesOfParts>
    <vt:vector size="27" baseType="lpstr">
      <vt:lpstr>Arial</vt:lpstr>
      <vt:lpstr>Default Design</vt:lpstr>
      <vt:lpstr>Adobe Acrobat Document</vt:lpstr>
      <vt:lpstr>Diapositivo 1</vt:lpstr>
      <vt:lpstr>Diapositivo 2</vt:lpstr>
      <vt:lpstr>Diapositivo 3</vt:lpstr>
      <vt:lpstr>Diapositivo 4</vt:lpstr>
      <vt:lpstr>Diapositivo 5</vt:lpstr>
      <vt:lpstr>Diapositivo 6</vt:lpstr>
      <vt:lpstr>Diapositivo 7</vt:lpstr>
      <vt:lpstr>Diapositivo 8</vt:lpstr>
      <vt:lpstr>Diapositivo 9</vt:lpstr>
      <vt:lpstr>Diapositivo 10</vt:lpstr>
      <vt:lpstr>Diapositivo 11</vt:lpstr>
      <vt:lpstr>Diapositivo 12</vt:lpstr>
      <vt:lpstr>Diapositivo 13</vt:lpstr>
      <vt:lpstr>Diapositivo 14</vt:lpstr>
      <vt:lpstr>Diapositivo 15</vt:lpstr>
      <vt:lpstr>Diapositivo 16</vt:lpstr>
      <vt:lpstr>Diapositivo 17</vt:lpstr>
      <vt:lpstr>Diapositivo 18</vt:lpstr>
      <vt:lpstr>Diapositivo 19</vt:lpstr>
      <vt:lpstr>Diapositivo 20</vt:lpstr>
      <vt:lpstr>Diapositivo 21</vt:lpstr>
      <vt:lpstr>Diapositivo 22</vt:lpstr>
      <vt:lpstr>Diapositivo 23</vt:lpstr>
      <vt:lpstr>Diapositivo 24</vt:lpstr>
    </vt:vector>
  </TitlesOfParts>
  <Company>casa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apad</cp:lastModifiedBy>
  <cp:revision>85</cp:revision>
  <dcterms:created xsi:type="dcterms:W3CDTF">2011-05-24T15:40:39Z</dcterms:created>
  <dcterms:modified xsi:type="dcterms:W3CDTF">2013-07-21T13:13:45Z</dcterms:modified>
</cp:coreProperties>
</file>