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3"/>
  </p:notesMasterIdLst>
  <p:sldIdLst>
    <p:sldId id="301" r:id="rId5"/>
    <p:sldId id="404" r:id="rId6"/>
    <p:sldId id="406" r:id="rId7"/>
    <p:sldId id="407" r:id="rId8"/>
    <p:sldId id="267" r:id="rId9"/>
    <p:sldId id="414" r:id="rId10"/>
    <p:sldId id="416" r:id="rId11"/>
    <p:sldId id="408" r:id="rId12"/>
    <p:sldId id="405" r:id="rId13"/>
    <p:sldId id="409" r:id="rId14"/>
    <p:sldId id="410" r:id="rId15"/>
    <p:sldId id="412" r:id="rId16"/>
    <p:sldId id="413" r:id="rId17"/>
    <p:sldId id="415" r:id="rId18"/>
    <p:sldId id="417" r:id="rId19"/>
    <p:sldId id="418" r:id="rId20"/>
    <p:sldId id="419" r:id="rId21"/>
    <p:sldId id="311" r:id="rId22"/>
  </p:sldIdLst>
  <p:sldSz cx="9144000" cy="6858000" type="screen4x3"/>
  <p:notesSz cx="7099300" cy="10234613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7" autoAdjust="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pt-PT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pt-PT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/>
              <a:t>Clique para 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pt-PT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0B577D3F-E138-46E2-9D9E-FB23019883F1}" type="slidenum">
              <a:rPr lang="pt-PT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266791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BDC80-09CF-46AC-83D5-9D0E39173A42}" type="slidenum">
              <a:rPr lang="pt-PT" smtClean="0"/>
              <a:pPr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18912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97E1A-BD40-4470-8797-8CA970BE352B}" type="slidenum">
              <a:rPr lang="pt-PT"/>
              <a:pPr/>
              <a:t>18</a:t>
            </a:fld>
            <a:endParaRPr lang="pt-PT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85346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DE124-5BD5-498F-BA49-7FBDCA3BBAE2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E20A8-19BB-48D7-AD84-4FFA87D5B9B8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99DB3-104F-4C62-997C-0DC16B6F6EB9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4A563-B0BE-4BF0-83B9-7F47F262D88E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C48F4-B079-4A95-99A8-FC3444BF0AE7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62804-BBA6-44C9-B78E-22B0253B04A3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B55AB3-1A63-4CAC-A4B7-E83704B2F5ED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7B569-2D95-47EC-B510-01878496F0D2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A738A-0372-47A3-93A3-CFDDC48F719E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014B6-32A5-4268-A541-7C1835A5EDEC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E7C319-5ACF-47DF-AD6D-858075C91C68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 r="-67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/>
              <a:t>Clique para editar o estilo do título		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/>
              <a:t>Clique para 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P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P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2992EB7-6D1E-4287-A698-161F7F5422ED}" type="slidenum">
              <a:rPr lang="pt-PT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iscte.pt/~apad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/>
              <a:t>Imperial Democracy</a:t>
            </a:r>
            <a:br>
              <a:rPr lang="en-US" dirty="0"/>
            </a:br>
            <a:r>
              <a:rPr lang="en-US" sz="3600" dirty="0"/>
              <a:t>High risk operation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3648" y="4725144"/>
            <a:ext cx="6400800" cy="888504"/>
          </a:xfrm>
        </p:spPr>
        <p:txBody>
          <a:bodyPr/>
          <a:lstStyle/>
          <a:p>
            <a:r>
              <a:rPr lang="pt-PT" dirty="0"/>
              <a:t>António Pedro Dores, </a:t>
            </a:r>
          </a:p>
          <a:p>
            <a:r>
              <a:rPr lang="pt-PT" dirty="0"/>
              <a:t>2020, </a:t>
            </a:r>
            <a:r>
              <a:rPr lang="pt-PT" dirty="0" err="1"/>
              <a:t>March</a:t>
            </a:r>
            <a:endParaRPr lang="pt-PT" dirty="0"/>
          </a:p>
          <a:p>
            <a:endParaRPr lang="pt-P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D21EF7-D07B-4259-8238-357268691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Global social </a:t>
            </a:r>
            <a:r>
              <a:rPr lang="pt-PT" dirty="0" err="1"/>
              <a:t>state</a:t>
            </a:r>
            <a:endParaRPr lang="pt-PT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A392FCAA-A835-4364-A96E-6DC0A4C96C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Liberal capitalism crisis</a:t>
            </a:r>
          </a:p>
          <a:p>
            <a:r>
              <a:rPr lang="en-GB" dirty="0"/>
              <a:t>Neoliberal capitalism crisis </a:t>
            </a:r>
          </a:p>
          <a:p>
            <a:r>
              <a:rPr lang="en-GB" dirty="0"/>
              <a:t>US imperial crisis</a:t>
            </a:r>
          </a:p>
          <a:p>
            <a:r>
              <a:rPr lang="en-GB" dirty="0"/>
              <a:t>Reconstitution of eastern dominant Empire</a:t>
            </a:r>
          </a:p>
          <a:p>
            <a:r>
              <a:rPr lang="en-GB" dirty="0"/>
              <a:t>Global governance authority</a:t>
            </a:r>
          </a:p>
          <a:p>
            <a:r>
              <a:rPr lang="en-GB" dirty="0"/>
              <a:t>Power crisis: identities (national) and caring (universal)</a:t>
            </a:r>
          </a:p>
        </p:txBody>
      </p:sp>
    </p:spTree>
    <p:extLst>
      <p:ext uri="{BB962C8B-B14F-4D97-AF65-F5344CB8AC3E}">
        <p14:creationId xmlns:p14="http://schemas.microsoft.com/office/powerpoint/2010/main" val="2258374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2EEDA1-2757-4EAA-9571-FC0DA0119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Conjuncture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BA70C14E-CE84-4F16-840E-7CC8E5B4DE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r>
              <a:rPr lang="en-GB" dirty="0"/>
              <a:t>Aggravated fragile finance situation</a:t>
            </a:r>
          </a:p>
          <a:p>
            <a:r>
              <a:rPr lang="en-GB" dirty="0"/>
              <a:t>Raise of bellicose propaganda between states</a:t>
            </a:r>
          </a:p>
          <a:p>
            <a:r>
              <a:rPr lang="en-GB" dirty="0"/>
              <a:t>Operational and alliance crisis on the major military-scientific world power </a:t>
            </a:r>
          </a:p>
          <a:p>
            <a:r>
              <a:rPr lang="en-GB" dirty="0"/>
              <a:t>Raising of moral eastern superiority aiding those in need, including “enemy” field, such as Italy and Turkey.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0639219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BA3EA5-4608-4329-A7DB-F921CEACA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social theory would be useful?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B90A57A2-2029-4F66-AC42-79EC411D6F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Universal subtract theories</a:t>
            </a:r>
          </a:p>
          <a:p>
            <a:r>
              <a:rPr lang="en-GB" dirty="0"/>
              <a:t>This kind of theories has been depreciated by scientific policies as non utilitarian theories </a:t>
            </a:r>
          </a:p>
          <a:p>
            <a:r>
              <a:rPr lang="en-GB" dirty="0"/>
              <a:t>At revolutionary situations, imagining the elite interests to sell services does not work (</a:t>
            </a:r>
            <a:r>
              <a:rPr lang="en-GB" sz="2400" dirty="0"/>
              <a:t>e.g.: PM Costa declare to follow scientific recommendation and decide the reverse, at the end of the proper day</a:t>
            </a:r>
            <a:r>
              <a:rPr lang="en-GB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793613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E16EF2-6EBB-4D3D-A1EC-136D2F2C1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Contrast</a:t>
            </a:r>
            <a:r>
              <a:rPr lang="pt-PT" dirty="0"/>
              <a:t> 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2EF507AE-FB5E-43BE-B2FB-87FD1BE4F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85492"/>
            <a:ext cx="8229600" cy="4525963"/>
          </a:xfrm>
        </p:spPr>
        <p:txBody>
          <a:bodyPr/>
          <a:lstStyle/>
          <a:p>
            <a:r>
              <a:rPr lang="en-ZA" dirty="0"/>
              <a:t>Why states did follow WHO and epidemiologist´s paths? </a:t>
            </a:r>
          </a:p>
          <a:p>
            <a:r>
              <a:rPr lang="en-ZA" dirty="0"/>
              <a:t>States turned population´s wealth care first protectors? </a:t>
            </a:r>
          </a:p>
          <a:p>
            <a:r>
              <a:rPr lang="en-ZA" dirty="0"/>
              <a:t>After the emergency conjuncture, what new identities and caring will claim state action? How, than, states will deal with economics? </a:t>
            </a:r>
          </a:p>
        </p:txBody>
      </p:sp>
    </p:spTree>
    <p:extLst>
      <p:ext uri="{BB962C8B-B14F-4D97-AF65-F5344CB8AC3E}">
        <p14:creationId xmlns:p14="http://schemas.microsoft.com/office/powerpoint/2010/main" val="199385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DF581C-6F0B-4DD1-944B-977043F14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029" dirty="0"/>
              <a:t>Hegemonic ideologies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1F3D3946-063F-4162-93C7-895DDCF0EC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/>
          <a:lstStyle/>
          <a:p>
            <a:r>
              <a:rPr lang="en-ZA" dirty="0"/>
              <a:t>Neoliberalism – economy leads the state Critical theory – state build conditions to work becoming more economic </a:t>
            </a:r>
          </a:p>
          <a:p>
            <a:r>
              <a:rPr lang="en-ZA" dirty="0"/>
              <a:t>Nationalism win internationalism, at USSR and at decolonization</a:t>
            </a:r>
          </a:p>
          <a:p>
            <a:r>
              <a:rPr lang="en-ZA" dirty="0"/>
              <a:t>Globalization become the new equalitarian progress</a:t>
            </a:r>
          </a:p>
          <a:p>
            <a:r>
              <a:rPr lang="en-ZA" dirty="0"/>
              <a:t>Information and knowledge society as technology driven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2766086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ACEF3C-6309-4EA5-8E56-239481730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State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/>
              <a:t>mind</a:t>
            </a:r>
            <a:r>
              <a:rPr lang="pt-PT" dirty="0"/>
              <a:t> (1)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34F1BF31-40A0-4881-8406-984232D7A9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solely state commitment to universal health care is strange to neoliberal politics of privatization of health care industry and </a:t>
            </a:r>
            <a:r>
              <a:rPr lang="en-GB" dirty="0" err="1"/>
              <a:t>proletarization</a:t>
            </a:r>
            <a:r>
              <a:rPr lang="en-GB" dirty="0"/>
              <a:t> of medicine doctors (and nurses).</a:t>
            </a:r>
          </a:p>
        </p:txBody>
      </p:sp>
    </p:spTree>
    <p:extLst>
      <p:ext uri="{BB962C8B-B14F-4D97-AF65-F5344CB8AC3E}">
        <p14:creationId xmlns:p14="http://schemas.microsoft.com/office/powerpoint/2010/main" val="38021791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A58DE7-CF8A-48B7-868C-2045AE6BA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State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/>
              <a:t>mind</a:t>
            </a:r>
            <a:r>
              <a:rPr lang="pt-PT" dirty="0"/>
              <a:t> (2)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B1210B60-D6B9-4D31-A459-DA5FF698A2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Popular and professional submission to this commitment, without bargaining, comes from care ideology adopted by the state</a:t>
            </a:r>
          </a:p>
          <a:p>
            <a:r>
              <a:rPr lang="en-GB" dirty="0"/>
              <a:t>Critic theory teaches that health care services goals are to supply corporations with work force needed to produce profits. Meanwhile pandemic fight seems to deny it.</a:t>
            </a:r>
          </a:p>
        </p:txBody>
      </p:sp>
    </p:spTree>
    <p:extLst>
      <p:ext uri="{BB962C8B-B14F-4D97-AF65-F5344CB8AC3E}">
        <p14:creationId xmlns:p14="http://schemas.microsoft.com/office/powerpoint/2010/main" val="5953232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0498D1-F3FC-404A-907D-06995C013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State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/>
              <a:t>mind</a:t>
            </a:r>
            <a:r>
              <a:rPr lang="pt-PT" dirty="0"/>
              <a:t> (3)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ACE9205B-F4FD-45B1-B4BB-059A61DA22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States return to leadership position and responsibility.</a:t>
            </a:r>
          </a:p>
          <a:p>
            <a:r>
              <a:rPr lang="en-US" dirty="0"/>
              <a:t>States do it claiming nationalism and universal caring over health issues</a:t>
            </a:r>
          </a:p>
          <a:p>
            <a:r>
              <a:rPr lang="en-US" dirty="0"/>
              <a:t>How would states and Empire return to the old </a:t>
            </a:r>
            <a:r>
              <a:rPr lang="en-US" i="1" dirty="0"/>
              <a:t>business as usual </a:t>
            </a:r>
            <a:r>
              <a:rPr lang="en-US" dirty="0"/>
              <a:t>state of mind? </a:t>
            </a:r>
          </a:p>
        </p:txBody>
      </p:sp>
    </p:spTree>
    <p:extLst>
      <p:ext uri="{BB962C8B-B14F-4D97-AF65-F5344CB8AC3E}">
        <p14:creationId xmlns:p14="http://schemas.microsoft.com/office/powerpoint/2010/main" val="14352822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PT" sz="8000" dirty="0"/>
              <a:t>To </a:t>
            </a:r>
            <a:r>
              <a:rPr lang="pt-PT" sz="8000" dirty="0" err="1"/>
              <a:t>be</a:t>
            </a:r>
            <a:r>
              <a:rPr lang="pt-PT" sz="8000" dirty="0"/>
              <a:t> </a:t>
            </a:r>
            <a:r>
              <a:rPr lang="pt-PT" sz="8000" dirty="0" err="1"/>
              <a:t>continued</a:t>
            </a:r>
            <a:r>
              <a:rPr lang="pt-PT" sz="8000" dirty="0"/>
              <a:t>…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r>
              <a:rPr lang="pt-PT" sz="2400" dirty="0">
                <a:hlinkClick r:id="rId3"/>
              </a:rPr>
              <a:t>http://iscte.pt/~apad</a:t>
            </a: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366F08-77E3-4553-8E02-81AC13744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/>
              <a:t>Index</a:t>
            </a:r>
            <a:r>
              <a:rPr lang="pt-PT" dirty="0"/>
              <a:t> 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82809843-AA00-4053-9994-49C90FF5AE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CODIV-19 global crisis: is it a revolution?</a:t>
            </a:r>
          </a:p>
          <a:p>
            <a:r>
              <a:rPr lang="en-GB" dirty="0"/>
              <a:t>Why economics become useless when pandemic occur?</a:t>
            </a:r>
          </a:p>
          <a:p>
            <a:r>
              <a:rPr lang="en-GB" dirty="0"/>
              <a:t>Why sociology, demography, political science, culture science, psychology, are mute and do not help? 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583695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7B775C-EE12-4947-B621-5EE5A8093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/>
              <a:t>Answer</a:t>
            </a:r>
            <a:r>
              <a:rPr lang="pt-PT" dirty="0"/>
              <a:t> 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E32D61D4-4F5F-4370-B8E9-ABBA21470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/>
          <a:lstStyle/>
          <a:p>
            <a:r>
              <a:rPr lang="en-GB" dirty="0"/>
              <a:t>Professionalized social sciences produce and sell professional workers</a:t>
            </a:r>
          </a:p>
          <a:p>
            <a:r>
              <a:rPr lang="en-GB" dirty="0"/>
              <a:t>Schools developed hyperspecialized centripetal  strategies</a:t>
            </a:r>
          </a:p>
          <a:p>
            <a:r>
              <a:rPr lang="en-GB" dirty="0"/>
              <a:t>Professionalized social theories imagine the best ways to support elite interest, using disciplinary approaches, instead of using their freedom to find ways of using legal doctrine of equality</a:t>
            </a:r>
          </a:p>
        </p:txBody>
      </p:sp>
    </p:spTree>
    <p:extLst>
      <p:ext uri="{BB962C8B-B14F-4D97-AF65-F5344CB8AC3E}">
        <p14:creationId xmlns:p14="http://schemas.microsoft.com/office/powerpoint/2010/main" val="2383849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55A65F-96F5-4D21-A38D-603F684A0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Liberation is possible</a:t>
            </a:r>
            <a:r>
              <a:rPr lang="pt-PT" dirty="0"/>
              <a:t>?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386AD51D-DC6E-4085-8B35-5F842A9426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Yes </a:t>
            </a:r>
          </a:p>
          <a:p>
            <a:pPr marL="0" indent="0">
              <a:buNone/>
            </a:pPr>
            <a:r>
              <a:rPr lang="en-GB" dirty="0"/>
              <a:t>a) Centrifugal science</a:t>
            </a:r>
          </a:p>
          <a:p>
            <a:pPr marL="0" indent="0">
              <a:buNone/>
            </a:pPr>
            <a:r>
              <a:rPr lang="en-GB" dirty="0"/>
              <a:t>b) Stop blockage of social sciences against natural sciences</a:t>
            </a:r>
          </a:p>
          <a:p>
            <a:pPr marL="0" indent="0">
              <a:buNone/>
            </a:pPr>
            <a:r>
              <a:rPr lang="en-GB" dirty="0"/>
              <a:t>c) Discuss human species experience as the main subject of social sciences</a:t>
            </a:r>
          </a:p>
          <a:p>
            <a:pPr marL="0" indent="0">
              <a:buNone/>
            </a:pPr>
            <a:r>
              <a:rPr lang="en-GB" dirty="0"/>
              <a:t>d) Priority to reality level transparent concepts</a:t>
            </a:r>
          </a:p>
        </p:txBody>
      </p:sp>
    </p:spTree>
    <p:extLst>
      <p:ext uri="{BB962C8B-B14F-4D97-AF65-F5344CB8AC3E}">
        <p14:creationId xmlns:p14="http://schemas.microsoft.com/office/powerpoint/2010/main" val="855696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368709-413D-4AB9-99F0-DF2954454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Social analyse methods 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4331E1BE-D753-4564-AD31-9CB99006BD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0647" y="1417638"/>
            <a:ext cx="7976153" cy="496369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70000"/>
              </a:lnSpc>
            </a:pPr>
            <a:r>
              <a:rPr lang="en-GB" dirty="0"/>
              <a:t>Power (Empire; violent state)</a:t>
            </a:r>
          </a:p>
          <a:p>
            <a:pPr>
              <a:lnSpc>
                <a:spcPct val="170000"/>
              </a:lnSpc>
            </a:pPr>
            <a:r>
              <a:rPr lang="en-GB" dirty="0"/>
              <a:t>Caring (feminine part of life; protector state) </a:t>
            </a:r>
          </a:p>
          <a:p>
            <a:pPr>
              <a:lnSpc>
                <a:spcPct val="120000"/>
              </a:lnSpc>
            </a:pPr>
            <a:r>
              <a:rPr lang="en-GB" dirty="0"/>
              <a:t>Identities (male and individual part of life) (heroes, </a:t>
            </a:r>
            <a:r>
              <a:rPr lang="en-GB" dirty="0" err="1"/>
              <a:t>eslaves</a:t>
            </a:r>
            <a:r>
              <a:rPr lang="en-GB" dirty="0"/>
              <a:t> and salary)</a:t>
            </a:r>
          </a:p>
          <a:p>
            <a:pPr>
              <a:lnSpc>
                <a:spcPct val="120000"/>
              </a:lnSpc>
            </a:pPr>
            <a:r>
              <a:rPr lang="en-GB" dirty="0"/>
              <a:t>States of mind (</a:t>
            </a:r>
            <a:r>
              <a:rPr lang="en-GB" dirty="0" err="1"/>
              <a:t>equalitary</a:t>
            </a:r>
            <a:r>
              <a:rPr lang="en-GB" dirty="0"/>
              <a:t> competition; discriminating solidarity) </a:t>
            </a:r>
          </a:p>
          <a:p>
            <a:pPr>
              <a:lnSpc>
                <a:spcPct val="170000"/>
              </a:lnSpc>
            </a:pPr>
            <a:r>
              <a:rPr lang="en-GB" dirty="0"/>
              <a:t>Secrets (</a:t>
            </a:r>
            <a:r>
              <a:rPr lang="en-GB" dirty="0" err="1"/>
              <a:t>hiperdisciplinarity</a:t>
            </a:r>
            <a:r>
              <a:rPr lang="en-GB" dirty="0"/>
              <a:t> + different levels)</a:t>
            </a:r>
          </a:p>
          <a:p>
            <a:pPr>
              <a:lnSpc>
                <a:spcPct val="120000"/>
              </a:lnSpc>
            </a:pPr>
            <a:r>
              <a:rPr lang="en-GB" dirty="0"/>
              <a:t>Elevation (power attention concentration; contagious risks are hard to </a:t>
            </a:r>
            <a:r>
              <a:rPr lang="en-GB" dirty="0" err="1"/>
              <a:t>ackowledge</a:t>
            </a:r>
            <a:r>
              <a:rPr lang="en-GB" dirty="0"/>
              <a:t>) (justice) as the reverse of violence</a:t>
            </a:r>
          </a:p>
          <a:p>
            <a:pPr>
              <a:lnSpc>
                <a:spcPct val="170000"/>
              </a:lnSpc>
            </a:pPr>
            <a:r>
              <a:rPr lang="en-GB" dirty="0"/>
              <a:t>Justice (the strongest; by </a:t>
            </a:r>
            <a:r>
              <a:rPr lang="en-GB" dirty="0" err="1"/>
              <a:t>testemonies</a:t>
            </a:r>
            <a:r>
              <a:rPr lang="en-GB" dirty="0"/>
              <a:t>) (institutional; popular)</a:t>
            </a:r>
          </a:p>
        </p:txBody>
      </p:sp>
    </p:spTree>
    <p:extLst>
      <p:ext uri="{BB962C8B-B14F-4D97-AF65-F5344CB8AC3E}">
        <p14:creationId xmlns:p14="http://schemas.microsoft.com/office/powerpoint/2010/main" val="2110895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2B4660-9169-41AF-82EA-11FA55324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Pandemic </a:t>
            </a:r>
            <a:r>
              <a:rPr lang="en-US" dirty="0" err="1"/>
              <a:t>aswer</a:t>
            </a:r>
            <a:r>
              <a:rPr lang="en-US" dirty="0"/>
              <a:t>: Application case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DA26C564-F4B7-4291-9687-B1F99EBB943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/>
              <a:t>COVID-19</a:t>
            </a:r>
          </a:p>
        </p:txBody>
      </p:sp>
    </p:spTree>
    <p:extLst>
      <p:ext uri="{BB962C8B-B14F-4D97-AF65-F5344CB8AC3E}">
        <p14:creationId xmlns:p14="http://schemas.microsoft.com/office/powerpoint/2010/main" val="2735735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741FAF-B2BC-4A3C-82E5-BC2E0E246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Wealth care professions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1FC434BE-0893-400F-994E-63F7DC9396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Work rationalization; series specialization</a:t>
            </a:r>
          </a:p>
          <a:p>
            <a:r>
              <a:rPr lang="en-GB" dirty="0"/>
              <a:t>Professional´s support telephone line broken: modern medicine limits to face pandemic </a:t>
            </a:r>
          </a:p>
          <a:p>
            <a:r>
              <a:rPr lang="en-GB" dirty="0"/>
              <a:t>Work and submission solidary offer, as in war time, shows how legitimating force works bottom up. </a:t>
            </a:r>
          </a:p>
        </p:txBody>
      </p:sp>
    </p:spTree>
    <p:extLst>
      <p:ext uri="{BB962C8B-B14F-4D97-AF65-F5344CB8AC3E}">
        <p14:creationId xmlns:p14="http://schemas.microsoft.com/office/powerpoint/2010/main" val="864451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321B83-0DDA-4CA6-BEA5-1819532C5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Viral </a:t>
            </a:r>
            <a:r>
              <a:rPr lang="pt-PT" dirty="0" err="1"/>
              <a:t>revolution</a:t>
            </a:r>
            <a:r>
              <a:rPr lang="pt-PT" dirty="0"/>
              <a:t>?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7864CFA8-4939-4CAA-8D99-BC48E251F4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China case: how pandemic </a:t>
            </a:r>
            <a:r>
              <a:rPr lang="en-GB" dirty="0" err="1"/>
              <a:t>challanged</a:t>
            </a:r>
            <a:r>
              <a:rPr lang="en-GB" dirty="0"/>
              <a:t> Chinese state?</a:t>
            </a:r>
          </a:p>
          <a:p>
            <a:r>
              <a:rPr lang="en-GB" dirty="0"/>
              <a:t>Why </a:t>
            </a:r>
            <a:r>
              <a:rPr lang="en-GB" dirty="0" err="1"/>
              <a:t>prority</a:t>
            </a:r>
            <a:r>
              <a:rPr lang="en-GB" dirty="0"/>
              <a:t> to finance and economic growth follow behind public heath care? </a:t>
            </a:r>
          </a:p>
          <a:p>
            <a:r>
              <a:rPr lang="en-GB" dirty="0"/>
              <a:t>How high risk operation become global? </a:t>
            </a:r>
          </a:p>
          <a:p>
            <a:r>
              <a:rPr lang="en-GB" dirty="0"/>
              <a:t>Conspiracy theories </a:t>
            </a:r>
          </a:p>
        </p:txBody>
      </p:sp>
    </p:spTree>
    <p:extLst>
      <p:ext uri="{BB962C8B-B14F-4D97-AF65-F5344CB8AC3E}">
        <p14:creationId xmlns:p14="http://schemas.microsoft.com/office/powerpoint/2010/main" val="1863413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161671-B42E-4CB6-80F4-A458A57B9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/>
              <a:t>Revolution</a:t>
            </a:r>
            <a:r>
              <a:rPr lang="pt-PT" dirty="0"/>
              <a:t> </a:t>
            </a:r>
          </a:p>
        </p:txBody>
      </p:sp>
      <p:graphicFrame>
        <p:nvGraphicFramePr>
          <p:cNvPr id="7" name="Tabela 7">
            <a:extLst>
              <a:ext uri="{FF2B5EF4-FFF2-40B4-BE49-F238E27FC236}">
                <a16:creationId xmlns:a16="http://schemas.microsoft.com/office/drawing/2014/main" id="{7D713007-F9F1-4096-831D-D54F6337A7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7234188"/>
              </p:ext>
            </p:extLst>
          </p:nvPr>
        </p:nvGraphicFramePr>
        <p:xfrm>
          <a:off x="1524000" y="1397000"/>
          <a:ext cx="6288360" cy="3744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4180">
                  <a:extLst>
                    <a:ext uri="{9D8B030D-6E8A-4147-A177-3AD203B41FA5}">
                      <a16:colId xmlns:a16="http://schemas.microsoft.com/office/drawing/2014/main" val="1870143083"/>
                    </a:ext>
                  </a:extLst>
                </a:gridCol>
                <a:gridCol w="3144180">
                  <a:extLst>
                    <a:ext uri="{9D8B030D-6E8A-4147-A177-3AD203B41FA5}">
                      <a16:colId xmlns:a16="http://schemas.microsoft.com/office/drawing/2014/main" val="122793516"/>
                    </a:ext>
                  </a:extLst>
                </a:gridCol>
              </a:tblGrid>
              <a:tr h="492810">
                <a:tc>
                  <a:txBody>
                    <a:bodyPr/>
                    <a:lstStyle/>
                    <a:p>
                      <a:pPr algn="ctr"/>
                      <a:r>
                        <a:rPr lang="en-US" noProof="0">
                          <a:solidFill>
                            <a:srgbClr val="FF0000"/>
                          </a:solidFill>
                        </a:rPr>
                        <a:t>Revolution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>
                          <a:solidFill>
                            <a:srgbClr val="FF0000"/>
                          </a:solidFill>
                        </a:rPr>
                        <a:t>Deflagration cause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2482048"/>
                  </a:ext>
                </a:extLst>
              </a:tr>
              <a:tr h="492810">
                <a:tc>
                  <a:txBody>
                    <a:bodyPr/>
                    <a:lstStyle/>
                    <a:p>
                      <a:pPr algn="ctr"/>
                      <a:r>
                        <a:rPr lang="en-US" noProof="0"/>
                        <a:t>American (elite)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/>
                        <a:t>Taxes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6522920"/>
                  </a:ext>
                </a:extLst>
              </a:tr>
              <a:tr h="492810">
                <a:tc>
                  <a:txBody>
                    <a:bodyPr/>
                    <a:lstStyle/>
                    <a:p>
                      <a:pPr algn="ctr"/>
                      <a:r>
                        <a:rPr lang="en-US" noProof="0"/>
                        <a:t>French (Napoleão)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/>
                        <a:t>Famine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347129"/>
                  </a:ext>
                </a:extLst>
              </a:tr>
              <a:tr h="492810">
                <a:tc>
                  <a:txBody>
                    <a:bodyPr/>
                    <a:lstStyle/>
                    <a:p>
                      <a:pPr algn="ctr"/>
                      <a:r>
                        <a:rPr lang="en-US" noProof="0"/>
                        <a:t>Russian (Lenine)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/>
                        <a:t>War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1401349"/>
                  </a:ext>
                </a:extLst>
              </a:tr>
              <a:tr h="492810">
                <a:tc>
                  <a:txBody>
                    <a:bodyPr/>
                    <a:lstStyle/>
                    <a:p>
                      <a:pPr algn="ctr"/>
                      <a:r>
                        <a:rPr lang="en-US" noProof="0"/>
                        <a:t>Cuban (Castro)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/>
                        <a:t>Colonization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572801"/>
                  </a:ext>
                </a:extLst>
              </a:tr>
              <a:tr h="492810">
                <a:tc>
                  <a:txBody>
                    <a:bodyPr/>
                    <a:lstStyle/>
                    <a:p>
                      <a:pPr algn="ctr"/>
                      <a:r>
                        <a:rPr lang="en-US" noProof="0"/>
                        <a:t>Arab Spring (web media)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/>
                        <a:t>School, as social elevator failor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2280883"/>
                  </a:ext>
                </a:extLst>
              </a:tr>
              <a:tr h="492810">
                <a:tc>
                  <a:txBody>
                    <a:bodyPr/>
                    <a:lstStyle/>
                    <a:p>
                      <a:pPr algn="ctr"/>
                      <a:r>
                        <a:rPr lang="en-US" noProof="0"/>
                        <a:t>Global (??)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Inability to deal with health care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92501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1805837"/>
      </p:ext>
    </p:extLst>
  </p:cSld>
  <p:clrMapOvr>
    <a:masterClrMapping/>
  </p:clrMapOvr>
</p:sld>
</file>

<file path=ppt/theme/theme1.xml><?xml version="1.0" encoding="utf-8"?>
<a:theme xmlns:a="http://schemas.openxmlformats.org/drawingml/2006/main" name="Modelo de apresentação predefinido">
  <a:themeElements>
    <a:clrScheme name="Modelo de apresentação predefini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elo de apresentação predefini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elo de apresentação predefini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F76B08DE8C26B42B2585BD991D97FC1" ma:contentTypeVersion="7" ma:contentTypeDescription="Criar um novo documento." ma:contentTypeScope="" ma:versionID="00afc885a6a67f99bae5dc85642706b7">
  <xsd:schema xmlns:xsd="http://www.w3.org/2001/XMLSchema" xmlns:xs="http://www.w3.org/2001/XMLSchema" xmlns:p="http://schemas.microsoft.com/office/2006/metadata/properties" xmlns:ns3="7bac7f6d-bb1c-4cf5-8054-70832b4f4be6" xmlns:ns4="e8a5bfb1-4499-4ff5-bda2-94832a0415b8" targetNamespace="http://schemas.microsoft.com/office/2006/metadata/properties" ma:root="true" ma:fieldsID="93e3a1735d2c2049cda7cfc074418b2f" ns3:_="" ns4:_="">
    <xsd:import namespace="7bac7f6d-bb1c-4cf5-8054-70832b4f4be6"/>
    <xsd:import namespace="e8a5bfb1-4499-4ff5-bda2-94832a0415b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ac7f6d-bb1c-4cf5-8054-70832b4f4be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a5bfb1-4499-4ff5-bda2-94832a0415b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ilhado Com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hes de Partilhado Com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ash de Sugestão de Partilha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E71DE49-C7ED-4E7B-908E-8B03752AA2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bac7f6d-bb1c-4cf5-8054-70832b4f4be6"/>
    <ds:schemaRef ds:uri="e8a5bfb1-4499-4ff5-bda2-94832a0415b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EC5B116-1D11-4A06-A35A-DEF0F9394DC4}">
  <ds:schemaRefs>
    <ds:schemaRef ds:uri="http://purl.org/dc/elements/1.1/"/>
    <ds:schemaRef ds:uri="http://www.w3.org/XML/1998/namespace"/>
    <ds:schemaRef ds:uri="http://schemas.openxmlformats.org/package/2006/metadata/core-properties"/>
    <ds:schemaRef ds:uri="7bac7f6d-bb1c-4cf5-8054-70832b4f4be6"/>
    <ds:schemaRef ds:uri="http://schemas.microsoft.com/office/2006/metadata/properties"/>
    <ds:schemaRef ds:uri="e8a5bfb1-4499-4ff5-bda2-94832a0415b8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25F46181-6014-4CC3-9B65-ACF288C683F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3183</TotalTime>
  <Words>710</Words>
  <Application>Microsoft Office PowerPoint</Application>
  <PresentationFormat>Apresentação no Ecrã (4:3)</PresentationFormat>
  <Paragraphs>91</Paragraphs>
  <Slides>18</Slides>
  <Notes>2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18</vt:i4>
      </vt:variant>
    </vt:vector>
  </HeadingPairs>
  <TitlesOfParts>
    <vt:vector size="20" baseType="lpstr">
      <vt:lpstr>Arial</vt:lpstr>
      <vt:lpstr>Modelo de apresentação predefinido</vt:lpstr>
      <vt:lpstr>Imperial Democracy High risk operation</vt:lpstr>
      <vt:lpstr>Index </vt:lpstr>
      <vt:lpstr>Answer </vt:lpstr>
      <vt:lpstr>Liberation is possible?</vt:lpstr>
      <vt:lpstr>Social analyse methods </vt:lpstr>
      <vt:lpstr>Pandemic aswer: Application case</vt:lpstr>
      <vt:lpstr>Wealth care professions</vt:lpstr>
      <vt:lpstr>Viral revolution?</vt:lpstr>
      <vt:lpstr>Revolution </vt:lpstr>
      <vt:lpstr>Global social state</vt:lpstr>
      <vt:lpstr>Conjuncture</vt:lpstr>
      <vt:lpstr>What social theory would be useful?</vt:lpstr>
      <vt:lpstr>Contrast </vt:lpstr>
      <vt:lpstr>Hegemonic ideologies</vt:lpstr>
      <vt:lpstr>State of mind (1)</vt:lpstr>
      <vt:lpstr>State of mind (2)</vt:lpstr>
      <vt:lpstr>State of mind (3)</vt:lpstr>
      <vt:lpstr>To be continued…</vt:lpstr>
    </vt:vector>
  </TitlesOfParts>
  <Company>O nome da sua organização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O seu nome de utilizador</dc:creator>
  <cp:lastModifiedBy>António Pedro Dores</cp:lastModifiedBy>
  <cp:revision>196</cp:revision>
  <dcterms:created xsi:type="dcterms:W3CDTF">2005-12-05T12:20:13Z</dcterms:created>
  <dcterms:modified xsi:type="dcterms:W3CDTF">2020-03-16T14:10:13Z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0x010100AF76B08DE8C26B42B2585BD991D97FC1</vt:lpwstr>
  </property>
</Properties>
</file>