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310" r:id="rId3"/>
    <p:sldId id="331" r:id="rId4"/>
    <p:sldId id="327" r:id="rId5"/>
    <p:sldId id="328" r:id="rId6"/>
    <p:sldId id="329" r:id="rId7"/>
    <p:sldId id="330" r:id="rId8"/>
    <p:sldId id="325" r:id="rId9"/>
    <p:sldId id="326" r:id="rId10"/>
    <p:sldId id="320" r:id="rId11"/>
    <p:sldId id="321" r:id="rId12"/>
    <p:sldId id="322" r:id="rId13"/>
    <p:sldId id="324" r:id="rId14"/>
    <p:sldId id="316" r:id="rId15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4629" autoAdjust="0"/>
  </p:normalViewPr>
  <p:slideViewPr>
    <p:cSldViewPr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/>
              <a:t>Clique para editar os estilos de texto do modelo global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AC58C0-D745-4061-93C7-25EA45DE199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5363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F17C4-558C-490F-8E5A-19E756E4785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7411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8EEB62-EB51-4152-8C44-22B2612E9F1C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1747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95030-22E3-46EB-A526-6A1F87AD00AC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D38FC-6968-4AE0-9235-A56408494B6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7BBAC-0CCD-42E9-81D8-419AB3B32C7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FA531-15E1-49F9-BA31-6F355DD377D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DD116-A305-4774-8A6F-2128373B27B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F3C3-BC5D-438A-B4DF-A9FA5DD1F09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6DFB7-49DA-430C-BADC-77CC131D2FE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EC008-1800-4C6E-8973-3E9E98D067B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FE1DE-5612-43BF-8015-8DF61B4E6F4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AAB7C-4434-4447-B404-8CB63ED7932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0703B-929C-4705-B5FA-B6B3766151E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E69D7-81C8-4692-98AE-0D9E006BEEC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C484FB6-3A43-465B-8F9C-B73FDCC6F82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ctrTitle"/>
          </p:nvPr>
        </p:nvSpPr>
        <p:spPr>
          <a:xfrm>
            <a:off x="685799" y="1479549"/>
            <a:ext cx="7772400" cy="1470025"/>
          </a:xfrm>
        </p:spPr>
        <p:txBody>
          <a:bodyPr/>
          <a:lstStyle/>
          <a:p>
            <a:pPr eaLnBrk="1" hangingPunct="1"/>
            <a:r>
              <a:rPr lang="pt-PT" dirty="0"/>
              <a:t>Abrindo a caixa de Pandora: </a:t>
            </a:r>
            <a:r>
              <a:rPr lang="pt-PT" dirty="0" err="1"/>
              <a:t>factores</a:t>
            </a:r>
            <a:r>
              <a:rPr lang="pt-PT" dirty="0"/>
              <a:t> de risco e radicalização em contexto prisional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643438"/>
            <a:ext cx="6400800" cy="99536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spcBef>
                <a:spcPts val="0"/>
              </a:spcBef>
              <a:defRPr/>
            </a:pPr>
            <a:endParaRPr 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/>
              <a:t>António Pedro Dores, </a:t>
            </a:r>
            <a:r>
              <a:rPr lang="en-US" dirty="0">
                <a:hlinkClick r:id="rId3"/>
              </a:rPr>
              <a:t>http://iscte.pt/~apad</a:t>
            </a:r>
            <a:r>
              <a:rPr lang="en-US" dirty="0"/>
              <a:t>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/>
              <a:t>Lisboa, </a:t>
            </a:r>
            <a:r>
              <a:rPr lang="en-US" dirty="0" err="1"/>
              <a:t>Setembro</a:t>
            </a:r>
            <a:r>
              <a:rPr lang="en-US" dirty="0"/>
              <a:t> de 2019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CF429DC-8616-42CC-B6CF-2D1A17443CFD}"/>
              </a:ext>
            </a:extLst>
          </p:cNvPr>
          <p:cNvSpPr txBox="1"/>
          <p:nvPr/>
        </p:nvSpPr>
        <p:spPr>
          <a:xfrm>
            <a:off x="2265373" y="4458772"/>
            <a:ext cx="4613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err="1"/>
              <a:t>Fighting</a:t>
            </a:r>
            <a:r>
              <a:rPr lang="pt-PT" b="1" dirty="0"/>
              <a:t> </a:t>
            </a:r>
            <a:r>
              <a:rPr lang="pt-PT" b="1" dirty="0" err="1"/>
              <a:t>Against</a:t>
            </a:r>
            <a:r>
              <a:rPr lang="pt-PT" b="1" dirty="0"/>
              <a:t> </a:t>
            </a:r>
            <a:r>
              <a:rPr lang="pt-PT" b="1" dirty="0" err="1"/>
              <a:t>Inmates</a:t>
            </a:r>
            <a:r>
              <a:rPr lang="pt-PT" b="1" dirty="0"/>
              <a:t>’ </a:t>
            </a:r>
            <a:r>
              <a:rPr lang="pt-PT" b="1" dirty="0" err="1"/>
              <a:t>Radicalisation</a:t>
            </a:r>
            <a:endParaRPr lang="pt-PT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9724F1-88E4-4120-B62D-7A418E1A6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Desresponsabilização política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A0C86A9-8102-4D34-BB73-1BF266F10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Por via judicial: </a:t>
            </a:r>
            <a:r>
              <a:rPr lang="pt-PT" sz="2400" dirty="0"/>
              <a:t>reduz a violência a </a:t>
            </a:r>
            <a:r>
              <a:rPr lang="pt-PT" dirty="0"/>
              <a:t>caso de polícia</a:t>
            </a:r>
            <a:r>
              <a:rPr lang="pt-PT" sz="2400" dirty="0"/>
              <a:t>, isto é, à violência de baixo para cima, e torna impune a violência de cima para baixo.</a:t>
            </a:r>
          </a:p>
          <a:p>
            <a:endParaRPr lang="pt-PT" sz="2400" dirty="0"/>
          </a:p>
          <a:p>
            <a:r>
              <a:rPr lang="pt-PT" dirty="0"/>
              <a:t>Por via partidária: </a:t>
            </a:r>
            <a:r>
              <a:rPr lang="pt-PT" sz="2400" dirty="0"/>
              <a:t>nenhum partido se atreve a denunciar </a:t>
            </a:r>
            <a:r>
              <a:rPr lang="pt-PT" dirty="0"/>
              <a:t>o (</a:t>
            </a:r>
            <a:r>
              <a:rPr lang="pt-PT" dirty="0" err="1"/>
              <a:t>ab</a:t>
            </a:r>
            <a:r>
              <a:rPr lang="pt-PT" dirty="0"/>
              <a:t>)uso da violência pelo estado, </a:t>
            </a:r>
            <a:r>
              <a:rPr lang="pt-PT" sz="2400" dirty="0"/>
              <a:t>porque isso é uma função de soberania do estado (fisco, recenseamento, prisão, (não) reconhecimento de direitos individuais)</a:t>
            </a:r>
          </a:p>
        </p:txBody>
      </p:sp>
    </p:spTree>
    <p:extLst>
      <p:ext uri="{BB962C8B-B14F-4D97-AF65-F5344CB8AC3E}">
        <p14:creationId xmlns:p14="http://schemas.microsoft.com/office/powerpoint/2010/main" val="859790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9707ED-5B53-4380-9F22-A1165CB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Violência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F3900F4-FC8F-4207-8DF7-1890CEA2B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Duplicidade humana perante a violência: a nossa e a dos outros</a:t>
            </a:r>
          </a:p>
          <a:p>
            <a:r>
              <a:rPr lang="pt-PT" dirty="0"/>
              <a:t>O mito mafioso da </a:t>
            </a:r>
            <a:r>
              <a:rPr lang="pt-PT" dirty="0" err="1"/>
              <a:t>protecção</a:t>
            </a:r>
            <a:r>
              <a:rPr lang="pt-PT" dirty="0"/>
              <a:t> do estado</a:t>
            </a:r>
          </a:p>
          <a:p>
            <a:r>
              <a:rPr lang="pt-PT" dirty="0"/>
              <a:t>Tipos de violência:</a:t>
            </a:r>
          </a:p>
          <a:p>
            <a:endParaRPr lang="pt-PT" dirty="0"/>
          </a:p>
          <a:p>
            <a:endParaRPr lang="pt-PT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0695360-4BDC-4412-9E39-167281D954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989483"/>
              </p:ext>
            </p:extLst>
          </p:nvPr>
        </p:nvGraphicFramePr>
        <p:xfrm>
          <a:off x="683568" y="4149080"/>
          <a:ext cx="813690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4259118738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786205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pt-PT" sz="3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violência estrutural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3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Imperial-dissimulada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570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PT" sz="3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violência física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3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Jurídica/ condenável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190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PT" sz="3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luta pela existência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3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Laboral-profissional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973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039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F4F748-A16E-492A-9785-DA5EDC075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Ciclos de violência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397C480-C02F-4614-856D-2B39A29D2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Sequestro produz síndrome de Estocolmo</a:t>
            </a:r>
          </a:p>
          <a:p>
            <a:r>
              <a:rPr lang="pt-PT" dirty="0"/>
              <a:t>Sequestro produz desejo de liberdade e de justiça</a:t>
            </a:r>
          </a:p>
          <a:p>
            <a:r>
              <a:rPr lang="pt-PT" dirty="0"/>
              <a:t>Subordinação não é submissão </a:t>
            </a:r>
          </a:p>
          <a:p>
            <a:r>
              <a:rPr lang="pt-PT" dirty="0"/>
              <a:t>É a legitimidade e não a violência que transforma submissão em subordinação (ou vice versa)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12124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9B175-299D-4B9E-96D4-6827396EA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Factores</a:t>
            </a:r>
            <a:r>
              <a:rPr lang="pt-PT" dirty="0"/>
              <a:t> de risco de radicalização nas prisões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701078A-25F1-4A32-BBB2-DD667B692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Intimidação e homicídios </a:t>
            </a:r>
            <a:r>
              <a:rPr lang="pt-PT" dirty="0" err="1"/>
              <a:t>extra-judiciais</a:t>
            </a:r>
            <a:endParaRPr lang="pt-PT" dirty="0"/>
          </a:p>
          <a:p>
            <a:r>
              <a:rPr lang="pt-PT" dirty="0"/>
              <a:t>Difusão de espírito punitivo nacionalista estimulado pelo sistema penitenciário</a:t>
            </a:r>
          </a:p>
          <a:p>
            <a:r>
              <a:rPr lang="pt-PT" dirty="0"/>
              <a:t>Disfuncionalidade das instituições da fileira social-policial-criminal-carcerária</a:t>
            </a:r>
          </a:p>
          <a:p>
            <a:r>
              <a:rPr lang="pt-PT" dirty="0"/>
              <a:t>Corrupção </a:t>
            </a:r>
          </a:p>
          <a:p>
            <a:r>
              <a:rPr lang="pt-PT" dirty="0"/>
              <a:t>Radicalismo imperialista, islâmico ou nacionalista (americano ou chinês)</a:t>
            </a:r>
          </a:p>
        </p:txBody>
      </p:sp>
    </p:spTree>
    <p:extLst>
      <p:ext uri="{BB962C8B-B14F-4D97-AF65-F5344CB8AC3E}">
        <p14:creationId xmlns:p14="http://schemas.microsoft.com/office/powerpoint/2010/main" val="587685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ítulo 1"/>
          <p:cNvSpPr>
            <a:spLocks noGrp="1"/>
          </p:cNvSpPr>
          <p:nvPr>
            <p:ph type="title"/>
          </p:nvPr>
        </p:nvSpPr>
        <p:spPr>
          <a:xfrm>
            <a:off x="357188" y="2214563"/>
            <a:ext cx="8229600" cy="1071562"/>
          </a:xfrm>
        </p:spPr>
        <p:txBody>
          <a:bodyPr/>
          <a:lstStyle/>
          <a:p>
            <a:pPr eaLnBrk="1" hangingPunct="1"/>
            <a:r>
              <a:rPr lang="en-US"/>
              <a:t>FIM</a:t>
            </a: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1357313" y="4500563"/>
            <a:ext cx="6400800" cy="14001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en-US" sz="2400" kern="0" dirty="0">
                <a:latin typeface="+mn-lt"/>
              </a:rPr>
              <a:t>António Pedro Dores, </a:t>
            </a:r>
            <a:r>
              <a:rPr lang="en-US" sz="2400" kern="0" dirty="0">
                <a:latin typeface="+mn-lt"/>
                <a:hlinkClick r:id="rId3"/>
              </a:rPr>
              <a:t>http://iscte.pt/~apad</a:t>
            </a:r>
            <a:r>
              <a:rPr lang="en-US" sz="2400" kern="0" dirty="0">
                <a:latin typeface="+mn-lt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Temas </a:t>
            </a:r>
          </a:p>
        </p:txBody>
      </p:sp>
      <p:sp>
        <p:nvSpPr>
          <p:cNvPr id="16386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Qual é o </a:t>
            </a:r>
            <a:r>
              <a:rPr lang="en-US" dirty="0" err="1"/>
              <a:t>problema</a:t>
            </a:r>
            <a:r>
              <a:rPr lang="en-US" dirty="0"/>
              <a:t> com a </a:t>
            </a:r>
            <a:r>
              <a:rPr lang="en-US" dirty="0" err="1"/>
              <a:t>radicalização</a:t>
            </a:r>
            <a:r>
              <a:rPr lang="en-US" dirty="0"/>
              <a:t>? </a:t>
            </a:r>
            <a:r>
              <a:rPr lang="en-US" dirty="0" err="1"/>
              <a:t>Radicalização</a:t>
            </a:r>
            <a:r>
              <a:rPr lang="en-US" dirty="0"/>
              <a:t> é </a:t>
            </a:r>
            <a:r>
              <a:rPr lang="en-US" dirty="0" err="1"/>
              <a:t>violência</a:t>
            </a:r>
            <a:r>
              <a:rPr lang="en-US" dirty="0"/>
              <a:t>?</a:t>
            </a:r>
          </a:p>
          <a:p>
            <a:pPr eaLnBrk="1" hangingPunct="1"/>
            <a:r>
              <a:rPr lang="en-US" dirty="0"/>
              <a:t>O que é </a:t>
            </a:r>
            <a:r>
              <a:rPr lang="en-US" dirty="0" err="1"/>
              <a:t>violência</a:t>
            </a:r>
            <a:r>
              <a:rPr lang="en-US" dirty="0"/>
              <a:t>?</a:t>
            </a:r>
          </a:p>
          <a:p>
            <a:pPr eaLnBrk="1" hangingPunct="1"/>
            <a:r>
              <a:rPr lang="en-US" dirty="0"/>
              <a:t>O que é </a:t>
            </a:r>
            <a:r>
              <a:rPr lang="en-US" dirty="0" err="1"/>
              <a:t>radicalização</a:t>
            </a:r>
            <a:r>
              <a:rPr lang="en-US" dirty="0"/>
              <a:t>?</a:t>
            </a:r>
          </a:p>
          <a:p>
            <a:pPr eaLnBrk="1" hangingPunct="1"/>
            <a:r>
              <a:rPr lang="en-US" dirty="0"/>
              <a:t>O que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prisões</a:t>
            </a:r>
            <a:r>
              <a:rPr lang="en-US" dirty="0"/>
              <a:t>?</a:t>
            </a:r>
          </a:p>
          <a:p>
            <a:pPr eaLnBrk="1" hangingPunct="1"/>
            <a:r>
              <a:rPr lang="en-US" dirty="0"/>
              <a:t>O que é </a:t>
            </a:r>
            <a:r>
              <a:rPr lang="en-US" dirty="0" err="1"/>
              <a:t>risco</a:t>
            </a:r>
            <a:r>
              <a:rPr lang="en-US" dirty="0"/>
              <a:t>? O que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factores</a:t>
            </a:r>
            <a:r>
              <a:rPr lang="en-US" dirty="0"/>
              <a:t>?</a:t>
            </a:r>
          </a:p>
          <a:p>
            <a:pPr eaLnBrk="1" hangingPunct="1"/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0CE91B-8039-49F7-8CC1-0AE2C6C8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Matéria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1B74F8B-41BB-46DC-A940-A6229DD50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 desresponsabilização do império da traição política generalizada produz identidades deterioradas para que a extrema violência pode ser uma libertação</a:t>
            </a:r>
          </a:p>
          <a:p>
            <a:endParaRPr lang="pt-PT" dirty="0"/>
          </a:p>
          <a:p>
            <a:r>
              <a:rPr lang="pt-PT" dirty="0"/>
              <a:t>Os sistemas penitenciários são traições organizadas que ajudam a culpabilizar as vítimas, deteriorando-lhes as identidades.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29035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3ED018-E146-4853-8855-E9E8D68E5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Traição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4A2369B-8063-40F5-A155-67127077A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pt-PT" dirty="0"/>
              <a:t>O poder seduz e abusa: o pessoal aguenta (incorpora e </a:t>
            </a:r>
            <a:r>
              <a:rPr lang="pt-PT" dirty="0" err="1"/>
              <a:t>excorpora</a:t>
            </a:r>
            <a:r>
              <a:rPr lang="pt-PT" dirty="0"/>
              <a:t>)</a:t>
            </a:r>
          </a:p>
          <a:p>
            <a:r>
              <a:rPr lang="pt-PT" dirty="0"/>
              <a:t>Quando o poder trai, o pessoal fica com problemas de identidade (pessoa </a:t>
            </a:r>
            <a:r>
              <a:rPr lang="pt-PT" dirty="0" err="1"/>
              <a:t>excorpora</a:t>
            </a:r>
            <a:r>
              <a:rPr lang="pt-PT" dirty="0"/>
              <a:t> aquilo que incorpora)</a:t>
            </a:r>
          </a:p>
          <a:p>
            <a:r>
              <a:rPr lang="pt-PT" dirty="0"/>
              <a:t>A traição não é apenas um </a:t>
            </a:r>
            <a:r>
              <a:rPr lang="pt-PT" dirty="0" err="1"/>
              <a:t>acto</a:t>
            </a:r>
            <a:r>
              <a:rPr lang="pt-PT" dirty="0"/>
              <a:t> do perpetrador; inclui a interpretação do atraiçoado que pode passar a ter orgulho de ter sido traído (movimentos sociais) </a:t>
            </a:r>
          </a:p>
        </p:txBody>
      </p:sp>
    </p:spTree>
    <p:extLst>
      <p:ext uri="{BB962C8B-B14F-4D97-AF65-F5344CB8AC3E}">
        <p14:creationId xmlns:p14="http://schemas.microsoft.com/office/powerpoint/2010/main" val="200926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BBA62A-E3C1-41DE-9B2F-2907B100B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Identidade deteriorada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791E988-0CAA-4530-BE18-408788FF6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Crianças traídas, sem amor, ficam com a massa encefálica reduzida</a:t>
            </a:r>
          </a:p>
          <a:p>
            <a:r>
              <a:rPr lang="pt-PT" dirty="0"/>
              <a:t>Incorporam a traição e </a:t>
            </a:r>
            <a:r>
              <a:rPr lang="pt-PT" dirty="0" err="1"/>
              <a:t>excorporam-na</a:t>
            </a:r>
            <a:endParaRPr lang="pt-PT" dirty="0"/>
          </a:p>
          <a:p>
            <a:r>
              <a:rPr lang="pt-PT" dirty="0"/>
              <a:t>Tornam-se profecias que se </a:t>
            </a:r>
            <a:r>
              <a:rPr lang="pt-PT" dirty="0" err="1"/>
              <a:t>auto-realizam</a:t>
            </a:r>
            <a:endParaRPr lang="pt-PT" dirty="0"/>
          </a:p>
          <a:p>
            <a:r>
              <a:rPr lang="pt-PT" dirty="0"/>
              <a:t>Habitam espaços secretos, submundos, das sociedades, como os leprosos, os doentes, os estudantes, os surdos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69165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C2D07B-3270-4AAC-ACFF-41B652F89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Teoria de </a:t>
            </a:r>
            <a:r>
              <a:rPr lang="pt-PT" dirty="0" err="1"/>
              <a:t>Goffman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C07B0B7-0512-45B1-9270-1D18055A3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Teoria do istmo é realista, ignora os processos institucionalizados de incorporação e hipervaloriza os profissionais do social</a:t>
            </a:r>
          </a:p>
          <a:p>
            <a:r>
              <a:rPr lang="pt-PT" dirty="0"/>
              <a:t>Para uma teoria holista, há fileiras institucionalizadas de produção de presos (e prostitutas) </a:t>
            </a:r>
          </a:p>
        </p:txBody>
      </p:sp>
    </p:spTree>
    <p:extLst>
      <p:ext uri="{BB962C8B-B14F-4D97-AF65-F5344CB8AC3E}">
        <p14:creationId xmlns:p14="http://schemas.microsoft.com/office/powerpoint/2010/main" val="21238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39831-8A20-48C2-A147-AFD2C51C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Império e capital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6A5F3BC-53A6-4934-8B61-FE8910FCB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Historicamente, o império, a discriminação entre elites e subordinados, é multimilenar</a:t>
            </a:r>
          </a:p>
          <a:p>
            <a:r>
              <a:rPr lang="pt-PT" dirty="0"/>
              <a:t>O capitalismo tem ¼ de milénio</a:t>
            </a:r>
          </a:p>
          <a:p>
            <a:r>
              <a:rPr lang="pt-PT" dirty="0"/>
              <a:t>As teorias críticas, como as nacionalistas e democráticas, ignoram o império e imaginam o imperialismo como um desenvolvimento do capitalismo</a:t>
            </a:r>
          </a:p>
        </p:txBody>
      </p:sp>
    </p:spTree>
    <p:extLst>
      <p:ext uri="{BB962C8B-B14F-4D97-AF65-F5344CB8AC3E}">
        <p14:creationId xmlns:p14="http://schemas.microsoft.com/office/powerpoint/2010/main" val="371200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928CF8-7515-4B43-9C3C-15D534028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Império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BAC41B0-2004-43AF-B40F-A2EEA2834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Espírito imperial incorpora e </a:t>
            </a:r>
            <a:r>
              <a:rPr lang="pt-PT" dirty="0" err="1"/>
              <a:t>excorpora</a:t>
            </a:r>
            <a:endParaRPr lang="pt-PT" dirty="0"/>
          </a:p>
          <a:p>
            <a:r>
              <a:rPr lang="pt-PT" dirty="0"/>
              <a:t>Guerra de civilizações; dividir para reinar</a:t>
            </a:r>
          </a:p>
          <a:p>
            <a:r>
              <a:rPr lang="pt-PT" dirty="0"/>
              <a:t>Transição da sede imperial</a:t>
            </a:r>
          </a:p>
          <a:p>
            <a:r>
              <a:rPr lang="pt-PT" dirty="0"/>
              <a:t>Agudização da violência imperial, nacionalista</a:t>
            </a:r>
          </a:p>
          <a:p>
            <a:r>
              <a:rPr lang="pt-PT" dirty="0"/>
              <a:t>Atitude defensiva dos movimentos de libertação, entretanto comprometidos com o império (colónias, mulheres, ecologistas)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58780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11861-9BF3-41B3-887A-0EFDCA86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Espírito punitivo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FA9CE60-2BEE-4D82-9C93-B71E82978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66018"/>
            <a:ext cx="8229600" cy="4525963"/>
          </a:xfrm>
        </p:spPr>
        <p:txBody>
          <a:bodyPr/>
          <a:lstStyle/>
          <a:p>
            <a:r>
              <a:rPr lang="pt-PT" i="1" dirty="0"/>
              <a:t>Guerra</a:t>
            </a:r>
            <a:r>
              <a:rPr lang="pt-PT" dirty="0"/>
              <a:t> contra as drogas (antes do terrorismo): derrota Vietnam, </a:t>
            </a:r>
            <a:r>
              <a:rPr lang="pt-PT" dirty="0" err="1"/>
              <a:t>mov</a:t>
            </a:r>
            <a:r>
              <a:rPr lang="pt-PT" dirty="0"/>
              <a:t>. cívicos </a:t>
            </a:r>
            <a:r>
              <a:rPr lang="pt-PT" dirty="0" err="1"/>
              <a:t>anti-imperiais</a:t>
            </a:r>
            <a:r>
              <a:rPr lang="pt-PT" dirty="0"/>
              <a:t> e </a:t>
            </a:r>
            <a:r>
              <a:rPr lang="pt-PT" dirty="0" err="1"/>
              <a:t>anti-racistas</a:t>
            </a:r>
            <a:r>
              <a:rPr lang="pt-PT" dirty="0"/>
              <a:t>, aliança global de estados</a:t>
            </a:r>
          </a:p>
          <a:p>
            <a:r>
              <a:rPr lang="pt-PT" dirty="0"/>
              <a:t>Aumento do número de prisioneiros funda alienação punitiva, criminalização dos migrantes e </a:t>
            </a:r>
            <a:r>
              <a:rPr lang="pt-PT" i="1" dirty="0"/>
              <a:t>guerra</a:t>
            </a:r>
            <a:r>
              <a:rPr lang="pt-PT" dirty="0"/>
              <a:t> de civilizações</a:t>
            </a:r>
          </a:p>
          <a:p>
            <a:r>
              <a:rPr lang="pt-PT" dirty="0"/>
              <a:t>Nacionalismo penitenciário reproduz natureza sacrificial das punições: dissimula fileira punitiva e política imperial </a:t>
            </a:r>
          </a:p>
        </p:txBody>
      </p:sp>
    </p:spTree>
    <p:extLst>
      <p:ext uri="{BB962C8B-B14F-4D97-AF65-F5344CB8AC3E}">
        <p14:creationId xmlns:p14="http://schemas.microsoft.com/office/powerpoint/2010/main" val="1431484716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8840</TotalTime>
  <Words>602</Words>
  <Application>Microsoft Office PowerPoint</Application>
  <PresentationFormat>Apresentação no Ecrã (4:3)</PresentationFormat>
  <Paragraphs>72</Paragraphs>
  <Slides>14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6" baseType="lpstr">
      <vt:lpstr>Arial</vt:lpstr>
      <vt:lpstr>Modelo de apresentação predefinido</vt:lpstr>
      <vt:lpstr>Abrindo a caixa de Pandora: factores de risco e radicalização em contexto prisional</vt:lpstr>
      <vt:lpstr>Temas </vt:lpstr>
      <vt:lpstr>Matéria</vt:lpstr>
      <vt:lpstr>Traição </vt:lpstr>
      <vt:lpstr>Identidade deteriorada</vt:lpstr>
      <vt:lpstr>Teoria de Goffman</vt:lpstr>
      <vt:lpstr>Império e capital</vt:lpstr>
      <vt:lpstr>Império </vt:lpstr>
      <vt:lpstr>Espírito punitivo</vt:lpstr>
      <vt:lpstr>Desresponsabilização política</vt:lpstr>
      <vt:lpstr>Violência </vt:lpstr>
      <vt:lpstr>Ciclos de violência</vt:lpstr>
      <vt:lpstr>Factores de risco de radicalização nas prisões</vt:lpstr>
      <vt:lpstr>FIM</vt:lpstr>
    </vt:vector>
  </TitlesOfParts>
  <Company>O nome da sua organização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António Pedro Dores</cp:lastModifiedBy>
  <cp:revision>303</cp:revision>
  <dcterms:created xsi:type="dcterms:W3CDTF">2005-12-05T12:20:13Z</dcterms:created>
  <dcterms:modified xsi:type="dcterms:W3CDTF">2019-09-18T07:10:58Z</dcterms:modified>
</cp:coreProperties>
</file>