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6" r:id="rId3"/>
    <p:sldId id="266" r:id="rId4"/>
    <p:sldId id="274" r:id="rId5"/>
    <p:sldId id="275" r:id="rId6"/>
    <p:sldId id="277" r:id="rId7"/>
    <p:sldId id="257" r:id="rId8"/>
    <p:sldId id="261" r:id="rId9"/>
    <p:sldId id="268" r:id="rId10"/>
    <p:sldId id="270" r:id="rId11"/>
    <p:sldId id="271" r:id="rId12"/>
    <p:sldId id="272" r:id="rId13"/>
    <p:sldId id="273" r:id="rId14"/>
    <p:sldId id="279" r:id="rId15"/>
    <p:sldId id="278" r:id="rId16"/>
    <p:sldId id="280" r:id="rId17"/>
  </p:sldIdLst>
  <p:sldSz cx="9144000" cy="6858000" type="screen4x3"/>
  <p:notesSz cx="6858000" cy="9144000"/>
  <p:photoAlbum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1642" autoAdjust="0"/>
  </p:normalViewPr>
  <p:slideViewPr>
    <p:cSldViewPr>
      <p:cViewPr varScale="1">
        <p:scale>
          <a:sx n="60" d="100"/>
          <a:sy n="60" d="100"/>
        </p:scale>
        <p:origin x="-16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EFD867C-890C-455F-B73B-F61F3620E2FD}" type="datetimeFigureOut">
              <a:rPr lang="pt-PT"/>
              <a:pPr>
                <a:defRPr/>
              </a:pPr>
              <a:t>22-04-2013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 dirty="0" smtClean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noProof="0" smtClean="0"/>
              <a:t>Clique para editar os estilos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265CA58-EF19-463E-838E-F893B7522C9C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dirty="0" smtClean="0"/>
          </a:p>
        </p:txBody>
      </p:sp>
      <p:sp>
        <p:nvSpPr>
          <p:cNvPr id="12292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02E13B-AF8E-47B9-9F4C-DE3130470B34}" type="slidenum">
              <a:rPr lang="pt-PT" smtClean="0"/>
              <a:pPr/>
              <a:t>1</a:t>
            </a:fld>
            <a:endParaRPr lang="pt-PT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096EFB-E2D6-41B4-8704-D59157DCB74B}" type="slidenum">
              <a:rPr lang="pt-PT" smtClean="0"/>
              <a:pPr/>
              <a:t>10</a:t>
            </a:fld>
            <a:endParaRPr lang="pt-PT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096EFB-E2D6-41B4-8704-D59157DCB74B}" type="slidenum">
              <a:rPr lang="pt-PT" smtClean="0"/>
              <a:pPr/>
              <a:t>11</a:t>
            </a:fld>
            <a:endParaRPr lang="pt-PT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096EFB-E2D6-41B4-8704-D59157DCB74B}" type="slidenum">
              <a:rPr lang="pt-PT" smtClean="0"/>
              <a:pPr/>
              <a:t>12</a:t>
            </a:fld>
            <a:endParaRPr lang="pt-PT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smtClean="0"/>
              <a:t>em </a:t>
            </a:r>
            <a:r>
              <a:rPr lang="pt-PT" dirty="0" smtClean="0"/>
              <a:t>Avelãs Nunes (2003) </a:t>
            </a:r>
            <a:r>
              <a:rPr lang="pt-PT" i="1" dirty="0" smtClean="0"/>
              <a:t>Neo-liberalismo e Direitos Humanos</a:t>
            </a:r>
            <a:r>
              <a:rPr lang="pt-PT" dirty="0" smtClean="0"/>
              <a:t>, Caminho:79 e 80, 88, 101, 106, 116, 120, 121 e 122.</a:t>
            </a:r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096EFB-E2D6-41B4-8704-D59157DCB74B}" type="slidenum">
              <a:rPr lang="pt-PT" smtClean="0"/>
              <a:pPr/>
              <a:t>13</a:t>
            </a:fld>
            <a:endParaRPr lang="pt-PT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14340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096EFB-E2D6-41B4-8704-D59157DCB74B}" type="slidenum">
              <a:rPr lang="pt-PT" smtClean="0"/>
              <a:pPr/>
              <a:t>14</a:t>
            </a:fld>
            <a:endParaRPr lang="pt-PT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14340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096EFB-E2D6-41B4-8704-D59157DCB74B}" type="slidenum">
              <a:rPr lang="pt-PT" smtClean="0"/>
              <a:pPr/>
              <a:t>15</a:t>
            </a:fld>
            <a:endParaRPr lang="pt-PT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14340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096EFB-E2D6-41B4-8704-D59157DCB74B}" type="slidenum">
              <a:rPr lang="pt-PT" smtClean="0"/>
              <a:pPr/>
              <a:t>16</a:t>
            </a:fld>
            <a:endParaRPr lang="pt-PT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65CA58-EF19-463E-838E-F893B7522C9C}" type="slidenum">
              <a:rPr lang="pt-PT" smtClean="0"/>
              <a:pPr>
                <a:defRPr/>
              </a:pPr>
              <a:t>2</a:t>
            </a:fld>
            <a:endParaRPr lang="pt-PT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65CA58-EF19-463E-838E-F893B7522C9C}" type="slidenum">
              <a:rPr lang="pt-PT" smtClean="0"/>
              <a:pPr>
                <a:defRPr/>
              </a:pPr>
              <a:t>3</a:t>
            </a:fld>
            <a:endParaRPr lang="pt-PT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65CA58-EF19-463E-838E-F893B7522C9C}" type="slidenum">
              <a:rPr lang="pt-PT" smtClean="0"/>
              <a:pPr>
                <a:defRPr/>
              </a:pPr>
              <a:t>4</a:t>
            </a:fld>
            <a:endParaRPr lang="pt-PT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65CA58-EF19-463E-838E-F893B7522C9C}" type="slidenum">
              <a:rPr lang="pt-PT" smtClean="0"/>
              <a:pPr>
                <a:defRPr/>
              </a:pPr>
              <a:t>5</a:t>
            </a:fld>
            <a:endParaRPr lang="pt-PT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65CA58-EF19-463E-838E-F893B7522C9C}" type="slidenum">
              <a:rPr lang="pt-PT" smtClean="0"/>
              <a:pPr>
                <a:defRPr/>
              </a:pPr>
              <a:t>6</a:t>
            </a:fld>
            <a:endParaRPr lang="pt-PT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dirty="0" smtClean="0"/>
          </a:p>
        </p:txBody>
      </p:sp>
      <p:sp>
        <p:nvSpPr>
          <p:cNvPr id="13316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D68603-CED4-4A6C-85C6-58E8B31E176D}" type="slidenum">
              <a:rPr lang="pt-PT" smtClean="0"/>
              <a:pPr/>
              <a:t>7</a:t>
            </a:fld>
            <a:endParaRPr lang="pt-PT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096EFB-E2D6-41B4-8704-D59157DCB74B}" type="slidenum">
              <a:rPr lang="pt-PT" smtClean="0"/>
              <a:pPr/>
              <a:t>8</a:t>
            </a:fld>
            <a:endParaRPr lang="pt-PT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096EFB-E2D6-41B4-8704-D59157DCB74B}" type="slidenum">
              <a:rPr lang="pt-PT" smtClean="0"/>
              <a:pPr/>
              <a:t>9</a:t>
            </a:fld>
            <a:endParaRPr lang="pt-PT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EC8FF-33E1-48E0-A5A3-6A6DCE290B2E}" type="datetimeFigureOut">
              <a:rPr lang="pt-PT"/>
              <a:pPr>
                <a:defRPr/>
              </a:pPr>
              <a:t>22-04-2013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17F0B-58E4-42E6-BB08-39FF3724CC93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728CC-4A61-4E75-8B51-2B3D0B2B3C05}" type="datetimeFigureOut">
              <a:rPr lang="pt-PT"/>
              <a:pPr>
                <a:defRPr/>
              </a:pPr>
              <a:t>22-04-2013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A6331-D490-4544-81C1-0578A3A84387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A8391-0EFC-40D0-B684-FE03202F7FE1}" type="datetimeFigureOut">
              <a:rPr lang="pt-PT"/>
              <a:pPr>
                <a:defRPr/>
              </a:pPr>
              <a:t>22-04-2013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1C701-235E-4AFA-A416-36922DF1B79A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B739B-D293-4B39-B321-4FE0AEB76D3D}" type="datetimeFigureOut">
              <a:rPr lang="pt-PT"/>
              <a:pPr>
                <a:defRPr/>
              </a:pPr>
              <a:t>22-04-2013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A125A-389D-4C21-A1A8-52AF7CE5457B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6769E-2C6D-47E9-8682-7EC203DDC7DD}" type="datetimeFigureOut">
              <a:rPr lang="pt-PT"/>
              <a:pPr>
                <a:defRPr/>
              </a:pPr>
              <a:t>22-04-2013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C4664-9FB2-4B88-B7E1-23D0B09217A8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268E0-5D6E-418E-A007-028B60A3B1B1}" type="datetimeFigureOut">
              <a:rPr lang="pt-PT"/>
              <a:pPr>
                <a:defRPr/>
              </a:pPr>
              <a:t>22-04-2013</a:t>
            </a:fld>
            <a:endParaRPr lang="pt-PT" dirty="0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2F0F8-2B25-435A-AC85-A42211ED1605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0309E-F297-4230-8559-9A99A1F2E8AA}" type="datetimeFigureOut">
              <a:rPr lang="pt-PT"/>
              <a:pPr>
                <a:defRPr/>
              </a:pPr>
              <a:t>22-04-2013</a:t>
            </a:fld>
            <a:endParaRPr lang="pt-PT" dirty="0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FEFD3-9888-40AC-AAE4-9725E4C57093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F53F9-F3B6-456B-A28D-5E14C6B54C06}" type="datetimeFigureOut">
              <a:rPr lang="pt-PT"/>
              <a:pPr>
                <a:defRPr/>
              </a:pPr>
              <a:t>22-04-2013</a:t>
            </a:fld>
            <a:endParaRPr lang="pt-PT" dirty="0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3E943-615D-401D-884C-0963B0EB4E42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EB45-18ED-4A94-8509-C9EFD4140F9A}" type="datetimeFigureOut">
              <a:rPr lang="pt-PT"/>
              <a:pPr>
                <a:defRPr/>
              </a:pPr>
              <a:t>22-04-2013</a:t>
            </a:fld>
            <a:endParaRPr lang="pt-PT" dirty="0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8EACF-1843-4985-B699-0655C4352597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46FF1-7273-48F5-9C7E-9410A881853F}" type="datetimeFigureOut">
              <a:rPr lang="pt-PT"/>
              <a:pPr>
                <a:defRPr/>
              </a:pPr>
              <a:t>22-04-2013</a:t>
            </a:fld>
            <a:endParaRPr lang="pt-PT" dirty="0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9B6CE-7BF3-4A6E-A94B-5226BB28F3AD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dirty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1FC68-BD86-4288-8EE3-9F28780A8DF0}" type="datetimeFigureOut">
              <a:rPr lang="pt-PT"/>
              <a:pPr>
                <a:defRPr/>
              </a:pPr>
              <a:t>22-04-2013</a:t>
            </a:fld>
            <a:endParaRPr lang="pt-PT" dirty="0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93578-9E1D-4792-BEAD-BCC31D2CF18E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</a:p>
        </p:txBody>
      </p:sp>
      <p:sp>
        <p:nvSpPr>
          <p:cNvPr id="1027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27AF63-7206-42A5-B191-4AA806FF1AF0}" type="datetimeFigureOut">
              <a:rPr lang="pt-PT"/>
              <a:pPr>
                <a:defRPr/>
              </a:pPr>
              <a:t>22-04-2013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638B11-7133-437C-AFC6-4FADAC80E1FF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boston.cbslocal.com/2013/04/19/report-boston-marathon-bombing-suspect-in-custody-second-at-large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image_gallery.jpg"/>
          <p:cNvPicPr>
            <a:picLocks noChangeAspect="1"/>
          </p:cNvPicPr>
          <p:nvPr/>
        </p:nvPicPr>
        <p:blipFill>
          <a:blip r:embed="rId3" cstate="print">
            <a:lum bright="-30000" contrast="-30000"/>
          </a:blip>
          <a:stretch>
            <a:fillRect/>
          </a:stretch>
        </p:blipFill>
        <p:spPr>
          <a:xfrm>
            <a:off x="0" y="908050"/>
            <a:ext cx="9144000" cy="5949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51" name="Título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                       </a:t>
            </a:r>
          </a:p>
        </p:txBody>
      </p:sp>
      <p:sp>
        <p:nvSpPr>
          <p:cNvPr id="15" name="Subtítulo 14"/>
          <p:cNvSpPr>
            <a:spLocks noGrp="1"/>
          </p:cNvSpPr>
          <p:nvPr>
            <p:ph type="subTitle" idx="1"/>
          </p:nvPr>
        </p:nvSpPr>
        <p:spPr>
          <a:xfrm>
            <a:off x="0" y="981075"/>
            <a:ext cx="9144000" cy="44640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PT" sz="2000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PT" sz="60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6000" dirty="0" smtClean="0">
                <a:solidFill>
                  <a:schemeClr val="bg1"/>
                </a:solidFill>
                <a:latin typeface="Arial Black" pitchFamily="34" charset="0"/>
              </a:rPr>
              <a:t>Violência nas prisões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4000" dirty="0" smtClean="0">
                <a:solidFill>
                  <a:schemeClr val="bg1"/>
                </a:solidFill>
                <a:latin typeface="Arial Black" pitchFamily="34" charset="0"/>
              </a:rPr>
              <a:t>Resquício ou </a:t>
            </a:r>
            <a:r>
              <a:rPr lang="pt-PT" sz="4000" smtClean="0">
                <a:solidFill>
                  <a:schemeClr val="bg1"/>
                </a:solidFill>
                <a:latin typeface="Arial Black" pitchFamily="34" charset="0"/>
              </a:rPr>
              <a:t>característica social</a:t>
            </a:r>
            <a:r>
              <a:rPr lang="pt-PT" sz="4000" dirty="0" smtClean="0">
                <a:solidFill>
                  <a:schemeClr val="bg1"/>
                </a:solidFill>
                <a:latin typeface="Arial Black" pitchFamily="34" charset="0"/>
              </a:rPr>
              <a:t>? </a:t>
            </a:r>
            <a:endParaRPr lang="pt-PT" sz="40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2053" name="Imagem 5" descr="C:\Documents and Settings\apad\Ambiente de trabalho\Usr\dores 01 2009\__AA\CURR\logo cies bilingue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0"/>
            <a:ext cx="22193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213" y="0"/>
            <a:ext cx="24892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2055" name="Imagem 7" descr="https://sites.google.com/site/europeanprisonobservatory/_/rsrc/1358682770136/config/jaune%203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525" y="0"/>
            <a:ext cx="12668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CaixaDeTexto 13"/>
          <p:cNvSpPr txBox="1">
            <a:spLocks noChangeArrowheads="1"/>
          </p:cNvSpPr>
          <p:nvPr/>
        </p:nvSpPr>
        <p:spPr bwMode="auto">
          <a:xfrm>
            <a:off x="6948488" y="476250"/>
            <a:ext cx="2016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 b="1" dirty="0" smtClean="0">
                <a:latin typeface="Calibri" pitchFamily="34" charset="0"/>
              </a:rPr>
              <a:t>The</a:t>
            </a:r>
            <a:r>
              <a:rPr lang="pt-PT" sz="1000" b="1" dirty="0" smtClean="0">
                <a:latin typeface="Calibri" pitchFamily="34" charset="0"/>
              </a:rPr>
              <a:t> </a:t>
            </a:r>
            <a:r>
              <a:rPr lang="pt-PT" sz="1000" b="1" dirty="0">
                <a:latin typeface="Calibri" pitchFamily="34" charset="0"/>
              </a:rPr>
              <a:t>Criminal Justice Programme of the European Union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1" descr="image_gallery.jpg"/>
          <p:cNvPicPr>
            <a:picLocks noChangeAspect="1"/>
          </p:cNvPicPr>
          <p:nvPr/>
        </p:nvPicPr>
        <p:blipFill>
          <a:blip r:embed="rId3" cstate="print">
            <a:lum bright="-30000" contrast="-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CaixaDeTexto 3"/>
          <p:cNvSpPr txBox="1">
            <a:spLocks noChangeArrowheads="1"/>
          </p:cNvSpPr>
          <p:nvPr/>
        </p:nvSpPr>
        <p:spPr bwMode="auto">
          <a:xfrm>
            <a:off x="467544" y="476672"/>
            <a:ext cx="8137525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"</a:t>
            </a:r>
            <a:r>
              <a:rPr lang="pt-PT" sz="3200" dirty="0" smtClean="0">
                <a:solidFill>
                  <a:schemeClr val="bg1"/>
                </a:solidFill>
              </a:rPr>
              <a:t> Um em cada cinco habitantes do planeta vive hoje com menos de um </a:t>
            </a:r>
            <a:r>
              <a:rPr lang="pt-PT" sz="3200" dirty="0" smtClean="0">
                <a:solidFill>
                  <a:schemeClr val="bg1"/>
                </a:solidFill>
              </a:rPr>
              <a:t>dólar </a:t>
            </a:r>
            <a:r>
              <a:rPr lang="pt-PT" sz="3200" dirty="0" smtClean="0">
                <a:solidFill>
                  <a:schemeClr val="bg1"/>
                </a:solidFill>
              </a:rPr>
              <a:t>por dia (...) e o valor dos activos das 200 famílias mais ricas do mundo ultrapassa o rendimento de 41% da população mundial." </a:t>
            </a:r>
          </a:p>
          <a:p>
            <a:pPr algn="just">
              <a:buFont typeface="Wingdings" pitchFamily="2" charset="2"/>
              <a:buChar char="Ø"/>
            </a:pPr>
            <a:endParaRPr lang="en-GB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lvl="8" algn="just">
              <a:buFont typeface="Wingdings" pitchFamily="2" charset="2"/>
              <a:buChar char="Ø"/>
            </a:pPr>
            <a:endParaRPr lang="en-GB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just"/>
            <a:r>
              <a:rPr lang="en-GB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3200" dirty="0" smtClean="0">
                <a:solidFill>
                  <a:schemeClr val="bg1"/>
                </a:solidFill>
              </a:rPr>
              <a:t>em Avelãs Nunes (2003) </a:t>
            </a:r>
            <a:r>
              <a:rPr lang="pt-PT" sz="3200" i="1" dirty="0" smtClean="0">
                <a:solidFill>
                  <a:schemeClr val="bg1"/>
                </a:solidFill>
              </a:rPr>
              <a:t>Neo-liberalismo e Direitos Humanos</a:t>
            </a:r>
            <a:r>
              <a:rPr lang="pt-PT" sz="3200" dirty="0" smtClean="0">
                <a:solidFill>
                  <a:schemeClr val="bg1"/>
                </a:solidFill>
              </a:rPr>
              <a:t>, Caminho:79 e 80, 88, 101, 106, 116, 120, 121 e 122.</a:t>
            </a:r>
          </a:p>
          <a:p>
            <a:pPr algn="just"/>
            <a:endParaRPr lang="en-GB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1" descr="image_gallery.jpg"/>
          <p:cNvPicPr>
            <a:picLocks noChangeAspect="1"/>
          </p:cNvPicPr>
          <p:nvPr/>
        </p:nvPicPr>
        <p:blipFill>
          <a:blip r:embed="rId3" cstate="print">
            <a:lum bright="-30000" contrast="-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CaixaDeTexto 3"/>
          <p:cNvSpPr txBox="1">
            <a:spLocks noChangeArrowheads="1"/>
          </p:cNvSpPr>
          <p:nvPr/>
        </p:nvSpPr>
        <p:spPr bwMode="auto">
          <a:xfrm>
            <a:off x="467544" y="476672"/>
            <a:ext cx="8137525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"</a:t>
            </a:r>
            <a:r>
              <a:rPr lang="pt-PT" sz="3200" dirty="0" smtClean="0">
                <a:solidFill>
                  <a:schemeClr val="bg1"/>
                </a:solidFill>
              </a:rPr>
              <a:t> Depois de mencionar Quioto, a água, a luta contra as epidemias ("30 mil mortos por dia para um lucro de cerca de 20 milhões de euros por dia") o autor refere que "o liberalismo económico exigiu muitas vezes que fosse sufocado o liberalismo político" enquanto o desenvolvimento é "</a:t>
            </a:r>
            <a:r>
              <a:rPr lang="pt-PT" sz="3200" dirty="0" err="1" smtClean="0">
                <a:solidFill>
                  <a:schemeClr val="bg1"/>
                </a:solidFill>
              </a:rPr>
              <a:t>´um</a:t>
            </a:r>
            <a:r>
              <a:rPr lang="pt-PT" sz="3200" dirty="0" smtClean="0">
                <a:solidFill>
                  <a:schemeClr val="bg1"/>
                </a:solidFill>
              </a:rPr>
              <a:t> processo de expansão das liberdades reais (...) tanto principal </a:t>
            </a:r>
            <a:r>
              <a:rPr lang="pt-PT" sz="3200" i="1" dirty="0" smtClean="0">
                <a:solidFill>
                  <a:schemeClr val="bg1"/>
                </a:solidFill>
              </a:rPr>
              <a:t>fim</a:t>
            </a:r>
            <a:r>
              <a:rPr lang="pt-PT" sz="3200" dirty="0" smtClean="0">
                <a:solidFill>
                  <a:schemeClr val="bg1"/>
                </a:solidFill>
              </a:rPr>
              <a:t> como principal </a:t>
            </a:r>
            <a:r>
              <a:rPr lang="pt-PT" sz="3200" i="1" dirty="0" smtClean="0">
                <a:solidFill>
                  <a:schemeClr val="bg1"/>
                </a:solidFill>
              </a:rPr>
              <a:t>meio</a:t>
            </a:r>
            <a:r>
              <a:rPr lang="pt-PT" sz="3200" dirty="0" smtClean="0">
                <a:solidFill>
                  <a:schemeClr val="bg1"/>
                </a:solidFill>
              </a:rPr>
              <a:t> do </a:t>
            </a:r>
            <a:r>
              <a:rPr lang="pt-PT" sz="3200" dirty="0" err="1" smtClean="0">
                <a:solidFill>
                  <a:schemeClr val="bg1"/>
                </a:solidFill>
              </a:rPr>
              <a:t>desenvolvimento´</a:t>
            </a:r>
            <a:r>
              <a:rPr lang="pt-PT" sz="3200" dirty="0" smtClean="0">
                <a:solidFill>
                  <a:schemeClr val="bg1"/>
                </a:solidFill>
              </a:rPr>
              <a:t>", citando </a:t>
            </a:r>
            <a:r>
              <a:rPr lang="pt-PT" sz="3200" dirty="0" err="1" smtClean="0">
                <a:solidFill>
                  <a:schemeClr val="bg1"/>
                </a:solidFill>
              </a:rPr>
              <a:t>Amartya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Sen</a:t>
            </a:r>
            <a:r>
              <a:rPr lang="pt-PT" sz="3200" dirty="0" smtClean="0">
                <a:solidFill>
                  <a:schemeClr val="bg1"/>
                </a:solidFill>
              </a:rPr>
              <a:t>. </a:t>
            </a:r>
          </a:p>
          <a:p>
            <a:pPr algn="just"/>
            <a:endParaRPr lang="en-GB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1" descr="image_gallery.jpg"/>
          <p:cNvPicPr>
            <a:picLocks noChangeAspect="1"/>
          </p:cNvPicPr>
          <p:nvPr/>
        </p:nvPicPr>
        <p:blipFill>
          <a:blip r:embed="rId3" cstate="print">
            <a:lum bright="-30000" contrast="-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CaixaDeTexto 3"/>
          <p:cNvSpPr txBox="1">
            <a:spLocks noChangeArrowheads="1"/>
          </p:cNvSpPr>
          <p:nvPr/>
        </p:nvSpPr>
        <p:spPr bwMode="auto">
          <a:xfrm>
            <a:off x="539552" y="1700808"/>
            <a:ext cx="8137525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"</a:t>
            </a:r>
            <a:r>
              <a:rPr lang="pt-PT" sz="3200" dirty="0" err="1" smtClean="0">
                <a:solidFill>
                  <a:schemeClr val="bg1"/>
                </a:solidFill>
              </a:rPr>
              <a:t>´</a:t>
            </a:r>
            <a:r>
              <a:rPr lang="pt-PT" sz="3200" dirty="0" err="1" smtClean="0">
                <a:solidFill>
                  <a:schemeClr val="bg1"/>
                </a:solidFill>
              </a:rPr>
              <a:t>Como</a:t>
            </a:r>
            <a:r>
              <a:rPr lang="pt-PT" sz="3200" dirty="0" smtClean="0">
                <a:solidFill>
                  <a:schemeClr val="bg1"/>
                </a:solidFill>
              </a:rPr>
              <a:t> é que </a:t>
            </a:r>
            <a:r>
              <a:rPr lang="pt-PT" sz="3200" i="1" dirty="0" smtClean="0">
                <a:solidFill>
                  <a:schemeClr val="bg1"/>
                </a:solidFill>
              </a:rPr>
              <a:t>o direito</a:t>
            </a:r>
            <a:r>
              <a:rPr lang="pt-PT" sz="3200" dirty="0" smtClean="0">
                <a:solidFill>
                  <a:schemeClr val="bg1"/>
                </a:solidFill>
              </a:rPr>
              <a:t> e </a:t>
            </a:r>
            <a:r>
              <a:rPr lang="pt-PT" sz="3200" i="1" dirty="0" smtClean="0">
                <a:solidFill>
                  <a:schemeClr val="bg1"/>
                </a:solidFill>
              </a:rPr>
              <a:t>a ordem</a:t>
            </a:r>
            <a:r>
              <a:rPr lang="pt-PT" sz="3200" dirty="0" smtClean="0">
                <a:solidFill>
                  <a:schemeClr val="bg1"/>
                </a:solidFill>
              </a:rPr>
              <a:t> podem ser mais fortes do que </a:t>
            </a:r>
            <a:r>
              <a:rPr lang="pt-PT" sz="3200" i="1" dirty="0" smtClean="0">
                <a:solidFill>
                  <a:schemeClr val="bg1"/>
                </a:solidFill>
              </a:rPr>
              <a:t>o ser ou o não </a:t>
            </a:r>
            <a:r>
              <a:rPr lang="pt-PT" sz="3200" i="1" dirty="0" err="1" smtClean="0">
                <a:solidFill>
                  <a:schemeClr val="bg1"/>
                </a:solidFill>
              </a:rPr>
              <a:t>ser</a:t>
            </a:r>
            <a:r>
              <a:rPr lang="pt-PT" sz="3200" dirty="0" err="1" smtClean="0">
                <a:solidFill>
                  <a:schemeClr val="bg1"/>
                </a:solidFill>
              </a:rPr>
              <a:t>?´</a:t>
            </a:r>
            <a:r>
              <a:rPr lang="pt-PT" sz="3200" dirty="0" smtClean="0">
                <a:solidFill>
                  <a:schemeClr val="bg1"/>
                </a:solidFill>
              </a:rPr>
              <a:t>" citando e sublinhando </a:t>
            </a:r>
            <a:r>
              <a:rPr lang="pt-PT" sz="3200" dirty="0" err="1" smtClean="0">
                <a:solidFill>
                  <a:schemeClr val="bg1"/>
                </a:solidFill>
              </a:rPr>
              <a:t>Dahrendorf</a:t>
            </a:r>
            <a:r>
              <a:rPr lang="pt-PT" sz="3200" dirty="0" smtClean="0">
                <a:solidFill>
                  <a:schemeClr val="bg1"/>
                </a:solidFill>
              </a:rPr>
              <a:t>. </a:t>
            </a:r>
          </a:p>
          <a:p>
            <a:pPr algn="just"/>
            <a:endParaRPr lang="en-GB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1" descr="image_gallery.jpg"/>
          <p:cNvPicPr>
            <a:picLocks noChangeAspect="1"/>
          </p:cNvPicPr>
          <p:nvPr/>
        </p:nvPicPr>
        <p:blipFill>
          <a:blip r:embed="rId3" cstate="print">
            <a:lum bright="-30000" contrast="-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CaixaDeTexto 3"/>
          <p:cNvSpPr txBox="1">
            <a:spLocks noChangeArrowheads="1"/>
          </p:cNvSpPr>
          <p:nvPr/>
        </p:nvSpPr>
        <p:spPr bwMode="auto">
          <a:xfrm>
            <a:off x="467544" y="476672"/>
            <a:ext cx="8137525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"</a:t>
            </a:r>
            <a:r>
              <a:rPr lang="pt-PT" sz="3200" dirty="0" smtClean="0">
                <a:solidFill>
                  <a:schemeClr val="bg1"/>
                </a:solidFill>
              </a:rPr>
              <a:t>Porque o Estado existe para </a:t>
            </a:r>
            <a:r>
              <a:rPr lang="pt-PT" sz="3200" dirty="0" err="1" smtClean="0">
                <a:solidFill>
                  <a:schemeClr val="bg1"/>
                </a:solidFill>
              </a:rPr>
              <a:t>´punir</a:t>
            </a:r>
            <a:r>
              <a:rPr lang="pt-PT" sz="3200" dirty="0" smtClean="0">
                <a:solidFill>
                  <a:schemeClr val="bg1"/>
                </a:solidFill>
              </a:rPr>
              <a:t>, pelo magistério dos magistrados, o pequeno número de pessoas que atentam contra a propriedade de </a:t>
            </a:r>
            <a:r>
              <a:rPr lang="pt-PT" sz="3200" dirty="0" err="1" smtClean="0">
                <a:solidFill>
                  <a:schemeClr val="bg1"/>
                </a:solidFill>
              </a:rPr>
              <a:t>outrem´</a:t>
            </a:r>
            <a:r>
              <a:rPr lang="pt-PT" sz="3200" dirty="0" smtClean="0">
                <a:solidFill>
                  <a:schemeClr val="bg1"/>
                </a:solidFill>
              </a:rPr>
              <a:t> para garantir a propriedade </a:t>
            </a:r>
            <a:r>
              <a:rPr lang="pt-PT" sz="3200" dirty="0" err="1" smtClean="0">
                <a:solidFill>
                  <a:schemeClr val="bg1"/>
                </a:solidFill>
              </a:rPr>
              <a:t>´pela</a:t>
            </a:r>
            <a:r>
              <a:rPr lang="pt-PT" sz="3200" dirty="0" smtClean="0">
                <a:solidFill>
                  <a:schemeClr val="bg1"/>
                </a:solidFill>
              </a:rPr>
              <a:t> justiça distributiva e poder político e </a:t>
            </a:r>
            <a:r>
              <a:rPr lang="pt-PT" sz="3200" dirty="0" err="1" smtClean="0">
                <a:solidFill>
                  <a:schemeClr val="bg1"/>
                </a:solidFill>
              </a:rPr>
              <a:t>militar´</a:t>
            </a:r>
            <a:r>
              <a:rPr lang="pt-PT" sz="3200" dirty="0" smtClean="0">
                <a:solidFill>
                  <a:schemeClr val="bg1"/>
                </a:solidFill>
              </a:rPr>
              <a:t> (...) É preciso rejeitar a lógica neo-liberal, que deixa de fora da análise económica e social da realidade </a:t>
            </a:r>
            <a:r>
              <a:rPr lang="pt-PT" sz="3200" i="1" dirty="0" smtClean="0">
                <a:solidFill>
                  <a:schemeClr val="bg1"/>
                </a:solidFill>
              </a:rPr>
              <a:t>o poder</a:t>
            </a:r>
            <a:r>
              <a:rPr lang="pt-PT" sz="3200" dirty="0" smtClean="0">
                <a:solidFill>
                  <a:schemeClr val="bg1"/>
                </a:solidFill>
              </a:rPr>
              <a:t> (...) temos de ter a coragem de evitar (...) a censura totalitária do pensamento único (...)"  </a:t>
            </a:r>
          </a:p>
          <a:p>
            <a:endParaRPr lang="pt-PT" sz="3200" dirty="0" smtClean="0">
              <a:solidFill>
                <a:schemeClr val="bg1"/>
              </a:solidFill>
            </a:endParaRPr>
          </a:p>
          <a:p>
            <a:pPr algn="just"/>
            <a:endParaRPr lang="en-GB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1" descr="image_gallery.jpg"/>
          <p:cNvPicPr>
            <a:picLocks noChangeAspect="1"/>
          </p:cNvPicPr>
          <p:nvPr/>
        </p:nvPicPr>
        <p:blipFill>
          <a:blip r:embed="rId3" cstate="print">
            <a:lum bright="-30000" contrast="-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CaixaDeTexto 3"/>
          <p:cNvSpPr txBox="1">
            <a:spLocks noChangeArrowheads="1"/>
          </p:cNvSpPr>
          <p:nvPr/>
        </p:nvSpPr>
        <p:spPr bwMode="auto">
          <a:xfrm>
            <a:off x="467544" y="476672"/>
            <a:ext cx="8137525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pt-PT" sz="3200" dirty="0" smtClean="0">
                <a:solidFill>
                  <a:schemeClr val="bg1"/>
                </a:solidFill>
              </a:rPr>
              <a:t>C</a:t>
            </a:r>
            <a:r>
              <a:rPr lang="pt-PT" sz="3200" dirty="0" smtClean="0">
                <a:solidFill>
                  <a:schemeClr val="bg1"/>
                </a:solidFill>
              </a:rPr>
              <a:t>hefes </a:t>
            </a:r>
            <a:r>
              <a:rPr lang="pt-PT" sz="3200" dirty="0" smtClean="0">
                <a:solidFill>
                  <a:schemeClr val="bg1"/>
                </a:solidFill>
              </a:rPr>
              <a:t>hesitantes na guerra tornam-se bodes expiatórios do seu próprio </a:t>
            </a:r>
            <a:r>
              <a:rPr lang="pt-PT" sz="3200" dirty="0" smtClean="0">
                <a:solidFill>
                  <a:schemeClr val="bg1"/>
                </a:solidFill>
              </a:rPr>
              <a:t>povo</a:t>
            </a:r>
          </a:p>
          <a:p>
            <a:pPr marL="514350" indent="-514350">
              <a:buAutoNum type="arabicPeriod"/>
            </a:pPr>
            <a:r>
              <a:rPr lang="pt-PT" sz="3200" dirty="0" smtClean="0">
                <a:solidFill>
                  <a:schemeClr val="bg1"/>
                </a:solidFill>
              </a:rPr>
              <a:t>R</a:t>
            </a:r>
            <a:r>
              <a:rPr lang="pt-PT" sz="3200" dirty="0" smtClean="0">
                <a:solidFill>
                  <a:schemeClr val="bg1"/>
                </a:solidFill>
              </a:rPr>
              <a:t>itos </a:t>
            </a:r>
            <a:r>
              <a:rPr lang="pt-PT" sz="3200" dirty="0" smtClean="0">
                <a:solidFill>
                  <a:schemeClr val="bg1"/>
                </a:solidFill>
              </a:rPr>
              <a:t>de fraternidade, masculinos</a:t>
            </a:r>
          </a:p>
          <a:p>
            <a:pPr marL="514350" indent="-514350">
              <a:buAutoNum type="arabicPeriod" startAt="3"/>
            </a:pPr>
            <a:r>
              <a:rPr lang="pt-PT" sz="3200" dirty="0" smtClean="0">
                <a:solidFill>
                  <a:schemeClr val="bg1"/>
                </a:solidFill>
              </a:rPr>
              <a:t>Instinto </a:t>
            </a:r>
            <a:r>
              <a:rPr lang="pt-PT" sz="3200" dirty="0" smtClean="0">
                <a:solidFill>
                  <a:schemeClr val="bg1"/>
                </a:solidFill>
              </a:rPr>
              <a:t>de caça dos </a:t>
            </a:r>
            <a:r>
              <a:rPr lang="pt-PT" sz="3200" dirty="0" smtClean="0">
                <a:solidFill>
                  <a:schemeClr val="bg1"/>
                </a:solidFill>
              </a:rPr>
              <a:t>jovens</a:t>
            </a:r>
          </a:p>
          <a:p>
            <a:pPr marL="514350" indent="-514350">
              <a:buFontTx/>
              <a:buAutoNum type="arabicPeriod" startAt="3"/>
            </a:pPr>
            <a:r>
              <a:rPr lang="pt-PT" sz="3200" dirty="0" smtClean="0">
                <a:solidFill>
                  <a:schemeClr val="bg1"/>
                </a:solidFill>
              </a:rPr>
              <a:t>Frustração </a:t>
            </a:r>
            <a:r>
              <a:rPr lang="pt-PT" sz="3200" dirty="0" smtClean="0">
                <a:solidFill>
                  <a:schemeClr val="bg1"/>
                </a:solidFill>
              </a:rPr>
              <a:t>e cascada de violência (doméstica) e bode expiatório (institucional</a:t>
            </a:r>
            <a:r>
              <a:rPr lang="pt-PT" sz="3200" dirty="0" smtClean="0">
                <a:solidFill>
                  <a:schemeClr val="bg1"/>
                </a:solidFill>
              </a:rPr>
              <a:t>)</a:t>
            </a:r>
          </a:p>
          <a:p>
            <a:pPr marL="514350" indent="-514350">
              <a:buFontTx/>
              <a:buAutoNum type="arabicPeriod" startAt="3"/>
            </a:pPr>
            <a:endParaRPr lang="pt-PT" sz="3200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 startAt="3"/>
            </a:pPr>
            <a:endParaRPr lang="pt-PT" sz="3200" dirty="0" smtClean="0">
              <a:solidFill>
                <a:schemeClr val="bg1"/>
              </a:solidFill>
            </a:endParaRPr>
          </a:p>
          <a:p>
            <a:endParaRPr lang="pt-PT" sz="3200" dirty="0" smtClean="0">
              <a:solidFill>
                <a:schemeClr val="bg1"/>
              </a:solidFill>
            </a:endParaRPr>
          </a:p>
          <a:p>
            <a:r>
              <a:rPr lang="pt-PT" sz="3200" dirty="0" smtClean="0">
                <a:solidFill>
                  <a:schemeClr val="bg1"/>
                </a:solidFill>
              </a:rPr>
              <a:t>  </a:t>
            </a:r>
          </a:p>
          <a:p>
            <a:endParaRPr lang="pt-PT" sz="3200" dirty="0" smtClean="0">
              <a:solidFill>
                <a:schemeClr val="bg1"/>
              </a:solidFill>
            </a:endParaRPr>
          </a:p>
          <a:p>
            <a:pPr algn="just"/>
            <a:endParaRPr lang="en-GB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450658" y="5229200"/>
            <a:ext cx="86933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z="24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Gaston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Bouthoul (1991/1961)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Traité de polémologie – </a:t>
            </a:r>
          </a:p>
          <a:p>
            <a:pPr lvl="0"/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Sociologie des guerres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Paris, Payot: 368, 382, 392, 415, 426, </a:t>
            </a:r>
            <a:r>
              <a:rPr lang="pt-PT" sz="2400" dirty="0" smtClean="0">
                <a:solidFill>
                  <a:schemeClr val="bg1"/>
                </a:solidFill>
              </a:rPr>
              <a:t>439/40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dirty="0" smtClean="0"/>
              <a:t>:</a:t>
            </a:r>
            <a:endParaRPr lang="pt-P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1" descr="image_gallery.jpg"/>
          <p:cNvPicPr>
            <a:picLocks noChangeAspect="1"/>
          </p:cNvPicPr>
          <p:nvPr/>
        </p:nvPicPr>
        <p:blipFill>
          <a:blip r:embed="rId3" cstate="print">
            <a:lum bright="-30000" contrast="-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CaixaDeTexto 3"/>
          <p:cNvSpPr txBox="1">
            <a:spLocks noChangeArrowheads="1"/>
          </p:cNvSpPr>
          <p:nvPr/>
        </p:nvSpPr>
        <p:spPr bwMode="auto">
          <a:xfrm>
            <a:off x="467544" y="476672"/>
            <a:ext cx="8137525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/>
            <a:r>
              <a:rPr lang="pt-PT" sz="3200" dirty="0" smtClean="0">
                <a:solidFill>
                  <a:schemeClr val="bg1"/>
                </a:solidFill>
              </a:rPr>
              <a:t>5.  “derivação do complexo de culpa (…) generalização contagiosa de delírios persecutórios com base no orgulho e na desconfiança (…) má consciência que se quer ignorar (…)”.</a:t>
            </a:r>
            <a:endParaRPr lang="pt-PT" sz="32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AutoNum type="arabicPeriod" startAt="3"/>
            </a:pPr>
            <a:endParaRPr lang="pt-PT" sz="32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PT" sz="3200" dirty="0" smtClean="0">
                <a:solidFill>
                  <a:schemeClr val="bg1"/>
                </a:solidFill>
              </a:rPr>
              <a:t>6. Ser humano </a:t>
            </a:r>
            <a:r>
              <a:rPr lang="pt-PT" sz="3200" dirty="0" smtClean="0">
                <a:solidFill>
                  <a:schemeClr val="bg1"/>
                </a:solidFill>
              </a:rPr>
              <a:t>“prefere punir que cuidar</a:t>
            </a:r>
            <a:r>
              <a:rPr lang="pt-PT" sz="3200" dirty="0" smtClean="0">
                <a:solidFill>
                  <a:schemeClr val="bg1"/>
                </a:solidFill>
              </a:rPr>
              <a:t>”. Sociólogo </a:t>
            </a:r>
            <a:r>
              <a:rPr lang="pt-PT" sz="3200" dirty="0" smtClean="0">
                <a:solidFill>
                  <a:schemeClr val="bg1"/>
                </a:solidFill>
              </a:rPr>
              <a:t>não estude a guerra para poder usufruir </a:t>
            </a:r>
            <a:r>
              <a:rPr lang="pt-PT" sz="3200" dirty="0" smtClean="0">
                <a:solidFill>
                  <a:schemeClr val="bg1"/>
                </a:solidFill>
              </a:rPr>
              <a:t>dela.</a:t>
            </a:r>
            <a:endParaRPr lang="pt-PT" sz="3200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 startAt="3"/>
            </a:pPr>
            <a:endParaRPr lang="pt-PT" sz="3200" dirty="0" smtClean="0">
              <a:solidFill>
                <a:schemeClr val="bg1"/>
              </a:solidFill>
            </a:endParaRPr>
          </a:p>
          <a:p>
            <a:endParaRPr lang="pt-PT" sz="3200" dirty="0" smtClean="0">
              <a:solidFill>
                <a:schemeClr val="bg1"/>
              </a:solidFill>
            </a:endParaRPr>
          </a:p>
          <a:p>
            <a:r>
              <a:rPr lang="pt-PT" sz="3200" dirty="0" smtClean="0">
                <a:solidFill>
                  <a:schemeClr val="bg1"/>
                </a:solidFill>
              </a:rPr>
              <a:t>  </a:t>
            </a:r>
          </a:p>
          <a:p>
            <a:endParaRPr lang="pt-PT" sz="3200" dirty="0" smtClean="0">
              <a:solidFill>
                <a:schemeClr val="bg1"/>
              </a:solidFill>
            </a:endParaRPr>
          </a:p>
          <a:p>
            <a:pPr algn="just"/>
            <a:endParaRPr lang="en-GB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dirty="0" smtClean="0"/>
              <a:t>:</a:t>
            </a:r>
            <a:endParaRPr lang="pt-P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1" descr="image_gallery.jpg"/>
          <p:cNvPicPr>
            <a:picLocks noChangeAspect="1"/>
          </p:cNvPicPr>
          <p:nvPr/>
        </p:nvPicPr>
        <p:blipFill>
          <a:blip r:embed="rId3" cstate="print">
            <a:lum bright="-30000" contrast="-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CaixaDeTexto 3"/>
          <p:cNvSpPr txBox="1">
            <a:spLocks noChangeArrowheads="1"/>
          </p:cNvSpPr>
          <p:nvPr/>
        </p:nvSpPr>
        <p:spPr bwMode="auto">
          <a:xfrm>
            <a:off x="467544" y="476672"/>
            <a:ext cx="8137525" cy="790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/>
            <a:r>
              <a:rPr lang="pt-PT" sz="3200" dirty="0" err="1" smtClean="0">
                <a:solidFill>
                  <a:schemeClr val="bg1"/>
                </a:solidFill>
              </a:rPr>
              <a:t>Collins´s</a:t>
            </a:r>
            <a:r>
              <a:rPr lang="pt-PT" sz="3200" dirty="0" smtClean="0">
                <a:solidFill>
                  <a:schemeClr val="bg1"/>
                </a:solidFill>
              </a:rPr>
              <a:t> general </a:t>
            </a:r>
            <a:r>
              <a:rPr lang="pt-PT" sz="3200" dirty="0" err="1" smtClean="0">
                <a:solidFill>
                  <a:schemeClr val="bg1"/>
                </a:solidFill>
              </a:rPr>
              <a:t>principles</a:t>
            </a:r>
            <a:r>
              <a:rPr lang="pt-PT" sz="3200" dirty="0" smtClean="0">
                <a:solidFill>
                  <a:schemeClr val="bg1"/>
                </a:solidFill>
              </a:rPr>
              <a:t>: </a:t>
            </a:r>
          </a:p>
          <a:p>
            <a:pPr marL="514350" indent="-514350">
              <a:buAutoNum type="arabicPeriod"/>
            </a:pPr>
            <a:r>
              <a:rPr lang="pt-PT" sz="3200" dirty="0" smtClean="0">
                <a:solidFill>
                  <a:schemeClr val="bg1"/>
                </a:solidFill>
              </a:rPr>
              <a:t>“</a:t>
            </a:r>
            <a:r>
              <a:rPr lang="pt-PT" sz="3200" dirty="0" err="1" smtClean="0">
                <a:solidFill>
                  <a:schemeClr val="bg1"/>
                </a:solidFill>
              </a:rPr>
              <a:t>Winning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or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losing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in</a:t>
            </a:r>
            <a:r>
              <a:rPr lang="pt-PT" sz="3200" dirty="0" smtClean="0">
                <a:solidFill>
                  <a:schemeClr val="bg1"/>
                </a:solidFill>
              </a:rPr>
              <a:t> a </a:t>
            </a:r>
            <a:r>
              <a:rPr lang="pt-PT" sz="3200" dirty="0" err="1" smtClean="0">
                <a:solidFill>
                  <a:schemeClr val="bg1"/>
                </a:solidFill>
              </a:rPr>
              <a:t>violent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conflict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is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first</a:t>
            </a:r>
            <a:r>
              <a:rPr lang="pt-PT" sz="3200" dirty="0" smtClean="0">
                <a:solidFill>
                  <a:schemeClr val="bg1"/>
                </a:solidFill>
              </a:rPr>
              <a:t> off </a:t>
            </a:r>
            <a:r>
              <a:rPr lang="pt-PT" sz="3200" dirty="0" err="1" smtClean="0">
                <a:solidFill>
                  <a:schemeClr val="bg1"/>
                </a:solidFill>
              </a:rPr>
              <a:t>all</a:t>
            </a:r>
            <a:r>
              <a:rPr lang="pt-PT" sz="3200" dirty="0" smtClean="0">
                <a:solidFill>
                  <a:schemeClr val="bg1"/>
                </a:solidFill>
              </a:rPr>
              <a:t> a </a:t>
            </a:r>
            <a:r>
              <a:rPr lang="pt-PT" sz="3200" dirty="0" err="1" smtClean="0">
                <a:solidFill>
                  <a:schemeClr val="bg1"/>
                </a:solidFill>
              </a:rPr>
              <a:t>matter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of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who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estabilshes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emotional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dominance</a:t>
            </a:r>
            <a:r>
              <a:rPr lang="pt-PT" sz="3200" dirty="0" smtClean="0">
                <a:solidFill>
                  <a:schemeClr val="bg1"/>
                </a:solidFill>
              </a:rPr>
              <a:t>”</a:t>
            </a:r>
          </a:p>
          <a:p>
            <a:pPr marL="514350" indent="-514350">
              <a:buAutoNum type="arabicPeriod"/>
            </a:pPr>
            <a:r>
              <a:rPr lang="pt-PT" sz="3200" dirty="0" smtClean="0">
                <a:solidFill>
                  <a:schemeClr val="bg1"/>
                </a:solidFill>
              </a:rPr>
              <a:t>“</a:t>
            </a:r>
            <a:r>
              <a:rPr lang="pt-PT" sz="3200" dirty="0" err="1" smtClean="0">
                <a:solidFill>
                  <a:schemeClr val="bg1"/>
                </a:solidFill>
              </a:rPr>
              <a:t>most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violence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is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sucessful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by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finding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weak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victims</a:t>
            </a:r>
            <a:r>
              <a:rPr lang="pt-PT" sz="3200" dirty="0" smtClean="0">
                <a:solidFill>
                  <a:schemeClr val="bg1"/>
                </a:solidFill>
              </a:rPr>
              <a:t>”</a:t>
            </a:r>
          </a:p>
          <a:p>
            <a:pPr marL="514350" indent="-514350">
              <a:buAutoNum type="arabicPeriod"/>
            </a:pPr>
            <a:r>
              <a:rPr lang="pt-PT" sz="3200" dirty="0" smtClean="0">
                <a:solidFill>
                  <a:schemeClr val="bg1"/>
                </a:solidFill>
              </a:rPr>
              <a:t>“</a:t>
            </a:r>
            <a:r>
              <a:rPr lang="pt-PT" sz="3200" dirty="0" err="1" smtClean="0">
                <a:solidFill>
                  <a:schemeClr val="bg1"/>
                </a:solidFill>
              </a:rPr>
              <a:t>Cruelty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must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walways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be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located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in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time-dynamics</a:t>
            </a:r>
            <a:r>
              <a:rPr lang="pt-PT" sz="3200" dirty="0" smtClean="0">
                <a:solidFill>
                  <a:schemeClr val="bg1"/>
                </a:solidFill>
              </a:rPr>
              <a:t> – </a:t>
            </a:r>
            <a:r>
              <a:rPr lang="pt-PT" sz="3200" dirty="0" err="1" smtClean="0">
                <a:solidFill>
                  <a:schemeClr val="bg1"/>
                </a:solidFill>
              </a:rPr>
              <a:t>in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the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build-up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of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emotional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polarization</a:t>
            </a:r>
            <a:r>
              <a:rPr lang="pt-PT" sz="3200" dirty="0" smtClean="0">
                <a:solidFill>
                  <a:schemeClr val="bg1"/>
                </a:solidFill>
              </a:rPr>
              <a:t>”</a:t>
            </a:r>
          </a:p>
          <a:p>
            <a:pPr marL="514350" indent="-514350">
              <a:buAutoNum type="arabicPeriod"/>
            </a:pPr>
            <a:r>
              <a:rPr lang="pt-PT" sz="3200" dirty="0" smtClean="0">
                <a:solidFill>
                  <a:schemeClr val="bg1"/>
                </a:solidFill>
              </a:rPr>
              <a:t>“</a:t>
            </a:r>
            <a:r>
              <a:rPr lang="pt-PT" sz="3200" dirty="0" err="1" smtClean="0">
                <a:solidFill>
                  <a:schemeClr val="bg1"/>
                </a:solidFill>
              </a:rPr>
              <a:t>Cruelty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is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not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constant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over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time</a:t>
            </a:r>
            <a:r>
              <a:rPr lang="pt-PT" sz="3200" dirty="0" smtClean="0">
                <a:solidFill>
                  <a:schemeClr val="bg1"/>
                </a:solidFill>
              </a:rPr>
              <a:t>, </a:t>
            </a:r>
            <a:r>
              <a:rPr lang="pt-PT" sz="3200" dirty="0" err="1" smtClean="0">
                <a:solidFill>
                  <a:schemeClr val="bg1"/>
                </a:solidFill>
              </a:rPr>
              <a:t>it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has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its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peak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moments</a:t>
            </a:r>
            <a:r>
              <a:rPr lang="pt-PT" sz="3200" dirty="0" smtClean="0">
                <a:solidFill>
                  <a:schemeClr val="bg1"/>
                </a:solidFill>
              </a:rPr>
              <a:t>.</a:t>
            </a:r>
            <a:r>
              <a:rPr lang="pt-PT" sz="3200" dirty="0" smtClean="0">
                <a:solidFill>
                  <a:schemeClr val="bg1"/>
                </a:solidFill>
              </a:rPr>
              <a:t>”</a:t>
            </a:r>
            <a:endParaRPr lang="pt-PT" sz="3200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 startAt="3"/>
            </a:pPr>
            <a:endParaRPr lang="pt-PT" sz="3200" dirty="0" smtClean="0">
              <a:solidFill>
                <a:schemeClr val="bg1"/>
              </a:solidFill>
            </a:endParaRPr>
          </a:p>
          <a:p>
            <a:endParaRPr lang="pt-PT" sz="3200" dirty="0" smtClean="0">
              <a:solidFill>
                <a:schemeClr val="bg1"/>
              </a:solidFill>
            </a:endParaRPr>
          </a:p>
          <a:p>
            <a:r>
              <a:rPr lang="pt-PT" sz="3200" dirty="0" smtClean="0">
                <a:solidFill>
                  <a:schemeClr val="bg1"/>
                </a:solidFill>
              </a:rPr>
              <a:t>  </a:t>
            </a:r>
          </a:p>
          <a:p>
            <a:endParaRPr lang="pt-PT" sz="3200" dirty="0" smtClean="0">
              <a:solidFill>
                <a:schemeClr val="bg1"/>
              </a:solidFill>
            </a:endParaRPr>
          </a:p>
          <a:p>
            <a:pPr algn="just"/>
            <a:endParaRPr lang="en-GB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dirty="0" smtClean="0"/>
              <a:t>:</a:t>
            </a:r>
            <a:endParaRPr lang="pt-P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Posição de Conteúdo 3" descr="image_gallery.jpg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lum bright="-30000" contrast="-3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CaixaDeTexto 5"/>
          <p:cNvSpPr txBox="1"/>
          <p:nvPr/>
        </p:nvSpPr>
        <p:spPr>
          <a:xfrm>
            <a:off x="755576" y="425470"/>
            <a:ext cx="820891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800" dirty="0" smtClean="0">
                <a:solidFill>
                  <a:schemeClr val="bg1"/>
                </a:solidFill>
                <a:latin typeface="Arial Black" pitchFamily="34" charset="0"/>
              </a:rPr>
              <a:t>1. Rituais de justiça </a:t>
            </a:r>
          </a:p>
          <a:p>
            <a:pPr algn="ctr"/>
            <a:r>
              <a:rPr lang="pt-PT" sz="4800" dirty="0" smtClean="0">
                <a:solidFill>
                  <a:schemeClr val="bg1"/>
                </a:solidFill>
                <a:latin typeface="Arial Black" pitchFamily="34" charset="0"/>
              </a:rPr>
              <a:t>e de solidariedade</a:t>
            </a:r>
          </a:p>
          <a:p>
            <a:pPr algn="ctr"/>
            <a:endParaRPr lang="pt-PT" sz="4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pt-PT" sz="4800" dirty="0" smtClean="0">
                <a:solidFill>
                  <a:schemeClr val="bg1"/>
                </a:solidFill>
                <a:latin typeface="Arial Black" pitchFamily="34" charset="0"/>
              </a:rPr>
              <a:t>2. A razão como progresso histórico</a:t>
            </a:r>
          </a:p>
          <a:p>
            <a:pPr algn="ctr"/>
            <a:endParaRPr lang="pt-PT" sz="4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pt-PT" sz="4800" dirty="0" smtClean="0">
                <a:solidFill>
                  <a:schemeClr val="bg1"/>
                </a:solidFill>
                <a:latin typeface="Arial Black" pitchFamily="34" charset="0"/>
              </a:rPr>
              <a:t>3. Como interpretar a crueldade?</a:t>
            </a:r>
            <a:endParaRPr lang="en-GB" sz="4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Posição de Conteúdo 3" descr="image_gallery.jpg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lum bright="-30000" contrast="-3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ângulo 4"/>
          <p:cNvSpPr/>
          <p:nvPr/>
        </p:nvSpPr>
        <p:spPr>
          <a:xfrm>
            <a:off x="755576" y="476672"/>
            <a:ext cx="78488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b="1" dirty="0" smtClean="0">
                <a:solidFill>
                  <a:schemeClr val="bg1"/>
                </a:solidFill>
              </a:rPr>
              <a:t>Boston </a:t>
            </a:r>
            <a:r>
              <a:rPr lang="pt-PT" sz="2800" b="1" dirty="0" err="1" smtClean="0">
                <a:solidFill>
                  <a:schemeClr val="bg1"/>
                </a:solidFill>
              </a:rPr>
              <a:t>Marathon</a:t>
            </a:r>
            <a:r>
              <a:rPr lang="pt-PT" sz="2800" b="1" dirty="0" smtClean="0">
                <a:solidFill>
                  <a:schemeClr val="bg1"/>
                </a:solidFill>
              </a:rPr>
              <a:t> </a:t>
            </a:r>
            <a:r>
              <a:rPr lang="pt-PT" sz="2800" b="1" dirty="0" err="1" smtClean="0">
                <a:solidFill>
                  <a:schemeClr val="bg1"/>
                </a:solidFill>
              </a:rPr>
              <a:t>Bombings</a:t>
            </a:r>
            <a:r>
              <a:rPr lang="pt-PT" sz="2800" b="1" dirty="0" smtClean="0">
                <a:solidFill>
                  <a:schemeClr val="bg1"/>
                </a:solidFill>
              </a:rPr>
              <a:t> </a:t>
            </a:r>
            <a:r>
              <a:rPr lang="pt-PT" sz="2800" b="1" dirty="0" err="1" smtClean="0">
                <a:solidFill>
                  <a:schemeClr val="bg1"/>
                </a:solidFill>
              </a:rPr>
              <a:t>Suspect</a:t>
            </a:r>
            <a:r>
              <a:rPr lang="pt-PT" sz="2800" b="1" dirty="0" smtClean="0">
                <a:solidFill>
                  <a:schemeClr val="bg1"/>
                </a:solidFill>
              </a:rPr>
              <a:t> </a:t>
            </a:r>
            <a:r>
              <a:rPr lang="pt-PT" sz="2800" b="1" dirty="0" err="1" smtClean="0">
                <a:solidFill>
                  <a:schemeClr val="bg1"/>
                </a:solidFill>
              </a:rPr>
              <a:t>Dzhokhar</a:t>
            </a:r>
            <a:r>
              <a:rPr lang="pt-PT" sz="2800" b="1" dirty="0" smtClean="0">
                <a:solidFill>
                  <a:schemeClr val="bg1"/>
                </a:solidFill>
              </a:rPr>
              <a:t> </a:t>
            </a:r>
            <a:r>
              <a:rPr lang="pt-PT" sz="2800" b="1" dirty="0" err="1" smtClean="0">
                <a:solidFill>
                  <a:schemeClr val="bg1"/>
                </a:solidFill>
              </a:rPr>
              <a:t>Tsarnaev</a:t>
            </a:r>
            <a:r>
              <a:rPr lang="pt-PT" sz="2800" b="1" dirty="0" smtClean="0">
                <a:solidFill>
                  <a:schemeClr val="bg1"/>
                </a:solidFill>
              </a:rPr>
              <a:t> </a:t>
            </a:r>
            <a:r>
              <a:rPr lang="pt-PT" sz="2800" b="1" dirty="0" err="1" smtClean="0">
                <a:solidFill>
                  <a:schemeClr val="bg1"/>
                </a:solidFill>
              </a:rPr>
              <a:t>Captured</a:t>
            </a:r>
            <a:r>
              <a:rPr lang="pt-PT" sz="2800" b="1" dirty="0" smtClean="0">
                <a:solidFill>
                  <a:schemeClr val="bg1"/>
                </a:solidFill>
              </a:rPr>
              <a:t> </a:t>
            </a:r>
            <a:r>
              <a:rPr lang="pt-PT" sz="2800" b="1" dirty="0" err="1" smtClean="0">
                <a:solidFill>
                  <a:schemeClr val="bg1"/>
                </a:solidFill>
              </a:rPr>
              <a:t>After</a:t>
            </a:r>
            <a:r>
              <a:rPr lang="pt-PT" sz="2800" b="1" dirty="0" smtClean="0">
                <a:solidFill>
                  <a:schemeClr val="bg1"/>
                </a:solidFill>
              </a:rPr>
              <a:t> </a:t>
            </a:r>
            <a:r>
              <a:rPr lang="pt-PT" sz="2800" b="1" dirty="0" err="1" smtClean="0">
                <a:solidFill>
                  <a:schemeClr val="bg1"/>
                </a:solidFill>
              </a:rPr>
              <a:t>Manhunt</a:t>
            </a:r>
            <a:endParaRPr lang="pt-PT" sz="2800" b="1" dirty="0" smtClean="0">
              <a:solidFill>
                <a:schemeClr val="bg1"/>
              </a:solidFill>
            </a:endParaRPr>
          </a:p>
          <a:p>
            <a:r>
              <a:rPr lang="pt-PT" sz="2800" b="1" dirty="0" err="1" smtClean="0">
                <a:solidFill>
                  <a:schemeClr val="bg1"/>
                </a:solidFill>
              </a:rPr>
              <a:t>Suburbs</a:t>
            </a:r>
            <a:r>
              <a:rPr lang="pt-PT" sz="2800" b="1" dirty="0" smtClean="0">
                <a:solidFill>
                  <a:schemeClr val="bg1"/>
                </a:solidFill>
              </a:rPr>
              <a:t> </a:t>
            </a:r>
            <a:r>
              <a:rPr lang="pt-PT" sz="2800" b="1" dirty="0" err="1" smtClean="0">
                <a:solidFill>
                  <a:schemeClr val="bg1"/>
                </a:solidFill>
              </a:rPr>
              <a:t>Shut</a:t>
            </a:r>
            <a:r>
              <a:rPr lang="pt-PT" sz="2800" b="1" dirty="0" smtClean="0">
                <a:solidFill>
                  <a:schemeClr val="bg1"/>
                </a:solidFill>
              </a:rPr>
              <a:t> </a:t>
            </a:r>
            <a:r>
              <a:rPr lang="pt-PT" sz="2800" b="1" dirty="0" err="1" smtClean="0">
                <a:solidFill>
                  <a:schemeClr val="bg1"/>
                </a:solidFill>
              </a:rPr>
              <a:t>Down</a:t>
            </a:r>
            <a:r>
              <a:rPr lang="pt-PT" sz="2800" b="1" dirty="0" smtClean="0">
                <a:solidFill>
                  <a:schemeClr val="bg1"/>
                </a:solidFill>
              </a:rPr>
              <a:t> As </a:t>
            </a:r>
            <a:r>
              <a:rPr lang="pt-PT" sz="2800" b="1" dirty="0" err="1" smtClean="0">
                <a:solidFill>
                  <a:schemeClr val="bg1"/>
                </a:solidFill>
              </a:rPr>
              <a:t>Police</a:t>
            </a:r>
            <a:r>
              <a:rPr lang="pt-PT" sz="2800" b="1" dirty="0" smtClean="0">
                <a:solidFill>
                  <a:schemeClr val="bg1"/>
                </a:solidFill>
              </a:rPr>
              <a:t> </a:t>
            </a:r>
            <a:r>
              <a:rPr lang="pt-PT" sz="2800" b="1" dirty="0" err="1" smtClean="0">
                <a:solidFill>
                  <a:schemeClr val="bg1"/>
                </a:solidFill>
              </a:rPr>
              <a:t>Search</a:t>
            </a:r>
            <a:r>
              <a:rPr lang="pt-PT" sz="2800" b="1" dirty="0" smtClean="0">
                <a:solidFill>
                  <a:schemeClr val="bg1"/>
                </a:solidFill>
              </a:rPr>
              <a:t> For 19-Year-Old </a:t>
            </a:r>
            <a:r>
              <a:rPr lang="pt-PT" sz="2800" b="1" dirty="0" err="1" smtClean="0">
                <a:solidFill>
                  <a:schemeClr val="bg1"/>
                </a:solidFill>
              </a:rPr>
              <a:t>Dzhokhar</a:t>
            </a:r>
            <a:r>
              <a:rPr lang="pt-PT" sz="2800" b="1" dirty="0" smtClean="0">
                <a:solidFill>
                  <a:schemeClr val="bg1"/>
                </a:solidFill>
              </a:rPr>
              <a:t> </a:t>
            </a:r>
            <a:r>
              <a:rPr lang="pt-PT" sz="2800" b="1" dirty="0" err="1" smtClean="0">
                <a:solidFill>
                  <a:schemeClr val="bg1"/>
                </a:solidFill>
              </a:rPr>
              <a:t>Tsarnaev</a:t>
            </a:r>
            <a:endParaRPr lang="pt-PT" sz="2800" b="1" dirty="0" smtClean="0">
              <a:solidFill>
                <a:schemeClr val="bg1"/>
              </a:solidFill>
            </a:endParaRPr>
          </a:p>
          <a:p>
            <a:r>
              <a:rPr lang="pt-PT" sz="2800" b="1" dirty="0" err="1" smtClean="0">
                <a:solidFill>
                  <a:schemeClr val="bg1"/>
                </a:solidFill>
              </a:rPr>
              <a:t>April</a:t>
            </a:r>
            <a:r>
              <a:rPr lang="pt-PT" sz="2800" b="1" dirty="0" smtClean="0">
                <a:solidFill>
                  <a:schemeClr val="bg1"/>
                </a:solidFill>
              </a:rPr>
              <a:t> 19, 2013 8:50 PM</a:t>
            </a:r>
            <a:endParaRPr lang="pt-PT" sz="2800" b="1" dirty="0">
              <a:solidFill>
                <a:schemeClr val="bg1"/>
              </a:solidFill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4" tooltip="Email"/>
              </a:rPr>
              <a:t>Share on email</a:t>
            </a:r>
            <a:r>
              <a:rPr kumimoji="0" lang="pt-P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pt-P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4"/>
              </a:rPr>
              <a:t>1.5K</a:t>
            </a:r>
            <a:r>
              <a:rPr kumimoji="0" lang="pt-P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4" tooltip="Comment on Boston Marathon Bombings Suspect Dzhokhar Tsarnaev Captured After Manhunt"/>
              </a:rPr>
              <a:t>View Comments</a:t>
            </a:r>
            <a:r>
              <a:rPr kumimoji="0" lang="pt-P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</a:t>
            </a:r>
            <a:r>
              <a:rPr kumimoji="0" lang="pt-PT" sz="13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 </a:t>
            </a:r>
            <a:r>
              <a:rPr kumimoji="0" lang="pt-P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                                            </a:t>
            </a:r>
          </a:p>
        </p:txBody>
      </p:sp>
      <p:pic>
        <p:nvPicPr>
          <p:cNvPr id="20482" name="Picture 2" descr="Boston Marathon bombing suspects: Brothers Tamerlan Tsarnaev and Dzhokhar Tsarnaev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996952"/>
            <a:ext cx="4824536" cy="3618404"/>
          </a:xfrm>
          <a:prstGeom prst="rect">
            <a:avLst/>
          </a:prstGeom>
          <a:noFill/>
        </p:spPr>
      </p:pic>
      <p:sp>
        <p:nvSpPr>
          <p:cNvPr id="7" name="Rectângulo 6"/>
          <p:cNvSpPr/>
          <p:nvPr/>
        </p:nvSpPr>
        <p:spPr>
          <a:xfrm>
            <a:off x="5580112" y="5229200"/>
            <a:ext cx="3563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/>
              <a:t>http</a:t>
            </a:r>
            <a:r>
              <a:rPr lang="pt-PT" dirty="0" smtClean="0">
                <a:solidFill>
                  <a:schemeClr val="bg1"/>
                </a:solidFill>
              </a:rPr>
              <a:t>://boston.cbslocal.com/2013/04/19/report-boston-marathon-bombing-suspect-in-custody-second-at-large/</a:t>
            </a:r>
            <a:endParaRPr lang="pt-P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Posição de Conteúdo 3" descr="image_gallery.jpg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lum bright="-30000" contrast="-3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CaixaDeTexto 5"/>
          <p:cNvSpPr txBox="1"/>
          <p:nvPr/>
        </p:nvSpPr>
        <p:spPr>
          <a:xfrm>
            <a:off x="755576" y="425470"/>
            <a:ext cx="82089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solidFill>
                  <a:schemeClr val="bg1"/>
                </a:solidFill>
              </a:rPr>
              <a:t>Número </a:t>
            </a:r>
            <a:r>
              <a:rPr lang="pt-PT" sz="3200" b="1" dirty="0" smtClean="0">
                <a:solidFill>
                  <a:schemeClr val="bg1"/>
                </a:solidFill>
              </a:rPr>
              <a:t>de mortos em </a:t>
            </a:r>
            <a:r>
              <a:rPr lang="pt-PT" sz="3200" b="1" dirty="0" err="1" smtClean="0">
                <a:solidFill>
                  <a:schemeClr val="bg1"/>
                </a:solidFill>
              </a:rPr>
              <a:t>terremoto</a:t>
            </a:r>
            <a:r>
              <a:rPr lang="pt-PT" sz="3200" b="1" dirty="0" smtClean="0">
                <a:solidFill>
                  <a:schemeClr val="bg1"/>
                </a:solidFill>
              </a:rPr>
              <a:t> na China sobe para 188 </a:t>
            </a:r>
          </a:p>
          <a:p>
            <a:r>
              <a:rPr lang="pt-PT" sz="3200" b="1" dirty="0" smtClean="0">
                <a:solidFill>
                  <a:schemeClr val="bg1"/>
                </a:solidFill>
              </a:rPr>
              <a:t>Equipes de resgate retomaram a busca por sobreviventes nos escombros</a:t>
            </a:r>
          </a:p>
          <a:p>
            <a:pPr algn="just"/>
            <a:endParaRPr lang="pt-PT" sz="32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2052" name="Picture 4" descr="Homem recolhe foto de seu casamento de sua casa, destruída pelo terrem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636912"/>
            <a:ext cx="7344816" cy="41006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Posição de Conteúdo 3" descr="image_gallery.jpg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lum bright="-30000" contrast="-3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CaixaDeTexto 5"/>
          <p:cNvSpPr txBox="1"/>
          <p:nvPr/>
        </p:nvSpPr>
        <p:spPr>
          <a:xfrm>
            <a:off x="755576" y="425470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4800" dirty="0" smtClean="0">
                <a:solidFill>
                  <a:schemeClr val="bg1"/>
                </a:solidFill>
                <a:latin typeface="Arial Black" pitchFamily="34" charset="0"/>
              </a:rPr>
              <a:t>Selvagens, bárbaros e modernos? </a:t>
            </a:r>
          </a:p>
          <a:p>
            <a:pPr algn="just"/>
            <a:endParaRPr lang="pt-PT" sz="4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just"/>
            <a:r>
              <a:rPr lang="pt-PT" sz="4800" dirty="0" smtClean="0">
                <a:solidFill>
                  <a:schemeClr val="bg1"/>
                </a:solidFill>
                <a:latin typeface="Arial Black" pitchFamily="34" charset="0"/>
              </a:rPr>
              <a:t>Tribos e nações?</a:t>
            </a:r>
          </a:p>
          <a:p>
            <a:pPr algn="just"/>
            <a:endParaRPr lang="pt-PT" sz="4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just"/>
            <a:r>
              <a:rPr lang="pt-PT" sz="4800" dirty="0" smtClean="0">
                <a:solidFill>
                  <a:schemeClr val="bg1"/>
                </a:solidFill>
                <a:latin typeface="Arial Black" pitchFamily="34" charset="0"/>
              </a:rPr>
              <a:t>Revolução axial ou revolução industrial?</a:t>
            </a:r>
            <a:endParaRPr lang="en-GB" sz="4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Posição de Conteúdo 3" descr="image_gallery.jpg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lum bright="-30000" contrast="-3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CaixaDeTexto 5"/>
          <p:cNvSpPr txBox="1"/>
          <p:nvPr/>
        </p:nvSpPr>
        <p:spPr>
          <a:xfrm>
            <a:off x="755576" y="425470"/>
            <a:ext cx="8208912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“(…) a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few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words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about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the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revival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of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torture (…)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developed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in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the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context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of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bureaucratic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organization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(…)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which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tries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to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gather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intelligence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from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prisoners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about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the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enemy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.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This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has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gone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on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in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all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armies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for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hundreds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of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years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(…) torture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becomes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not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instrumental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but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ritualistic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,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an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end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in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  <a:latin typeface="Arial Black" pitchFamily="34" charset="0"/>
              </a:rPr>
              <a:t>it</a:t>
            </a:r>
            <a:r>
              <a:rPr lang="pt-PT" sz="3200" dirty="0" smtClean="0">
                <a:solidFill>
                  <a:schemeClr val="bg1"/>
                </a:solidFill>
                <a:latin typeface="Arial Black" pitchFamily="34" charset="0"/>
              </a:rPr>
              <a:t> self” </a:t>
            </a:r>
          </a:p>
          <a:p>
            <a:pPr algn="just"/>
            <a:endParaRPr lang="pt-PT" sz="32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just"/>
            <a:r>
              <a:rPr lang="pt-PT" sz="2000" dirty="0" err="1" smtClean="0">
                <a:solidFill>
                  <a:schemeClr val="bg1"/>
                </a:solidFill>
                <a:latin typeface="Arial Black" pitchFamily="34" charset="0"/>
              </a:rPr>
              <a:t>Randall</a:t>
            </a:r>
            <a:r>
              <a:rPr lang="pt-P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2000" dirty="0" err="1" smtClean="0">
                <a:solidFill>
                  <a:schemeClr val="bg1"/>
                </a:solidFill>
                <a:latin typeface="Arial Black" pitchFamily="34" charset="0"/>
              </a:rPr>
              <a:t>C</a:t>
            </a:r>
            <a:r>
              <a:rPr lang="pt-PT" sz="2000" dirty="0" err="1" smtClean="0">
                <a:solidFill>
                  <a:schemeClr val="bg1"/>
                </a:solidFill>
                <a:latin typeface="Arial Black" pitchFamily="34" charset="0"/>
              </a:rPr>
              <a:t>ollins</a:t>
            </a:r>
            <a:r>
              <a:rPr lang="pt-PT" sz="2000" dirty="0" smtClean="0">
                <a:solidFill>
                  <a:schemeClr val="bg1"/>
                </a:solidFill>
                <a:latin typeface="Arial Black" pitchFamily="34" charset="0"/>
              </a:rPr>
              <a:t> (2013) “Micro </a:t>
            </a:r>
            <a:r>
              <a:rPr lang="pt-PT" sz="2000" dirty="0" err="1" smtClean="0">
                <a:solidFill>
                  <a:schemeClr val="bg1"/>
                </a:solidFill>
                <a:latin typeface="Arial Black" pitchFamily="34" charset="0"/>
              </a:rPr>
              <a:t>and</a:t>
            </a:r>
            <a:r>
              <a:rPr lang="pt-PT" sz="2000" dirty="0" smtClean="0">
                <a:solidFill>
                  <a:schemeClr val="bg1"/>
                </a:solidFill>
                <a:latin typeface="Arial Black" pitchFamily="34" charset="0"/>
              </a:rPr>
              <a:t> Macro </a:t>
            </a:r>
            <a:r>
              <a:rPr lang="pt-PT" sz="2000" dirty="0" err="1" smtClean="0">
                <a:solidFill>
                  <a:schemeClr val="bg1"/>
                </a:solidFill>
                <a:latin typeface="Arial Black" pitchFamily="34" charset="0"/>
              </a:rPr>
              <a:t>sociological</a:t>
            </a:r>
            <a:r>
              <a:rPr lang="pt-PT" sz="2000" dirty="0" smtClean="0">
                <a:solidFill>
                  <a:schemeClr val="bg1"/>
                </a:solidFill>
                <a:latin typeface="Arial Black" pitchFamily="34" charset="0"/>
              </a:rPr>
              <a:t> causes </a:t>
            </a:r>
            <a:r>
              <a:rPr lang="pt-PT" sz="2000" dirty="0" err="1" smtClean="0">
                <a:solidFill>
                  <a:schemeClr val="bg1"/>
                </a:solidFill>
                <a:latin typeface="Arial Black" pitchFamily="34" charset="0"/>
              </a:rPr>
              <a:t>of</a:t>
            </a:r>
            <a:r>
              <a:rPr lang="pt-P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2000" dirty="0" err="1" smtClean="0">
                <a:solidFill>
                  <a:schemeClr val="bg1"/>
                </a:solidFill>
                <a:latin typeface="Arial Black" pitchFamily="34" charset="0"/>
              </a:rPr>
              <a:t>violent</a:t>
            </a:r>
            <a:r>
              <a:rPr lang="pt-P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PT" sz="2000" dirty="0" err="1" smtClean="0">
                <a:solidFill>
                  <a:schemeClr val="bg1"/>
                </a:solidFill>
                <a:latin typeface="Arial Black" pitchFamily="34" charset="0"/>
              </a:rPr>
              <a:t>atrocities</a:t>
            </a:r>
            <a:r>
              <a:rPr lang="pt-PT" sz="2000" dirty="0" smtClean="0">
                <a:solidFill>
                  <a:schemeClr val="bg1"/>
                </a:solidFill>
                <a:latin typeface="Arial Black" pitchFamily="34" charset="0"/>
              </a:rPr>
              <a:t>” em </a:t>
            </a:r>
            <a:r>
              <a:rPr lang="pt-PT" sz="2000" i="1" dirty="0" smtClean="0">
                <a:solidFill>
                  <a:schemeClr val="bg1"/>
                </a:solidFill>
                <a:latin typeface="Arial Black" pitchFamily="34" charset="0"/>
              </a:rPr>
              <a:t>Sociologia Problemas e Práticas</a:t>
            </a:r>
            <a:r>
              <a:rPr lang="pt-PT" sz="2000" dirty="0" smtClean="0">
                <a:solidFill>
                  <a:schemeClr val="bg1"/>
                </a:solidFill>
                <a:latin typeface="Arial Black" pitchFamily="34" charset="0"/>
              </a:rPr>
              <a:t> nº 71:19</a:t>
            </a:r>
            <a:endParaRPr lang="en-GB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" descr="image_gallery.jpg"/>
          <p:cNvPicPr>
            <a:picLocks noGrp="1" noChangeAspect="1"/>
          </p:cNvPicPr>
          <p:nvPr isPhoto="1"/>
        </p:nvPicPr>
        <p:blipFill>
          <a:blip r:embed="rId3" cstate="print">
            <a:lum bright="-30000" contrast="-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ítulo 2"/>
          <p:cNvSpPr>
            <a:spLocks noGrp="1"/>
          </p:cNvSpPr>
          <p:nvPr>
            <p:ph type="title" idx="4294967295"/>
          </p:nvPr>
        </p:nvSpPr>
        <p:spPr>
          <a:xfrm>
            <a:off x="914400" y="333375"/>
            <a:ext cx="8229600" cy="273050"/>
          </a:xfrm>
        </p:spPr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PT" sz="1000" dirty="0" smtClean="0"/>
              <a:t/>
            </a:r>
            <a:br>
              <a:rPr lang="pt-PT" sz="1000" dirty="0" smtClean="0"/>
            </a:br>
            <a:endParaRPr lang="pt-PT" sz="1000" dirty="0" smtClean="0"/>
          </a:p>
        </p:txBody>
      </p:sp>
      <p:sp>
        <p:nvSpPr>
          <p:cNvPr id="3076" name="CaixaDeTexto 6"/>
          <p:cNvSpPr txBox="1">
            <a:spLocks noChangeArrowheads="1"/>
          </p:cNvSpPr>
          <p:nvPr/>
        </p:nvSpPr>
        <p:spPr bwMode="auto">
          <a:xfrm>
            <a:off x="790575" y="1124744"/>
            <a:ext cx="835342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Arial Black" pitchFamily="34" charset="0"/>
              </a:rPr>
              <a:t>“The bureauc</a:t>
            </a:r>
            <a:r>
              <a:rPr lang="en-GB" sz="3200" dirty="0" smtClean="0">
                <a:solidFill>
                  <a:schemeClr val="bg1"/>
                </a:solidFill>
                <a:latin typeface="Arial Black" pitchFamily="34" charset="0"/>
              </a:rPr>
              <a:t>ratic military prison reconstructs within itself  the conditions of medieval society – the all powerful aristocracy ruling over a degraded caste of peasants-slaves.” (:19)</a:t>
            </a:r>
          </a:p>
          <a:p>
            <a:endParaRPr lang="en-GB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1" descr="image_gallery.jpg"/>
          <p:cNvPicPr>
            <a:picLocks noChangeAspect="1"/>
          </p:cNvPicPr>
          <p:nvPr/>
        </p:nvPicPr>
        <p:blipFill>
          <a:blip r:embed="rId3" cstate="print">
            <a:lum bright="-30000" contrast="-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CaixaDeTexto 3"/>
          <p:cNvSpPr txBox="1">
            <a:spLocks noChangeArrowheads="1"/>
          </p:cNvSpPr>
          <p:nvPr/>
        </p:nvSpPr>
        <p:spPr bwMode="auto">
          <a:xfrm>
            <a:off x="395536" y="1412776"/>
            <a:ext cx="8137525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Arial Black" pitchFamily="34" charset="0"/>
              </a:rPr>
              <a:t>(…) </a:t>
            </a:r>
            <a:r>
              <a:rPr lang="en-GB" sz="3200" dirty="0" smtClean="0">
                <a:solidFill>
                  <a:schemeClr val="bg1"/>
                </a:solidFill>
                <a:latin typeface="Arial Black" pitchFamily="34" charset="0"/>
              </a:rPr>
              <a:t>modern conditions can create little enclaves, revivals of tribalism which generate the return of ritual cruelty. Here sociology can help (…) the micro is something we can control (…)”. (:20) </a:t>
            </a:r>
            <a:endParaRPr lang="en-GB" sz="2800" dirty="0">
              <a:solidFill>
                <a:schemeClr val="bg1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n-GB" sz="2800" dirty="0">
              <a:solidFill>
                <a:schemeClr val="bg1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n-GB" sz="2800" dirty="0">
              <a:solidFill>
                <a:schemeClr val="bg1"/>
              </a:solidFill>
              <a:latin typeface="Arial Black" pitchFamily="34" charset="0"/>
            </a:endParaRPr>
          </a:p>
          <a:p>
            <a:pPr algn="just"/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1" descr="image_gallery.jpg"/>
          <p:cNvPicPr>
            <a:picLocks noChangeAspect="1"/>
          </p:cNvPicPr>
          <p:nvPr/>
        </p:nvPicPr>
        <p:blipFill>
          <a:blip r:embed="rId3" cstate="print">
            <a:lum bright="-30000" contrast="-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CaixaDeTexto 3"/>
          <p:cNvSpPr txBox="1">
            <a:spLocks noChangeArrowheads="1"/>
          </p:cNvSpPr>
          <p:nvPr/>
        </p:nvSpPr>
        <p:spPr bwMode="auto">
          <a:xfrm>
            <a:off x="467544" y="476672"/>
            <a:ext cx="8137525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"nos finais do século XVII o nível de rendimento dos países (...) era idêntico (...) segundo os cálculos de Paul </a:t>
            </a:r>
            <a:r>
              <a:rPr lang="pt-PT" sz="3200" dirty="0" err="1" smtClean="0">
                <a:solidFill>
                  <a:schemeClr val="bg1"/>
                </a:solidFill>
              </a:rPr>
              <a:t>Bairoch</a:t>
            </a:r>
            <a:r>
              <a:rPr lang="pt-PT" sz="3200" dirty="0" smtClean="0">
                <a:solidFill>
                  <a:schemeClr val="bg1"/>
                </a:solidFill>
              </a:rPr>
              <a:t> (...) [valia] entre US$180 e US$190 </a:t>
            </a:r>
            <a:r>
              <a:rPr lang="pt-PT" sz="3200" dirty="0" err="1" smtClean="0">
                <a:solidFill>
                  <a:schemeClr val="bg1"/>
                </a:solidFill>
              </a:rPr>
              <a:t>per</a:t>
            </a:r>
            <a:r>
              <a:rPr lang="pt-PT" sz="3200" dirty="0" smtClean="0">
                <a:solidFill>
                  <a:schemeClr val="bg1"/>
                </a:solidFill>
              </a:rPr>
              <a:t> capita. (...) em 1980 seriam de US$3000 [para os países desenvolvidos] e US$410 [para os países </a:t>
            </a:r>
            <a:r>
              <a:rPr lang="pt-PT" sz="3200" dirty="0" err="1" smtClean="0">
                <a:solidFill>
                  <a:schemeClr val="bg1"/>
                </a:solidFill>
              </a:rPr>
              <a:t>sub</a:t>
            </a:r>
            <a:r>
              <a:rPr lang="pt-PT" sz="3200" dirty="0" smtClean="0">
                <a:solidFill>
                  <a:schemeClr val="bg1"/>
                </a:solidFill>
              </a:rPr>
              <a:t> desenvolvidos]. (...) A diferença do nível de rendimento era de 3 para 1 em 1820, tendo-se atingido a relação de 11 para 1 em 1913, a relação 50 para de 1 em 1950 e de 72 para 1 em 1992.”</a:t>
            </a:r>
            <a:endParaRPr lang="en-GB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1213</TotalTime>
  <Words>797</Words>
  <Application>Microsoft Office PowerPoint</Application>
  <PresentationFormat>Apresentação no Ecrã (4:3)</PresentationFormat>
  <Paragraphs>87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16</vt:i4>
      </vt:variant>
    </vt:vector>
  </HeadingPairs>
  <TitlesOfParts>
    <vt:vector size="17" baseType="lpstr">
      <vt:lpstr>Tema do Office</vt:lpstr>
      <vt:lpstr>                       </vt:lpstr>
      <vt:lpstr>Diapositivo 2</vt:lpstr>
      <vt:lpstr>Diapositivo 3</vt:lpstr>
      <vt:lpstr>Diapositivo 4</vt:lpstr>
      <vt:lpstr>Diapositivo 5</vt:lpstr>
      <vt:lpstr>Diapositivo 6</vt:lpstr>
      <vt:lpstr> 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Álbum de fotografias</dc:title>
  <dc:creator>Utilizador do Windows</dc:creator>
  <cp:lastModifiedBy>apad</cp:lastModifiedBy>
  <cp:revision>128</cp:revision>
  <dcterms:created xsi:type="dcterms:W3CDTF">2013-04-19T21:24:13Z</dcterms:created>
  <dcterms:modified xsi:type="dcterms:W3CDTF">2013-04-22T09:53:18Z</dcterms:modified>
</cp:coreProperties>
</file>