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1" r:id="rId2"/>
    <p:sldId id="356" r:id="rId3"/>
    <p:sldId id="360" r:id="rId4"/>
    <p:sldId id="361" r:id="rId5"/>
    <p:sldId id="365" r:id="rId6"/>
    <p:sldId id="366" r:id="rId7"/>
    <p:sldId id="359" r:id="rId8"/>
    <p:sldId id="363" r:id="rId9"/>
    <p:sldId id="350" r:id="rId10"/>
    <p:sldId id="345" r:id="rId11"/>
    <p:sldId id="351" r:id="rId12"/>
    <p:sldId id="354" r:id="rId13"/>
    <p:sldId id="353" r:id="rId14"/>
    <p:sldId id="367" r:id="rId15"/>
    <p:sldId id="362" r:id="rId16"/>
    <p:sldId id="347" r:id="rId17"/>
    <p:sldId id="348" r:id="rId18"/>
    <p:sldId id="352" r:id="rId19"/>
    <p:sldId id="355" r:id="rId20"/>
    <p:sldId id="364" r:id="rId21"/>
    <p:sldId id="343" r:id="rId22"/>
    <p:sldId id="344" r:id="rId23"/>
    <p:sldId id="316" r:id="rId24"/>
    <p:sldId id="318" r:id="rId25"/>
    <p:sldId id="358" r:id="rId26"/>
    <p:sldId id="311" r:id="rId27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43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25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20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718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858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F020D-2F14-40BD-A4EB-83796546487F}" type="slidenum">
              <a:rPr lang="pt-PT"/>
              <a:pPr/>
              <a:t>23</a:t>
            </a:fld>
            <a:endParaRPr lang="pt-P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405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FD607-14AF-49BB-88F6-B41D257D02A4}" type="slidenum">
              <a:rPr lang="pt-PT"/>
              <a:pPr/>
              <a:t>24</a:t>
            </a:fld>
            <a:endParaRPr lang="pt-PT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5342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26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ologia.hypotheses.org/33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/>
              <a:t>Violência como anomia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Março 2017</a:t>
            </a:r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683568" y="292494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pt-PT" i="1" kern="0" dirty="0"/>
              <a:t>A partir da definição de </a:t>
            </a:r>
            <a:r>
              <a:rPr lang="pt-PT" i="1" kern="0" dirty="0" err="1"/>
              <a:t>Reemtsma</a:t>
            </a:r>
            <a:br>
              <a:rPr lang="pt-PT" kern="0" dirty="0"/>
            </a:br>
            <a:endParaRPr lang="pt-PT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Níveis empíricos de realidade</a:t>
            </a:r>
          </a:p>
        </p:txBody>
      </p:sp>
      <p:sp>
        <p:nvSpPr>
          <p:cNvPr id="4" name="Forma livre 3"/>
          <p:cNvSpPr/>
          <p:nvPr/>
        </p:nvSpPr>
        <p:spPr>
          <a:xfrm>
            <a:off x="580571" y="2525486"/>
            <a:ext cx="7576458" cy="761538"/>
          </a:xfrm>
          <a:custGeom>
            <a:avLst/>
            <a:gdLst>
              <a:gd name="connsiteX0" fmla="*/ 0 w 7576458"/>
              <a:gd name="connsiteY0" fmla="*/ 609600 h 761538"/>
              <a:gd name="connsiteX1" fmla="*/ 537029 w 7576458"/>
              <a:gd name="connsiteY1" fmla="*/ 537028 h 761538"/>
              <a:gd name="connsiteX2" fmla="*/ 841829 w 7576458"/>
              <a:gd name="connsiteY2" fmla="*/ 435428 h 761538"/>
              <a:gd name="connsiteX3" fmla="*/ 1074058 w 7576458"/>
              <a:gd name="connsiteY3" fmla="*/ 377371 h 761538"/>
              <a:gd name="connsiteX4" fmla="*/ 1422400 w 7576458"/>
              <a:gd name="connsiteY4" fmla="*/ 740228 h 761538"/>
              <a:gd name="connsiteX5" fmla="*/ 1915886 w 7576458"/>
              <a:gd name="connsiteY5" fmla="*/ 754743 h 761538"/>
              <a:gd name="connsiteX6" fmla="*/ 2423886 w 7576458"/>
              <a:gd name="connsiteY6" fmla="*/ 682171 h 761538"/>
              <a:gd name="connsiteX7" fmla="*/ 3149600 w 7576458"/>
              <a:gd name="connsiteY7" fmla="*/ 493485 h 761538"/>
              <a:gd name="connsiteX8" fmla="*/ 3454400 w 7576458"/>
              <a:gd name="connsiteY8" fmla="*/ 406400 h 761538"/>
              <a:gd name="connsiteX9" fmla="*/ 3773715 w 7576458"/>
              <a:gd name="connsiteY9" fmla="*/ 377371 h 761538"/>
              <a:gd name="connsiteX10" fmla="*/ 4296229 w 7576458"/>
              <a:gd name="connsiteY10" fmla="*/ 566057 h 761538"/>
              <a:gd name="connsiteX11" fmla="*/ 5544458 w 7576458"/>
              <a:gd name="connsiteY11" fmla="*/ 304800 h 761538"/>
              <a:gd name="connsiteX12" fmla="*/ 6066972 w 7576458"/>
              <a:gd name="connsiteY12" fmla="*/ 232228 h 761538"/>
              <a:gd name="connsiteX13" fmla="*/ 7039429 w 7576458"/>
              <a:gd name="connsiteY13" fmla="*/ 0 h 761538"/>
              <a:gd name="connsiteX14" fmla="*/ 7184572 w 7576458"/>
              <a:gd name="connsiteY14" fmla="*/ 116114 h 761538"/>
              <a:gd name="connsiteX15" fmla="*/ 7576458 w 7576458"/>
              <a:gd name="connsiteY15" fmla="*/ 246743 h 761538"/>
              <a:gd name="connsiteX16" fmla="*/ 7561943 w 7576458"/>
              <a:gd name="connsiteY16" fmla="*/ 478971 h 76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76458" h="761538">
                <a:moveTo>
                  <a:pt x="0" y="609600"/>
                </a:moveTo>
                <a:cubicBezTo>
                  <a:pt x="144493" y="594390"/>
                  <a:pt x="393854" y="573739"/>
                  <a:pt x="537029" y="537028"/>
                </a:cubicBezTo>
                <a:cubicBezTo>
                  <a:pt x="640769" y="510428"/>
                  <a:pt x="739174" y="465947"/>
                  <a:pt x="841829" y="435428"/>
                </a:cubicBezTo>
                <a:cubicBezTo>
                  <a:pt x="918313" y="412690"/>
                  <a:pt x="996648" y="396723"/>
                  <a:pt x="1074058" y="377371"/>
                </a:cubicBezTo>
                <a:cubicBezTo>
                  <a:pt x="1130129" y="448735"/>
                  <a:pt x="1315719" y="712990"/>
                  <a:pt x="1422400" y="740228"/>
                </a:cubicBezTo>
                <a:cubicBezTo>
                  <a:pt x="1581851" y="780939"/>
                  <a:pt x="1751391" y="749905"/>
                  <a:pt x="1915886" y="754743"/>
                </a:cubicBezTo>
                <a:cubicBezTo>
                  <a:pt x="2085219" y="730552"/>
                  <a:pt x="2256545" y="717608"/>
                  <a:pt x="2423886" y="682171"/>
                </a:cubicBezTo>
                <a:cubicBezTo>
                  <a:pt x="2668411" y="630389"/>
                  <a:pt x="2908149" y="558099"/>
                  <a:pt x="3149600" y="493485"/>
                </a:cubicBezTo>
                <a:cubicBezTo>
                  <a:pt x="3251674" y="466170"/>
                  <a:pt x="3349168" y="415967"/>
                  <a:pt x="3454400" y="406400"/>
                </a:cubicBezTo>
                <a:lnTo>
                  <a:pt x="3773715" y="377371"/>
                </a:lnTo>
                <a:cubicBezTo>
                  <a:pt x="3809891" y="393100"/>
                  <a:pt x="4179143" y="577766"/>
                  <a:pt x="4296229" y="566057"/>
                </a:cubicBezTo>
                <a:cubicBezTo>
                  <a:pt x="4729315" y="522748"/>
                  <a:pt x="5120217" y="383992"/>
                  <a:pt x="5544458" y="304800"/>
                </a:cubicBezTo>
                <a:cubicBezTo>
                  <a:pt x="5717315" y="272533"/>
                  <a:pt x="5894921" y="268550"/>
                  <a:pt x="6066972" y="232228"/>
                </a:cubicBezTo>
                <a:cubicBezTo>
                  <a:pt x="7623072" y="-96283"/>
                  <a:pt x="6416412" y="95847"/>
                  <a:pt x="7039429" y="0"/>
                </a:cubicBezTo>
                <a:cubicBezTo>
                  <a:pt x="7087810" y="38705"/>
                  <a:pt x="7126491" y="94541"/>
                  <a:pt x="7184572" y="116114"/>
                </a:cubicBezTo>
                <a:cubicBezTo>
                  <a:pt x="7609074" y="273786"/>
                  <a:pt x="7485174" y="64176"/>
                  <a:pt x="7576458" y="246743"/>
                </a:cubicBezTo>
                <a:lnTo>
                  <a:pt x="7561943" y="478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Forma livre 4"/>
          <p:cNvSpPr/>
          <p:nvPr/>
        </p:nvSpPr>
        <p:spPr>
          <a:xfrm>
            <a:off x="667657" y="3904343"/>
            <a:ext cx="7692572" cy="798286"/>
          </a:xfrm>
          <a:custGeom>
            <a:avLst/>
            <a:gdLst>
              <a:gd name="connsiteX0" fmla="*/ 0 w 7692572"/>
              <a:gd name="connsiteY0" fmla="*/ 638628 h 798286"/>
              <a:gd name="connsiteX1" fmla="*/ 638629 w 7692572"/>
              <a:gd name="connsiteY1" fmla="*/ 580571 h 798286"/>
              <a:gd name="connsiteX2" fmla="*/ 1625600 w 7692572"/>
              <a:gd name="connsiteY2" fmla="*/ 391886 h 798286"/>
              <a:gd name="connsiteX3" fmla="*/ 2206172 w 7692572"/>
              <a:gd name="connsiteY3" fmla="*/ 464457 h 798286"/>
              <a:gd name="connsiteX4" fmla="*/ 2510972 w 7692572"/>
              <a:gd name="connsiteY4" fmla="*/ 566057 h 798286"/>
              <a:gd name="connsiteX5" fmla="*/ 2960914 w 7692572"/>
              <a:gd name="connsiteY5" fmla="*/ 537028 h 798286"/>
              <a:gd name="connsiteX6" fmla="*/ 3352800 w 7692572"/>
              <a:gd name="connsiteY6" fmla="*/ 464457 h 798286"/>
              <a:gd name="connsiteX7" fmla="*/ 3628572 w 7692572"/>
              <a:gd name="connsiteY7" fmla="*/ 420914 h 798286"/>
              <a:gd name="connsiteX8" fmla="*/ 4049486 w 7692572"/>
              <a:gd name="connsiteY8" fmla="*/ 551543 h 798286"/>
              <a:gd name="connsiteX9" fmla="*/ 4470400 w 7692572"/>
              <a:gd name="connsiteY9" fmla="*/ 580571 h 798286"/>
              <a:gd name="connsiteX10" fmla="*/ 6110514 w 7692572"/>
              <a:gd name="connsiteY10" fmla="*/ 725714 h 798286"/>
              <a:gd name="connsiteX11" fmla="*/ 6415314 w 7692572"/>
              <a:gd name="connsiteY11" fmla="*/ 696686 h 798286"/>
              <a:gd name="connsiteX12" fmla="*/ 6487886 w 7692572"/>
              <a:gd name="connsiteY12" fmla="*/ 769257 h 798286"/>
              <a:gd name="connsiteX13" fmla="*/ 6618514 w 7692572"/>
              <a:gd name="connsiteY13" fmla="*/ 798286 h 798286"/>
              <a:gd name="connsiteX14" fmla="*/ 7213600 w 7692572"/>
              <a:gd name="connsiteY14" fmla="*/ 406400 h 798286"/>
              <a:gd name="connsiteX15" fmla="*/ 7344229 w 7692572"/>
              <a:gd name="connsiteY15" fmla="*/ 188686 h 798286"/>
              <a:gd name="connsiteX16" fmla="*/ 7489372 w 7692572"/>
              <a:gd name="connsiteY16" fmla="*/ 29028 h 798286"/>
              <a:gd name="connsiteX17" fmla="*/ 7547429 w 7692572"/>
              <a:gd name="connsiteY17" fmla="*/ 0 h 798286"/>
              <a:gd name="connsiteX18" fmla="*/ 7634514 w 7692572"/>
              <a:gd name="connsiteY18" fmla="*/ 43543 h 798286"/>
              <a:gd name="connsiteX19" fmla="*/ 7692572 w 7692572"/>
              <a:gd name="connsiteY19" fmla="*/ 72571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92572" h="798286">
                <a:moveTo>
                  <a:pt x="0" y="638628"/>
                </a:moveTo>
                <a:cubicBezTo>
                  <a:pt x="212876" y="619276"/>
                  <a:pt x="428481" y="619668"/>
                  <a:pt x="638629" y="580571"/>
                </a:cubicBezTo>
                <a:cubicBezTo>
                  <a:pt x="1862686" y="352840"/>
                  <a:pt x="743141" y="425826"/>
                  <a:pt x="1625600" y="391886"/>
                </a:cubicBezTo>
                <a:cubicBezTo>
                  <a:pt x="1819124" y="416076"/>
                  <a:pt x="2014810" y="426812"/>
                  <a:pt x="2206172" y="464457"/>
                </a:cubicBezTo>
                <a:cubicBezTo>
                  <a:pt x="2311254" y="485129"/>
                  <a:pt x="2404368" y="555807"/>
                  <a:pt x="2510972" y="566057"/>
                </a:cubicBezTo>
                <a:cubicBezTo>
                  <a:pt x="2660575" y="580442"/>
                  <a:pt x="2810933" y="546704"/>
                  <a:pt x="2960914" y="537028"/>
                </a:cubicBezTo>
                <a:lnTo>
                  <a:pt x="3352800" y="464457"/>
                </a:lnTo>
                <a:cubicBezTo>
                  <a:pt x="3444487" y="448512"/>
                  <a:pt x="3536228" y="409371"/>
                  <a:pt x="3628572" y="420914"/>
                </a:cubicBezTo>
                <a:cubicBezTo>
                  <a:pt x="3774344" y="439136"/>
                  <a:pt x="3905153" y="524169"/>
                  <a:pt x="4049486" y="551543"/>
                </a:cubicBezTo>
                <a:cubicBezTo>
                  <a:pt x="4187661" y="577749"/>
                  <a:pt x="4330445" y="566729"/>
                  <a:pt x="4470400" y="580571"/>
                </a:cubicBezTo>
                <a:cubicBezTo>
                  <a:pt x="6016121" y="733444"/>
                  <a:pt x="4741234" y="645168"/>
                  <a:pt x="6110514" y="725714"/>
                </a:cubicBezTo>
                <a:cubicBezTo>
                  <a:pt x="6212114" y="716038"/>
                  <a:pt x="6313927" y="684987"/>
                  <a:pt x="6415314" y="696686"/>
                </a:cubicBezTo>
                <a:cubicBezTo>
                  <a:pt x="6449299" y="700607"/>
                  <a:pt x="6457287" y="753958"/>
                  <a:pt x="6487886" y="769257"/>
                </a:cubicBezTo>
                <a:cubicBezTo>
                  <a:pt x="6527782" y="789205"/>
                  <a:pt x="6574971" y="788610"/>
                  <a:pt x="6618514" y="798286"/>
                </a:cubicBezTo>
                <a:cubicBezTo>
                  <a:pt x="6816876" y="667657"/>
                  <a:pt x="7031737" y="559165"/>
                  <a:pt x="7213600" y="406400"/>
                </a:cubicBezTo>
                <a:cubicBezTo>
                  <a:pt x="7278403" y="351965"/>
                  <a:pt x="7298105" y="259645"/>
                  <a:pt x="7344229" y="188686"/>
                </a:cubicBezTo>
                <a:cubicBezTo>
                  <a:pt x="7372961" y="144482"/>
                  <a:pt x="7453225" y="57945"/>
                  <a:pt x="7489372" y="29028"/>
                </a:cubicBezTo>
                <a:cubicBezTo>
                  <a:pt x="7506267" y="15512"/>
                  <a:pt x="7528077" y="9676"/>
                  <a:pt x="7547429" y="0"/>
                </a:cubicBezTo>
                <a:cubicBezTo>
                  <a:pt x="7576457" y="14514"/>
                  <a:pt x="7606143" y="27782"/>
                  <a:pt x="7634514" y="43543"/>
                </a:cubicBezTo>
                <a:cubicBezTo>
                  <a:pt x="7691595" y="75255"/>
                  <a:pt x="7657975" y="72571"/>
                  <a:pt x="7692572" y="7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7" name="Conexão recta unidireccional 6"/>
          <p:cNvCxnSpPr/>
          <p:nvPr/>
        </p:nvCxnSpPr>
        <p:spPr>
          <a:xfrm flipH="1">
            <a:off x="3923928" y="1916832"/>
            <a:ext cx="72008" cy="720080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unidireccional 8"/>
          <p:cNvCxnSpPr/>
          <p:nvPr/>
        </p:nvCxnSpPr>
        <p:spPr>
          <a:xfrm flipH="1">
            <a:off x="3131840" y="3287024"/>
            <a:ext cx="216024" cy="862056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V="1">
            <a:off x="3923928" y="3162957"/>
            <a:ext cx="288032" cy="1155739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flipV="1">
            <a:off x="3131840" y="4702629"/>
            <a:ext cx="216024" cy="958619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995936" y="50851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Poder </a:t>
            </a:r>
            <a:r>
              <a:rPr lang="pt-PT" b="1" dirty="0" err="1"/>
              <a:t>psico-biológico</a:t>
            </a:r>
            <a:endParaRPr lang="pt-PT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211960" y="173216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Poder normativo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379799" y="337149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Poder social</a:t>
            </a:r>
          </a:p>
        </p:txBody>
      </p:sp>
    </p:spTree>
    <p:extLst>
      <p:ext uri="{BB962C8B-B14F-4D97-AF65-F5344CB8AC3E}">
        <p14:creationId xmlns:p14="http://schemas.microsoft.com/office/powerpoint/2010/main" val="165875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aparente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</a:t>
            </a:r>
            <a:r>
              <a:rPr lang="pt-PT" dirty="0" err="1"/>
              <a:t>afectiva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cognitiva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desejo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72507" y="4653136"/>
            <a:ext cx="3223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Diferenciação</a:t>
            </a:r>
          </a:p>
          <a:p>
            <a:pPr algn="ctr"/>
            <a:r>
              <a:rPr lang="pt-PT" sz="2800" dirty="0"/>
              <a:t>Institucionalização </a:t>
            </a:r>
          </a:p>
        </p:txBody>
      </p:sp>
    </p:spTree>
    <p:extLst>
      <p:ext uri="{BB962C8B-B14F-4D97-AF65-F5344CB8AC3E}">
        <p14:creationId xmlns:p14="http://schemas.microsoft.com/office/powerpoint/2010/main" val="3039195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08" y="260648"/>
            <a:ext cx="3106503" cy="179221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76872"/>
            <a:ext cx="6264696" cy="37163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32" y="189966"/>
            <a:ext cx="28479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7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real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</a:t>
            </a:r>
            <a:r>
              <a:rPr lang="pt-PT" dirty="0" err="1"/>
              <a:t>afectiva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cognitiva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desejo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sacrificial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378417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doméstica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humilhação</a:t>
            </a:r>
          </a:p>
        </p:txBody>
      </p:sp>
    </p:spTree>
    <p:extLst>
      <p:ext uri="{BB962C8B-B14F-4D97-AF65-F5344CB8AC3E}">
        <p14:creationId xmlns:p14="http://schemas.microsoft.com/office/powerpoint/2010/main" val="23141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Modos de organização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799868" y="2395683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isósceles 4"/>
          <p:cNvSpPr/>
          <p:nvPr/>
        </p:nvSpPr>
        <p:spPr>
          <a:xfrm rot="10800000">
            <a:off x="770281" y="315793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2606570" y="2379950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isósceles 6"/>
          <p:cNvSpPr/>
          <p:nvPr/>
        </p:nvSpPr>
        <p:spPr>
          <a:xfrm>
            <a:off x="5148064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riângulo isósceles 7"/>
          <p:cNvSpPr/>
          <p:nvPr/>
        </p:nvSpPr>
        <p:spPr>
          <a:xfrm rot="10800000">
            <a:off x="6545803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riângulo isósceles 8"/>
          <p:cNvSpPr/>
          <p:nvPr/>
        </p:nvSpPr>
        <p:spPr>
          <a:xfrm>
            <a:off x="6516216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riângulo isósceles 9"/>
          <p:cNvSpPr/>
          <p:nvPr/>
        </p:nvSpPr>
        <p:spPr>
          <a:xfrm>
            <a:off x="5148064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riângulo isósceles 10"/>
          <p:cNvSpPr/>
          <p:nvPr/>
        </p:nvSpPr>
        <p:spPr>
          <a:xfrm rot="10800000">
            <a:off x="2591778" y="310434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5116836" y="4049807"/>
            <a:ext cx="9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Luta de classes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239377" y="4035808"/>
            <a:ext cx="118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Pós-imperial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53358" y="3879041"/>
            <a:ext cx="132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20851" y="3959552"/>
            <a:ext cx="135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Oligarquia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99868" y="5160620"/>
            <a:ext cx="233910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Populismos</a:t>
            </a:r>
          </a:p>
          <a:p>
            <a:pPr algn="ctr"/>
            <a:r>
              <a:rPr lang="pt-PT" dirty="0"/>
              <a:t>Produtivista / rentista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846069" y="5160620"/>
            <a:ext cx="27847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Democratização</a:t>
            </a:r>
          </a:p>
          <a:p>
            <a:pPr algn="ctr"/>
            <a:r>
              <a:rPr lang="pt-PT" dirty="0"/>
              <a:t>Produtivista / rentista</a:t>
            </a:r>
          </a:p>
        </p:txBody>
      </p:sp>
    </p:spTree>
    <p:extLst>
      <p:ext uri="{BB962C8B-B14F-4D97-AF65-F5344CB8AC3E}">
        <p14:creationId xmlns:p14="http://schemas.microsoft.com/office/powerpoint/2010/main" val="4151696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/>
              <a:t>Estados de espírito</a:t>
            </a:r>
          </a:p>
        </p:txBody>
      </p:sp>
    </p:spTree>
    <p:extLst>
      <p:ext uri="{BB962C8B-B14F-4D97-AF65-F5344CB8AC3E}">
        <p14:creationId xmlns:p14="http://schemas.microsoft.com/office/powerpoint/2010/main" val="308243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de estados de espírito quanto ao poder</a:t>
            </a: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75172" y="1555873"/>
            <a:ext cx="6755663" cy="4151905"/>
            <a:chOff x="1789" y="1139"/>
            <a:chExt cx="5847" cy="416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Submissão 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Marginal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482" y="1139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Proibir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9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de estados de espírito quanto à biopolítica</a:t>
            </a: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088402" y="1737361"/>
            <a:ext cx="6642433" cy="3577271"/>
            <a:chOff x="1887" y="1759"/>
            <a:chExt cx="5749" cy="359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887" y="3107"/>
              <a:ext cx="1693" cy="60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PT" sz="2600" dirty="0"/>
                <a:t>Violência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466" y="3107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Humor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89" y="4731"/>
              <a:ext cx="1732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Intimidade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61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Integração e exclusão sociais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827584" y="2060848"/>
            <a:ext cx="7200801" cy="4069443"/>
            <a:chOff x="0" y="0"/>
            <a:chExt cx="4183145" cy="1400175"/>
          </a:xfrm>
        </p:grpSpPr>
        <p:grpSp>
          <p:nvGrpSpPr>
            <p:cNvPr id="6" name="Grupo 5"/>
            <p:cNvGrpSpPr/>
            <p:nvPr/>
          </p:nvGrpSpPr>
          <p:grpSpPr>
            <a:xfrm>
              <a:off x="1171575" y="0"/>
              <a:ext cx="1355091" cy="1400175"/>
              <a:chOff x="-2" y="0"/>
              <a:chExt cx="2736306" cy="3992202"/>
            </a:xfrm>
          </p:grpSpPr>
          <p:sp>
            <p:nvSpPr>
              <p:cNvPr id="9" name="Triângulo isósceles 8"/>
              <p:cNvSpPr/>
              <p:nvPr/>
            </p:nvSpPr>
            <p:spPr>
              <a:xfrm>
                <a:off x="0" y="0"/>
                <a:ext cx="2736304" cy="180020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  <p:sp>
            <p:nvSpPr>
              <p:cNvPr id="10" name="Triângulo isósceles 9"/>
              <p:cNvSpPr/>
              <p:nvPr/>
            </p:nvSpPr>
            <p:spPr>
              <a:xfrm rot="10800000">
                <a:off x="-2" y="2192001"/>
                <a:ext cx="2736304" cy="1800201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</p:grpSp>
        <p:cxnSp>
          <p:nvCxnSpPr>
            <p:cNvPr id="7" name="Conexão reta 6"/>
            <p:cNvCxnSpPr/>
            <p:nvPr/>
          </p:nvCxnSpPr>
          <p:spPr>
            <a:xfrm flipV="1">
              <a:off x="0" y="685800"/>
              <a:ext cx="3390900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Caixa de Texto 2"/>
            <p:cNvSpPr txBox="1">
              <a:spLocks noChangeArrowheads="1"/>
            </p:cNvSpPr>
            <p:nvPr/>
          </p:nvSpPr>
          <p:spPr bwMode="auto">
            <a:xfrm>
              <a:off x="3419475" y="561975"/>
              <a:ext cx="763670" cy="2571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PT" sz="24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Espelho</a:t>
              </a:r>
              <a:endPara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 flipV="1">
            <a:off x="-4529353" y="452759"/>
            <a:ext cx="15740340" cy="5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9044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</p:spTree>
    <p:extLst>
      <p:ext uri="{BB962C8B-B14F-4D97-AF65-F5344CB8AC3E}">
        <p14:creationId xmlns:p14="http://schemas.microsoft.com/office/powerpoint/2010/main" val="75593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Índice das matérias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Tipos de sociedade e violência</a:t>
            </a:r>
          </a:p>
          <a:p>
            <a:r>
              <a:rPr lang="pt-PT" dirty="0"/>
              <a:t>A produção </a:t>
            </a:r>
            <a:r>
              <a:rPr lang="pt-PT" dirty="0" err="1"/>
              <a:t>bio-social</a:t>
            </a:r>
            <a:r>
              <a:rPr lang="pt-PT" dirty="0"/>
              <a:t> de níveis de realidade, em evolução</a:t>
            </a:r>
          </a:p>
          <a:p>
            <a:r>
              <a:rPr lang="pt-PT" dirty="0"/>
              <a:t>Estados de espírito enquanto átomo social – diversidade e limites; violência e coesão</a:t>
            </a:r>
          </a:p>
          <a:p>
            <a:r>
              <a:rPr lang="pt-PT" dirty="0"/>
              <a:t>Pragmática sociológica nas ciências sociais, em tempo de transformações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/>
              <a:t>Pragmática sociológica nas ciências sociais</a:t>
            </a:r>
          </a:p>
        </p:txBody>
      </p:sp>
    </p:spTree>
    <p:extLst>
      <p:ext uri="{BB962C8B-B14F-4D97-AF65-F5344CB8AC3E}">
        <p14:creationId xmlns:p14="http://schemas.microsoft.com/office/powerpoint/2010/main" val="2471550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pt-PT" dirty="0"/>
              <a:t>Retomar o caminho científico de afirmação das teorias sociais</a:t>
            </a:r>
            <a:br>
              <a:rPr lang="pt-PT" dirty="0"/>
            </a:br>
            <a:endParaRPr lang="pt-P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9986" y="1916832"/>
            <a:ext cx="66053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Tabela 1. Diferentes posições dos fundadores da sociologia relativamente à ciência</a:t>
            </a:r>
            <a:endParaRPr kumimoji="0" lang="pt-PT" altLang="pt-P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73491"/>
              </p:ext>
            </p:extLst>
          </p:nvPr>
        </p:nvGraphicFramePr>
        <p:xfrm>
          <a:off x="849986" y="2276872"/>
          <a:ext cx="6696744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92"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Humanidade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Ciências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Ciências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/>
                        <a:t>Marx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/>
                        <a:t>Durkheim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/>
                        <a:t>Weber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03648" y="576461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Consultar </a:t>
            </a:r>
            <a:r>
              <a:rPr lang="pt-PT" b="1" dirty="0" err="1">
                <a:hlinkClick r:id="rId2"/>
              </a:rPr>
              <a:t>post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40151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Aliança Durkheim/Marx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04937"/>
            <a:ext cx="8229600" cy="4525963"/>
          </a:xfrm>
        </p:spPr>
        <p:txBody>
          <a:bodyPr/>
          <a:lstStyle/>
          <a:p>
            <a:r>
              <a:rPr lang="pt-PT" dirty="0"/>
              <a:t>As sociedades sofrem transformações bruscas de regimes resilientes às mudanças</a:t>
            </a:r>
          </a:p>
          <a:p>
            <a:r>
              <a:rPr lang="pt-PT" dirty="0"/>
              <a:t>Sociedade é resultado de motores (biológicos, evolução)</a:t>
            </a:r>
          </a:p>
          <a:p>
            <a:r>
              <a:rPr lang="pt-PT" dirty="0"/>
              <a:t>Sociedade é </a:t>
            </a:r>
            <a:r>
              <a:rPr lang="pt-PT" dirty="0" err="1"/>
              <a:t>sobre-determinada</a:t>
            </a:r>
            <a:r>
              <a:rPr lang="pt-PT" dirty="0"/>
              <a:t> por ambientes normativos (</a:t>
            </a:r>
            <a:r>
              <a:rPr lang="pt-PT" sz="3000" dirty="0"/>
              <a:t>doutrinas/vontades</a:t>
            </a:r>
            <a:r>
              <a:rPr lang="pt-PT" dirty="0"/>
              <a:t>)</a:t>
            </a:r>
          </a:p>
          <a:p>
            <a:r>
              <a:rPr lang="pt-PT" dirty="0"/>
              <a:t>O progresso tecnológico também é evolução </a:t>
            </a:r>
            <a:r>
              <a:rPr lang="pt-PT" dirty="0" err="1"/>
              <a:t>bio-social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54575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Sociais e Modernização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124075" y="1125538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Metodologias e Dinâmicas Sociais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19250" y="2565400"/>
            <a:ext cx="5761038" cy="2533650"/>
            <a:chOff x="1111" y="1706"/>
            <a:chExt cx="3629" cy="1596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335" y="3074"/>
              <a:ext cx="1867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Violência estruturante</a:t>
              </a:r>
              <a:endParaRPr lang="pt-PT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111" y="1922"/>
              <a:ext cx="1257" cy="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i="1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Habitus</a:t>
              </a:r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 </a:t>
              </a:r>
              <a:endParaRPr lang="pt-PT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911" y="1706"/>
              <a:ext cx="1829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Classificações regulamentares</a:t>
              </a:r>
              <a:endParaRPr lang="pt-PT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051050" y="2420938"/>
            <a:ext cx="2355850" cy="1606550"/>
            <a:chOff x="1202" y="3338"/>
            <a:chExt cx="1484" cy="1012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39" y="3986"/>
              <a:ext cx="252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1773" y="3410"/>
              <a:ext cx="336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02" y="3338"/>
              <a:ext cx="1461" cy="1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Emergências ideológicas</a:t>
              </a:r>
              <a:endParaRPr lang="pt-PT" sz="1200">
                <a:latin typeface="Times New Roman" pitchFamily="18" charset="0"/>
              </a:endParaRPr>
            </a:p>
            <a:p>
              <a:pPr algn="ctr"/>
              <a:endParaRPr lang="pt-PT"/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429" y="3974"/>
              <a:ext cx="1257" cy="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</a:t>
              </a:r>
              <a:endParaRPr lang="pt-PT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427538" y="2060575"/>
            <a:ext cx="1485900" cy="1733550"/>
            <a:chOff x="3515" y="1162"/>
            <a:chExt cx="936" cy="1092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 flipV="1">
              <a:off x="3659" y="1306"/>
              <a:ext cx="21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515" y="1162"/>
              <a:ext cx="69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normas</a:t>
              </a:r>
              <a:endParaRPr lang="pt-PT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4043" y="1676"/>
              <a:ext cx="216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683" y="2036"/>
              <a:ext cx="768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verdade oficial</a:t>
              </a:r>
              <a:endParaRPr lang="pt-PT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843213" y="3284538"/>
            <a:ext cx="4646612" cy="1600200"/>
            <a:chOff x="1791" y="2069"/>
            <a:chExt cx="2927" cy="1008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544" y="2069"/>
              <a:ext cx="309" cy="64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 flipV="1">
              <a:off x="2020" y="2357"/>
              <a:ext cx="465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791" y="2573"/>
              <a:ext cx="64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subordinação </a:t>
              </a:r>
              <a:endParaRPr lang="pt-PT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3787" y="2645"/>
              <a:ext cx="931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submissão</a:t>
              </a:r>
              <a:endParaRPr lang="pt-PT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268538" y="2133600"/>
            <a:ext cx="5461000" cy="2401888"/>
            <a:chOff x="1292" y="1344"/>
            <a:chExt cx="3440" cy="1513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564" y="2064"/>
              <a:ext cx="2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292" y="2115"/>
              <a:ext cx="1099" cy="1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 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16" y="1344"/>
              <a:ext cx="2016" cy="1513"/>
              <a:chOff x="4061" y="1708"/>
              <a:chExt cx="4291" cy="3243"/>
            </a:xfrm>
          </p:grpSpPr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submissão</a:t>
                </a:r>
                <a:endParaRPr lang="pt-PT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normas</a:t>
                </a:r>
                <a:endParaRPr lang="pt-PT"/>
              </a:p>
            </p:txBody>
          </p:sp>
        </p:grp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47813" y="2349500"/>
            <a:ext cx="4259262" cy="2514600"/>
            <a:chOff x="1701" y="4473"/>
            <a:chExt cx="2683" cy="1584"/>
          </a:xfrm>
        </p:grpSpPr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701" y="4473"/>
              <a:ext cx="2651" cy="1359"/>
              <a:chOff x="931" y="1469"/>
              <a:chExt cx="2651" cy="1359"/>
            </a:xfrm>
          </p:grpSpPr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2880" y="2251"/>
                <a:ext cx="70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verdade oficial</a:t>
                </a:r>
                <a:endParaRPr lang="pt-PT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1761" y="2611"/>
                <a:ext cx="690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subordinação</a:t>
                </a:r>
                <a:endParaRPr lang="pt-PT"/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31" y="1469"/>
                <a:ext cx="1494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Emergências ideológicas</a:t>
                </a:r>
                <a:endParaRPr lang="pt-PT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016" y="4473"/>
              <a:ext cx="1368" cy="1584"/>
              <a:chOff x="2682" y="2016"/>
              <a:chExt cx="2911" cy="3395"/>
            </a:xfrm>
          </p:grpSpPr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 flipH="1" flipV="1">
                <a:off x="2682" y="3868"/>
                <a:ext cx="919" cy="154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>
                <a:off x="5133" y="2788"/>
                <a:ext cx="460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V="1">
                <a:off x="2682" y="2016"/>
                <a:ext cx="613" cy="4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339975" y="1125538"/>
            <a:ext cx="525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0" y="1844675"/>
            <a:ext cx="7921625" cy="4543425"/>
            <a:chOff x="158" y="1162"/>
            <a:chExt cx="4990" cy="2862"/>
          </a:xfrm>
        </p:grpSpPr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158" y="1162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observação</a:t>
              </a:r>
            </a:p>
          </p:txBody>
        </p:sp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2517" y="3793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genealogia</a:t>
              </a:r>
            </a:p>
          </p:txBody>
        </p: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4377" y="120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inquérito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9261" grpId="0"/>
      <p:bldP spid="926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r>
              <a:rPr lang="pt-PT" dirty="0"/>
              <a:t>Evolução da organização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1259632" y="1276320"/>
          <a:ext cx="6624736" cy="220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Instinto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Necessidades básicas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Sociabilidades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Civilização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/>
                        <a:t>Imediato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Sobrevivência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Aprendizagem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Dissimulação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/>
                        <a:t>Sexual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Reprodução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Controlo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Misoginia</a:t>
                      </a:r>
                      <a:r>
                        <a:rPr lang="pt-PT" baseline="0" dirty="0"/>
                        <a:t> 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/>
                        <a:t>Social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Adaptação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Solidariedade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Elitismo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Conexão reta unidirecional 9"/>
          <p:cNvCxnSpPr/>
          <p:nvPr/>
        </p:nvCxnSpPr>
        <p:spPr>
          <a:xfrm flipV="1">
            <a:off x="3437601" y="3664244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unidirecional 10"/>
          <p:cNvCxnSpPr/>
          <p:nvPr/>
        </p:nvCxnSpPr>
        <p:spPr>
          <a:xfrm flipV="1">
            <a:off x="5351866" y="3597680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669956" y="424586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Linguagem/coordenação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731863" y="4234605"/>
            <a:ext cx="210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Violência/ideologia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492075" y="5367229"/>
            <a:ext cx="25442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Produção de confiança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956041" y="5358083"/>
            <a:ext cx="25827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Produção de privilégios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658787" y="5736561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Ciclo emancipatório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372799" y="5736561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Ciclo solidário (fidelidade ou submissão)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691548" y="4997897"/>
            <a:ext cx="93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CULPA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89980" y="498453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SOLUÇÃO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93016" y="498453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PROCURAR:</a:t>
            </a:r>
          </a:p>
        </p:txBody>
      </p:sp>
    </p:spTree>
    <p:extLst>
      <p:ext uri="{BB962C8B-B14F-4D97-AF65-F5344CB8AC3E}">
        <p14:creationId xmlns:p14="http://schemas.microsoft.com/office/powerpoint/2010/main" val="21052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/>
      <p:bldP spid="17" grpId="0"/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 corporativa coerciva</a:t>
            </a:r>
          </a:p>
        </p:txBody>
      </p:sp>
      <p:pic>
        <p:nvPicPr>
          <p:cNvPr id="1026" name="Picture 2" descr="Resultado de imagem para tempest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39089"/>
            <a:ext cx="2592288" cy="206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e1.mm.bing.net/th?&amp;id=OIP.M2273807b1e1fb3ae641321727bcc31cco0&amp;w=300&amp;h=2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4" y="1882643"/>
            <a:ext cx="3657726" cy="243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4234" y="4786132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/>
              <a:t>Durkheim / macro </a:t>
            </a:r>
            <a:r>
              <a:rPr lang="pt-PT" sz="3200" dirty="0" err="1"/>
              <a:t>Wieviorka</a:t>
            </a:r>
            <a:r>
              <a:rPr lang="pt-PT" sz="3200" dirty="0"/>
              <a:t> weberiano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98432" y="4846288"/>
            <a:ext cx="34676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Méritos: </a:t>
            </a:r>
          </a:p>
          <a:p>
            <a:endParaRPr lang="pt-PT" dirty="0"/>
          </a:p>
          <a:p>
            <a:r>
              <a:rPr lang="pt-PT" dirty="0"/>
              <a:t>Potencialidades da </a:t>
            </a:r>
            <a:r>
              <a:rPr lang="pt-PT" dirty="0" err="1"/>
              <a:t>acção</a:t>
            </a:r>
            <a:r>
              <a:rPr lang="pt-PT" dirty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333114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414" y="-15362"/>
            <a:ext cx="8229600" cy="1143000"/>
          </a:xfrm>
        </p:spPr>
        <p:txBody>
          <a:bodyPr/>
          <a:lstStyle/>
          <a:p>
            <a:r>
              <a:rPr lang="en-GB" dirty="0" err="1"/>
              <a:t>Sociedade</a:t>
            </a:r>
            <a:r>
              <a:rPr lang="en-GB" dirty="0"/>
              <a:t> liberal virtual</a:t>
            </a:r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118" y="836712"/>
            <a:ext cx="2376264" cy="2339284"/>
          </a:xfrm>
          <a:prstGeom prst="rect">
            <a:avLst/>
          </a:prstGeom>
          <a:noFill/>
        </p:spPr>
      </p:pic>
      <p:pic>
        <p:nvPicPr>
          <p:cNvPr id="2052" name="Picture 4" descr="http://tse1.mm.bing.net/th?&amp;id=OIP.Mbe7d3816d50b054146a1bba991f5ec4ao0&amp;w=300&amp;h=209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24" y="3175996"/>
            <a:ext cx="2857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9058" y="4853550"/>
            <a:ext cx="39885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/>
              <a:t>Weber / micro</a:t>
            </a:r>
          </a:p>
          <a:p>
            <a:r>
              <a:rPr lang="pt-PT" sz="3200" dirty="0" err="1"/>
              <a:t>Collins</a:t>
            </a:r>
            <a:r>
              <a:rPr lang="pt-PT" sz="3200" dirty="0"/>
              <a:t> </a:t>
            </a:r>
            <a:r>
              <a:rPr lang="pt-PT" sz="3200" dirty="0" err="1"/>
              <a:t>durkheimiano</a:t>
            </a:r>
            <a:endParaRPr lang="pt-PT" sz="3200" dirty="0"/>
          </a:p>
        </p:txBody>
      </p:sp>
      <p:pic>
        <p:nvPicPr>
          <p:cNvPr id="2054" name="Picture 6" descr="http://tse1.mm.bing.net/th?&amp;id=OIP.Md004b0a769f1d1a64715ebad4ff675f5o0&amp;w=222&amp;h=147&amp;c=0&amp;pid=1.9&amp;rs=0&amp;p=0&amp;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9689"/>
            <a:ext cx="5132334" cy="341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998432" y="4846288"/>
            <a:ext cx="35830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Méritos: </a:t>
            </a:r>
          </a:p>
          <a:p>
            <a:endParaRPr lang="pt-PT" dirty="0"/>
          </a:p>
          <a:p>
            <a:r>
              <a:rPr lang="pt-PT" dirty="0"/>
              <a:t>Fonte de energia da </a:t>
            </a:r>
            <a:r>
              <a:rPr lang="pt-PT" dirty="0" err="1"/>
              <a:t>acção</a:t>
            </a:r>
            <a:r>
              <a:rPr lang="pt-PT" dirty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287824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Recursividade humana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2339752" y="3212976"/>
            <a:ext cx="42484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cima 5"/>
          <p:cNvSpPr/>
          <p:nvPr/>
        </p:nvSpPr>
        <p:spPr>
          <a:xfrm>
            <a:off x="4283968" y="2114171"/>
            <a:ext cx="432048" cy="29523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683568" y="3275692"/>
            <a:ext cx="1377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Identidades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670167" y="3221003"/>
            <a:ext cx="1492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Expectativas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302808" y="5255696"/>
            <a:ext cx="28264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Recursos/potencialidades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21685" y="1606835"/>
            <a:ext cx="23006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Aspirações/posições</a:t>
            </a:r>
          </a:p>
        </p:txBody>
      </p:sp>
    </p:spTree>
    <p:extLst>
      <p:ext uri="{BB962C8B-B14F-4D97-AF65-F5344CB8AC3E}">
        <p14:creationId xmlns:p14="http://schemas.microsoft.com/office/powerpoint/2010/main" val="15745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Loïc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>
                <a:solidFill>
                  <a:schemeClr val="tx1"/>
                </a:solidFill>
              </a:rPr>
              <a:t>Prison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Hiper-ghetto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ghetto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Punishing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poor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Deadly</a:t>
            </a:r>
            <a:r>
              <a:rPr lang="pt-PT" i="1" dirty="0"/>
              <a:t> </a:t>
            </a:r>
            <a:r>
              <a:rPr lang="pt-PT" i="1" dirty="0" err="1"/>
              <a:t>symbiosis</a:t>
            </a: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7876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61184" y="5229200"/>
            <a:ext cx="16466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(BODY)</a:t>
            </a:r>
            <a:endParaRPr lang="pt-PT" dirty="0"/>
          </a:p>
          <a:p>
            <a:pPr algn="ctr"/>
            <a:r>
              <a:rPr lang="pt-PT" dirty="0"/>
              <a:t>Body </a:t>
            </a:r>
            <a:r>
              <a:rPr lang="pt-PT" dirty="0" err="1"/>
              <a:t>and</a:t>
            </a:r>
            <a:r>
              <a:rPr lang="pt-PT" dirty="0"/>
              <a:t> soul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Urban</a:t>
            </a:r>
            <a:r>
              <a:rPr lang="pt-PT" i="1" dirty="0"/>
              <a:t> </a:t>
            </a:r>
            <a:r>
              <a:rPr lang="pt-PT" i="1" dirty="0" err="1"/>
              <a:t>outcast</a:t>
            </a:r>
            <a:endParaRPr lang="pt-PT" i="1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494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  <a:p>
            <a:r>
              <a:rPr lang="pt-PT" dirty="0"/>
              <a:t>(</a:t>
            </a:r>
            <a:r>
              <a:rPr lang="pt-PT" dirty="0" err="1"/>
              <a:t>ethnicity</a:t>
            </a:r>
            <a:r>
              <a:rPr lang="pt-PT" dirty="0"/>
              <a:t>)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  <a:p>
            <a:pPr algn="ctr"/>
            <a:r>
              <a:rPr lang="pt-PT" dirty="0"/>
              <a:t>(</a:t>
            </a:r>
            <a:r>
              <a:rPr lang="pt-PT" dirty="0" err="1"/>
              <a:t>market</a:t>
            </a:r>
            <a:r>
              <a:rPr lang="pt-PT" dirty="0"/>
              <a:t>)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Left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workfare</a:t>
            </a:r>
            <a:r>
              <a:rPr lang="pt-PT" dirty="0"/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Right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/>
              <a:t>prisonfare</a:t>
            </a:r>
            <a:r>
              <a:rPr lang="pt-P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611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pt-PT" dirty="0"/>
              <a:t>Sociedade instável</a:t>
            </a:r>
          </a:p>
        </p:txBody>
      </p:sp>
      <p:pic>
        <p:nvPicPr>
          <p:cNvPr id="3076" name="Picture 4" descr="Resultado de imagem para cogum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71600"/>
            <a:ext cx="2523356" cy="182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e1.mm.bing.net/th?&amp;id=OIP.Madf1c2bfefa5c7b425688825311de330o0&amp;w=244&amp;h=211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85563"/>
            <a:ext cx="23241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m para cogumel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5" y="692696"/>
            <a:ext cx="4469228" cy="28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8651" y="4552318"/>
            <a:ext cx="5537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/>
              <a:t>Evolução, emergência, níveis</a:t>
            </a:r>
          </a:p>
          <a:p>
            <a:r>
              <a:rPr lang="pt-PT" sz="3200" dirty="0"/>
              <a:t>Biologia e espiritualidade</a:t>
            </a:r>
          </a:p>
          <a:p>
            <a:r>
              <a:rPr lang="pt-PT" sz="3200" dirty="0"/>
              <a:t>Violência e ideologia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60968" y="4365104"/>
            <a:ext cx="350608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Méritos: </a:t>
            </a:r>
          </a:p>
          <a:p>
            <a:endParaRPr lang="pt-PT" dirty="0"/>
          </a:p>
          <a:p>
            <a:r>
              <a:rPr lang="pt-PT" dirty="0"/>
              <a:t>Indispensabilidade, em vez de </a:t>
            </a:r>
          </a:p>
          <a:p>
            <a:r>
              <a:rPr lang="pt-PT" dirty="0"/>
              <a:t>potencialidades, da </a:t>
            </a:r>
            <a:r>
              <a:rPr lang="pt-PT" dirty="0" err="1"/>
              <a:t>acção</a:t>
            </a:r>
            <a:r>
              <a:rPr lang="pt-PT" dirty="0"/>
              <a:t> social</a:t>
            </a:r>
          </a:p>
          <a:p>
            <a:endParaRPr lang="pt-PT" dirty="0"/>
          </a:p>
          <a:p>
            <a:r>
              <a:rPr lang="pt-PT" dirty="0"/>
              <a:t>Fonte de energia </a:t>
            </a:r>
            <a:r>
              <a:rPr lang="pt-PT" dirty="0" err="1"/>
              <a:t>bio-social</a:t>
            </a:r>
            <a:endParaRPr lang="pt-PT" dirty="0"/>
          </a:p>
          <a:p>
            <a:r>
              <a:rPr lang="pt-PT" dirty="0"/>
              <a:t>da </a:t>
            </a:r>
            <a:r>
              <a:rPr lang="pt-PT" dirty="0" err="1"/>
              <a:t>acção</a:t>
            </a:r>
            <a:r>
              <a:rPr lang="pt-PT" dirty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7700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/>
              <a:t>A produção </a:t>
            </a:r>
            <a:r>
              <a:rPr lang="pt-PT" sz="4400" dirty="0" err="1"/>
              <a:t>bio-social</a:t>
            </a:r>
            <a:r>
              <a:rPr lang="pt-PT" sz="4400" dirty="0"/>
              <a:t> de níveis de realidade, em evolução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8411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Natureza social humana</a:t>
            </a: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Fazer 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Dizer 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Ser </a:t>
              </a:r>
              <a:endParaRPr kumimoji="0" 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42323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532</Words>
  <Application>Microsoft Office PowerPoint</Application>
  <PresentationFormat>Apresentação no Ecrã (4:3)</PresentationFormat>
  <Paragraphs>228</Paragraphs>
  <Slides>26</Slides>
  <Notes>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2" baseType="lpstr">
      <vt:lpstr>SimSun</vt:lpstr>
      <vt:lpstr>Arial</vt:lpstr>
      <vt:lpstr>Calibri</vt:lpstr>
      <vt:lpstr>inherit</vt:lpstr>
      <vt:lpstr>Times New Roman</vt:lpstr>
      <vt:lpstr>Modelo de apresentação predefinido</vt:lpstr>
      <vt:lpstr>Violência como anomia </vt:lpstr>
      <vt:lpstr>Índice das matérias</vt:lpstr>
      <vt:lpstr>Sociedade corporativa coerciva</vt:lpstr>
      <vt:lpstr>Sociedade liberal virtual</vt:lpstr>
      <vt:lpstr>Recursividade humana</vt:lpstr>
      <vt:lpstr>Teoria Loïc Wacquant</vt:lpstr>
      <vt:lpstr>Sociedade instável</vt:lpstr>
      <vt:lpstr>Apresentação do PowerPoint</vt:lpstr>
      <vt:lpstr>Natureza social humana</vt:lpstr>
      <vt:lpstr>Níveis empíricos de realidade</vt:lpstr>
      <vt:lpstr>Princípio aparente de organização social </vt:lpstr>
      <vt:lpstr>Apresentação do PowerPoint</vt:lpstr>
      <vt:lpstr>Princípio real de organização social </vt:lpstr>
      <vt:lpstr>Modos de organização</vt:lpstr>
      <vt:lpstr>Apresentação do PowerPoint</vt:lpstr>
      <vt:lpstr>Estudo de estados de espírito quanto ao poder</vt:lpstr>
      <vt:lpstr>Estudo de estados de espírito quanto à biopolítica</vt:lpstr>
      <vt:lpstr>Integração e exclusão sociais</vt:lpstr>
      <vt:lpstr>Futuros Imaginativos uni-vos</vt:lpstr>
      <vt:lpstr>Apresentação do PowerPoint</vt:lpstr>
      <vt:lpstr>Retomar o caminho científico de afirmação das teorias sociais </vt:lpstr>
      <vt:lpstr>Aliança Durkheim/Marx</vt:lpstr>
      <vt:lpstr>Dinâmicas Sociais e Modernização</vt:lpstr>
      <vt:lpstr>Metodologias e Dinâmicas Sociais</vt:lpstr>
      <vt:lpstr>Evolução da organização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User</cp:lastModifiedBy>
  <cp:revision>142</cp:revision>
  <dcterms:created xsi:type="dcterms:W3CDTF">2005-12-05T12:20:13Z</dcterms:created>
  <dcterms:modified xsi:type="dcterms:W3CDTF">2017-03-20T09:44:59Z</dcterms:modified>
</cp:coreProperties>
</file>