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01" r:id="rId2"/>
    <p:sldId id="356" r:id="rId3"/>
    <p:sldId id="360" r:id="rId4"/>
    <p:sldId id="361" r:id="rId5"/>
    <p:sldId id="365" r:id="rId6"/>
    <p:sldId id="366" r:id="rId7"/>
    <p:sldId id="359" r:id="rId8"/>
    <p:sldId id="363" r:id="rId9"/>
    <p:sldId id="350" r:id="rId10"/>
    <p:sldId id="345" r:id="rId11"/>
    <p:sldId id="351" r:id="rId12"/>
    <p:sldId id="354" r:id="rId13"/>
    <p:sldId id="353" r:id="rId14"/>
    <p:sldId id="367" r:id="rId15"/>
    <p:sldId id="362" r:id="rId16"/>
    <p:sldId id="347" r:id="rId17"/>
    <p:sldId id="348" r:id="rId18"/>
    <p:sldId id="352" r:id="rId19"/>
    <p:sldId id="355" r:id="rId20"/>
    <p:sldId id="364" r:id="rId21"/>
    <p:sldId id="343" r:id="rId22"/>
    <p:sldId id="344" r:id="rId23"/>
    <p:sldId id="316" r:id="rId24"/>
    <p:sldId id="318" r:id="rId25"/>
    <p:sldId id="358" r:id="rId26"/>
    <p:sldId id="311" r:id="rId27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66" d="100"/>
          <a:sy n="66" d="100"/>
        </p:scale>
        <p:origin x="-120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26679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18912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81436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45253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42003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7189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68582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F020D-2F14-40BD-A4EB-83796546487F}" type="slidenum">
              <a:rPr lang="pt-PT"/>
              <a:pPr/>
              <a:t>23</a:t>
            </a:fld>
            <a:endParaRPr lang="pt-PT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3405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9FD607-14AF-49BB-88F6-B41D257D02A4}" type="slidenum">
              <a:rPr lang="pt-PT"/>
              <a:pPr/>
              <a:t>24</a:t>
            </a:fld>
            <a:endParaRPr lang="pt-PT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65342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26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85346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ndimentobasico.p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ciologia.hypotheses.org/espirito-abolicionista" TargetMode="External"/><Relationship Id="rId5" Type="http://schemas.openxmlformats.org/officeDocument/2006/relationships/hyperlink" Target="http://alice.ces.uc.pt/en/index.php/globallearning/alice-colloquium/?lang=pt" TargetMode="External"/><Relationship Id="rId4" Type="http://schemas.openxmlformats.org/officeDocument/2006/relationships/hyperlink" Target="http://home.iscte-iul.pt/~apad/justica%20transformativ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sociologia.hypotheses.org/338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pt-PT" dirty="0" err="1" smtClean="0"/>
              <a:t>Violence</a:t>
            </a:r>
            <a:r>
              <a:rPr lang="pt-PT" dirty="0" smtClean="0"/>
              <a:t> as </a:t>
            </a:r>
            <a:r>
              <a:rPr lang="pt-PT" i="1" dirty="0" err="1" smtClean="0"/>
              <a:t>anomie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888504"/>
          </a:xfrm>
        </p:spPr>
        <p:txBody>
          <a:bodyPr/>
          <a:lstStyle/>
          <a:p>
            <a:r>
              <a:rPr lang="pt-PT" dirty="0" smtClean="0"/>
              <a:t>António Pedro Dores, 2017 </a:t>
            </a:r>
            <a:r>
              <a:rPr lang="pt-PT" dirty="0" err="1" smtClean="0"/>
              <a:t>March</a:t>
            </a:r>
            <a:r>
              <a:rPr lang="pt-PT" dirty="0" smtClean="0"/>
              <a:t> </a:t>
            </a:r>
          </a:p>
          <a:p>
            <a:endParaRPr lang="pt-PT" dirty="0"/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683568" y="2924944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pt-PT" i="1" kern="0" dirty="0" err="1" smtClean="0"/>
              <a:t>From</a:t>
            </a:r>
            <a:r>
              <a:rPr lang="pt-PT" i="1" kern="0" dirty="0" smtClean="0"/>
              <a:t> </a:t>
            </a:r>
            <a:r>
              <a:rPr lang="pt-PT" i="1" kern="0" dirty="0" err="1" smtClean="0"/>
              <a:t>the</a:t>
            </a:r>
            <a:r>
              <a:rPr lang="pt-PT" i="1" kern="0" dirty="0" smtClean="0"/>
              <a:t> </a:t>
            </a:r>
            <a:r>
              <a:rPr lang="pt-PT" i="1" kern="0" dirty="0" err="1" smtClean="0"/>
              <a:t>definition</a:t>
            </a:r>
            <a:r>
              <a:rPr lang="pt-PT" i="1" kern="0" dirty="0" smtClean="0"/>
              <a:t> of </a:t>
            </a:r>
            <a:r>
              <a:rPr lang="pt-PT" i="1" kern="0" dirty="0" err="1" smtClean="0"/>
              <a:t>Reemtsma</a:t>
            </a:r>
            <a:r>
              <a:rPr lang="pt-PT" kern="0" dirty="0" smtClean="0"/>
              <a:t/>
            </a:r>
            <a:br>
              <a:rPr lang="pt-PT" kern="0" dirty="0" smtClean="0"/>
            </a:br>
            <a:endParaRPr lang="pt-PT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Empirical</a:t>
            </a:r>
            <a:r>
              <a:rPr lang="pt-PT" dirty="0" smtClean="0"/>
              <a:t> </a:t>
            </a:r>
            <a:r>
              <a:rPr lang="pt-PT" dirty="0" err="1" smtClean="0"/>
              <a:t>levels</a:t>
            </a:r>
            <a:r>
              <a:rPr lang="pt-PT" dirty="0" smtClean="0"/>
              <a:t> of </a:t>
            </a:r>
            <a:r>
              <a:rPr lang="pt-PT" dirty="0" err="1" smtClean="0"/>
              <a:t>reality</a:t>
            </a:r>
            <a:endParaRPr lang="pt-PT" dirty="0"/>
          </a:p>
        </p:txBody>
      </p:sp>
      <p:sp>
        <p:nvSpPr>
          <p:cNvPr id="4" name="Forma livre 3"/>
          <p:cNvSpPr/>
          <p:nvPr/>
        </p:nvSpPr>
        <p:spPr>
          <a:xfrm>
            <a:off x="580571" y="2525486"/>
            <a:ext cx="7576458" cy="761538"/>
          </a:xfrm>
          <a:custGeom>
            <a:avLst/>
            <a:gdLst>
              <a:gd name="connsiteX0" fmla="*/ 0 w 7576458"/>
              <a:gd name="connsiteY0" fmla="*/ 609600 h 761538"/>
              <a:gd name="connsiteX1" fmla="*/ 537029 w 7576458"/>
              <a:gd name="connsiteY1" fmla="*/ 537028 h 761538"/>
              <a:gd name="connsiteX2" fmla="*/ 841829 w 7576458"/>
              <a:gd name="connsiteY2" fmla="*/ 435428 h 761538"/>
              <a:gd name="connsiteX3" fmla="*/ 1074058 w 7576458"/>
              <a:gd name="connsiteY3" fmla="*/ 377371 h 761538"/>
              <a:gd name="connsiteX4" fmla="*/ 1422400 w 7576458"/>
              <a:gd name="connsiteY4" fmla="*/ 740228 h 761538"/>
              <a:gd name="connsiteX5" fmla="*/ 1915886 w 7576458"/>
              <a:gd name="connsiteY5" fmla="*/ 754743 h 761538"/>
              <a:gd name="connsiteX6" fmla="*/ 2423886 w 7576458"/>
              <a:gd name="connsiteY6" fmla="*/ 682171 h 761538"/>
              <a:gd name="connsiteX7" fmla="*/ 3149600 w 7576458"/>
              <a:gd name="connsiteY7" fmla="*/ 493485 h 761538"/>
              <a:gd name="connsiteX8" fmla="*/ 3454400 w 7576458"/>
              <a:gd name="connsiteY8" fmla="*/ 406400 h 761538"/>
              <a:gd name="connsiteX9" fmla="*/ 3773715 w 7576458"/>
              <a:gd name="connsiteY9" fmla="*/ 377371 h 761538"/>
              <a:gd name="connsiteX10" fmla="*/ 4296229 w 7576458"/>
              <a:gd name="connsiteY10" fmla="*/ 566057 h 761538"/>
              <a:gd name="connsiteX11" fmla="*/ 5544458 w 7576458"/>
              <a:gd name="connsiteY11" fmla="*/ 304800 h 761538"/>
              <a:gd name="connsiteX12" fmla="*/ 6066972 w 7576458"/>
              <a:gd name="connsiteY12" fmla="*/ 232228 h 761538"/>
              <a:gd name="connsiteX13" fmla="*/ 7039429 w 7576458"/>
              <a:gd name="connsiteY13" fmla="*/ 0 h 761538"/>
              <a:gd name="connsiteX14" fmla="*/ 7184572 w 7576458"/>
              <a:gd name="connsiteY14" fmla="*/ 116114 h 761538"/>
              <a:gd name="connsiteX15" fmla="*/ 7576458 w 7576458"/>
              <a:gd name="connsiteY15" fmla="*/ 246743 h 761538"/>
              <a:gd name="connsiteX16" fmla="*/ 7561943 w 7576458"/>
              <a:gd name="connsiteY16" fmla="*/ 478971 h 76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76458" h="761538">
                <a:moveTo>
                  <a:pt x="0" y="609600"/>
                </a:moveTo>
                <a:cubicBezTo>
                  <a:pt x="144493" y="594390"/>
                  <a:pt x="393854" y="573739"/>
                  <a:pt x="537029" y="537028"/>
                </a:cubicBezTo>
                <a:cubicBezTo>
                  <a:pt x="640769" y="510428"/>
                  <a:pt x="739174" y="465947"/>
                  <a:pt x="841829" y="435428"/>
                </a:cubicBezTo>
                <a:cubicBezTo>
                  <a:pt x="918313" y="412690"/>
                  <a:pt x="996648" y="396723"/>
                  <a:pt x="1074058" y="377371"/>
                </a:cubicBezTo>
                <a:cubicBezTo>
                  <a:pt x="1130129" y="448735"/>
                  <a:pt x="1315719" y="712990"/>
                  <a:pt x="1422400" y="740228"/>
                </a:cubicBezTo>
                <a:cubicBezTo>
                  <a:pt x="1581851" y="780939"/>
                  <a:pt x="1751391" y="749905"/>
                  <a:pt x="1915886" y="754743"/>
                </a:cubicBezTo>
                <a:cubicBezTo>
                  <a:pt x="2085219" y="730552"/>
                  <a:pt x="2256545" y="717608"/>
                  <a:pt x="2423886" y="682171"/>
                </a:cubicBezTo>
                <a:cubicBezTo>
                  <a:pt x="2668411" y="630389"/>
                  <a:pt x="2908149" y="558099"/>
                  <a:pt x="3149600" y="493485"/>
                </a:cubicBezTo>
                <a:cubicBezTo>
                  <a:pt x="3251674" y="466170"/>
                  <a:pt x="3349168" y="415967"/>
                  <a:pt x="3454400" y="406400"/>
                </a:cubicBezTo>
                <a:lnTo>
                  <a:pt x="3773715" y="377371"/>
                </a:lnTo>
                <a:cubicBezTo>
                  <a:pt x="3809891" y="393100"/>
                  <a:pt x="4179143" y="577766"/>
                  <a:pt x="4296229" y="566057"/>
                </a:cubicBezTo>
                <a:cubicBezTo>
                  <a:pt x="4729315" y="522748"/>
                  <a:pt x="5120217" y="383992"/>
                  <a:pt x="5544458" y="304800"/>
                </a:cubicBezTo>
                <a:cubicBezTo>
                  <a:pt x="5717315" y="272533"/>
                  <a:pt x="5894921" y="268550"/>
                  <a:pt x="6066972" y="232228"/>
                </a:cubicBezTo>
                <a:cubicBezTo>
                  <a:pt x="7623072" y="-96283"/>
                  <a:pt x="6416412" y="95847"/>
                  <a:pt x="7039429" y="0"/>
                </a:cubicBezTo>
                <a:cubicBezTo>
                  <a:pt x="7087810" y="38705"/>
                  <a:pt x="7126491" y="94541"/>
                  <a:pt x="7184572" y="116114"/>
                </a:cubicBezTo>
                <a:cubicBezTo>
                  <a:pt x="7609074" y="273786"/>
                  <a:pt x="7485174" y="64176"/>
                  <a:pt x="7576458" y="246743"/>
                </a:cubicBezTo>
                <a:lnTo>
                  <a:pt x="7561943" y="478971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Forma livre 4"/>
          <p:cNvSpPr/>
          <p:nvPr/>
        </p:nvSpPr>
        <p:spPr>
          <a:xfrm>
            <a:off x="667657" y="3904343"/>
            <a:ext cx="7692572" cy="798286"/>
          </a:xfrm>
          <a:custGeom>
            <a:avLst/>
            <a:gdLst>
              <a:gd name="connsiteX0" fmla="*/ 0 w 7692572"/>
              <a:gd name="connsiteY0" fmla="*/ 638628 h 798286"/>
              <a:gd name="connsiteX1" fmla="*/ 638629 w 7692572"/>
              <a:gd name="connsiteY1" fmla="*/ 580571 h 798286"/>
              <a:gd name="connsiteX2" fmla="*/ 1625600 w 7692572"/>
              <a:gd name="connsiteY2" fmla="*/ 391886 h 798286"/>
              <a:gd name="connsiteX3" fmla="*/ 2206172 w 7692572"/>
              <a:gd name="connsiteY3" fmla="*/ 464457 h 798286"/>
              <a:gd name="connsiteX4" fmla="*/ 2510972 w 7692572"/>
              <a:gd name="connsiteY4" fmla="*/ 566057 h 798286"/>
              <a:gd name="connsiteX5" fmla="*/ 2960914 w 7692572"/>
              <a:gd name="connsiteY5" fmla="*/ 537028 h 798286"/>
              <a:gd name="connsiteX6" fmla="*/ 3352800 w 7692572"/>
              <a:gd name="connsiteY6" fmla="*/ 464457 h 798286"/>
              <a:gd name="connsiteX7" fmla="*/ 3628572 w 7692572"/>
              <a:gd name="connsiteY7" fmla="*/ 420914 h 798286"/>
              <a:gd name="connsiteX8" fmla="*/ 4049486 w 7692572"/>
              <a:gd name="connsiteY8" fmla="*/ 551543 h 798286"/>
              <a:gd name="connsiteX9" fmla="*/ 4470400 w 7692572"/>
              <a:gd name="connsiteY9" fmla="*/ 580571 h 798286"/>
              <a:gd name="connsiteX10" fmla="*/ 6110514 w 7692572"/>
              <a:gd name="connsiteY10" fmla="*/ 725714 h 798286"/>
              <a:gd name="connsiteX11" fmla="*/ 6415314 w 7692572"/>
              <a:gd name="connsiteY11" fmla="*/ 696686 h 798286"/>
              <a:gd name="connsiteX12" fmla="*/ 6487886 w 7692572"/>
              <a:gd name="connsiteY12" fmla="*/ 769257 h 798286"/>
              <a:gd name="connsiteX13" fmla="*/ 6618514 w 7692572"/>
              <a:gd name="connsiteY13" fmla="*/ 798286 h 798286"/>
              <a:gd name="connsiteX14" fmla="*/ 7213600 w 7692572"/>
              <a:gd name="connsiteY14" fmla="*/ 406400 h 798286"/>
              <a:gd name="connsiteX15" fmla="*/ 7344229 w 7692572"/>
              <a:gd name="connsiteY15" fmla="*/ 188686 h 798286"/>
              <a:gd name="connsiteX16" fmla="*/ 7489372 w 7692572"/>
              <a:gd name="connsiteY16" fmla="*/ 29028 h 798286"/>
              <a:gd name="connsiteX17" fmla="*/ 7547429 w 7692572"/>
              <a:gd name="connsiteY17" fmla="*/ 0 h 798286"/>
              <a:gd name="connsiteX18" fmla="*/ 7634514 w 7692572"/>
              <a:gd name="connsiteY18" fmla="*/ 43543 h 798286"/>
              <a:gd name="connsiteX19" fmla="*/ 7692572 w 7692572"/>
              <a:gd name="connsiteY19" fmla="*/ 72571 h 798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692572" h="798286">
                <a:moveTo>
                  <a:pt x="0" y="638628"/>
                </a:moveTo>
                <a:cubicBezTo>
                  <a:pt x="212876" y="619276"/>
                  <a:pt x="428481" y="619668"/>
                  <a:pt x="638629" y="580571"/>
                </a:cubicBezTo>
                <a:cubicBezTo>
                  <a:pt x="1862686" y="352840"/>
                  <a:pt x="743141" y="425826"/>
                  <a:pt x="1625600" y="391886"/>
                </a:cubicBezTo>
                <a:cubicBezTo>
                  <a:pt x="1819124" y="416076"/>
                  <a:pt x="2014810" y="426812"/>
                  <a:pt x="2206172" y="464457"/>
                </a:cubicBezTo>
                <a:cubicBezTo>
                  <a:pt x="2311254" y="485129"/>
                  <a:pt x="2404368" y="555807"/>
                  <a:pt x="2510972" y="566057"/>
                </a:cubicBezTo>
                <a:cubicBezTo>
                  <a:pt x="2660575" y="580442"/>
                  <a:pt x="2810933" y="546704"/>
                  <a:pt x="2960914" y="537028"/>
                </a:cubicBezTo>
                <a:lnTo>
                  <a:pt x="3352800" y="464457"/>
                </a:lnTo>
                <a:cubicBezTo>
                  <a:pt x="3444487" y="448512"/>
                  <a:pt x="3536228" y="409371"/>
                  <a:pt x="3628572" y="420914"/>
                </a:cubicBezTo>
                <a:cubicBezTo>
                  <a:pt x="3774344" y="439136"/>
                  <a:pt x="3905153" y="524169"/>
                  <a:pt x="4049486" y="551543"/>
                </a:cubicBezTo>
                <a:cubicBezTo>
                  <a:pt x="4187661" y="577749"/>
                  <a:pt x="4330445" y="566729"/>
                  <a:pt x="4470400" y="580571"/>
                </a:cubicBezTo>
                <a:cubicBezTo>
                  <a:pt x="6016121" y="733444"/>
                  <a:pt x="4741234" y="645168"/>
                  <a:pt x="6110514" y="725714"/>
                </a:cubicBezTo>
                <a:cubicBezTo>
                  <a:pt x="6212114" y="716038"/>
                  <a:pt x="6313927" y="684987"/>
                  <a:pt x="6415314" y="696686"/>
                </a:cubicBezTo>
                <a:cubicBezTo>
                  <a:pt x="6449299" y="700607"/>
                  <a:pt x="6457287" y="753958"/>
                  <a:pt x="6487886" y="769257"/>
                </a:cubicBezTo>
                <a:cubicBezTo>
                  <a:pt x="6527782" y="789205"/>
                  <a:pt x="6574971" y="788610"/>
                  <a:pt x="6618514" y="798286"/>
                </a:cubicBezTo>
                <a:cubicBezTo>
                  <a:pt x="6816876" y="667657"/>
                  <a:pt x="7031737" y="559165"/>
                  <a:pt x="7213600" y="406400"/>
                </a:cubicBezTo>
                <a:cubicBezTo>
                  <a:pt x="7278403" y="351965"/>
                  <a:pt x="7298105" y="259645"/>
                  <a:pt x="7344229" y="188686"/>
                </a:cubicBezTo>
                <a:cubicBezTo>
                  <a:pt x="7372961" y="144482"/>
                  <a:pt x="7453225" y="57945"/>
                  <a:pt x="7489372" y="29028"/>
                </a:cubicBezTo>
                <a:cubicBezTo>
                  <a:pt x="7506267" y="15512"/>
                  <a:pt x="7528077" y="9676"/>
                  <a:pt x="7547429" y="0"/>
                </a:cubicBezTo>
                <a:cubicBezTo>
                  <a:pt x="7576457" y="14514"/>
                  <a:pt x="7606143" y="27782"/>
                  <a:pt x="7634514" y="43543"/>
                </a:cubicBezTo>
                <a:cubicBezTo>
                  <a:pt x="7691595" y="75255"/>
                  <a:pt x="7657975" y="72571"/>
                  <a:pt x="7692572" y="725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cxnSp>
        <p:nvCxnSpPr>
          <p:cNvPr id="7" name="Conexão recta unidireccional 6"/>
          <p:cNvCxnSpPr/>
          <p:nvPr/>
        </p:nvCxnSpPr>
        <p:spPr>
          <a:xfrm flipH="1">
            <a:off x="3923928" y="1916832"/>
            <a:ext cx="72008" cy="720080"/>
          </a:xfrm>
          <a:prstGeom prst="straightConnector1">
            <a:avLst/>
          </a:prstGeom>
          <a:ln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xão recta unidireccional 8"/>
          <p:cNvCxnSpPr/>
          <p:nvPr/>
        </p:nvCxnSpPr>
        <p:spPr>
          <a:xfrm flipH="1">
            <a:off x="3131840" y="3287024"/>
            <a:ext cx="216024" cy="862056"/>
          </a:xfrm>
          <a:prstGeom prst="straightConnector1">
            <a:avLst/>
          </a:prstGeom>
          <a:ln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xão recta unidireccional 10"/>
          <p:cNvCxnSpPr/>
          <p:nvPr/>
        </p:nvCxnSpPr>
        <p:spPr>
          <a:xfrm flipV="1">
            <a:off x="3923928" y="3162957"/>
            <a:ext cx="288032" cy="1155739"/>
          </a:xfrm>
          <a:prstGeom prst="straightConnector1">
            <a:avLst/>
          </a:prstGeom>
          <a:ln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xão recta unidireccional 13"/>
          <p:cNvCxnSpPr/>
          <p:nvPr/>
        </p:nvCxnSpPr>
        <p:spPr>
          <a:xfrm flipV="1">
            <a:off x="3131840" y="4702629"/>
            <a:ext cx="216024" cy="958619"/>
          </a:xfrm>
          <a:prstGeom prst="straightConnector1">
            <a:avLst/>
          </a:prstGeom>
          <a:ln cmpd="dbl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3995936" y="508518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err="1" smtClean="0"/>
              <a:t>Psycho-biological</a:t>
            </a:r>
            <a:r>
              <a:rPr lang="pt-PT" b="1" dirty="0" smtClean="0"/>
              <a:t> </a:t>
            </a:r>
            <a:r>
              <a:rPr lang="pt-PT" b="1" dirty="0" err="1" smtClean="0"/>
              <a:t>power</a:t>
            </a:r>
            <a:r>
              <a:rPr lang="pt-PT" b="1" dirty="0" smtClean="0"/>
              <a:t> </a:t>
            </a:r>
            <a:endParaRPr lang="pt-PT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211960" y="1732166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err="1" smtClean="0"/>
              <a:t>Normative</a:t>
            </a:r>
            <a:r>
              <a:rPr lang="pt-PT" b="1" dirty="0" smtClean="0"/>
              <a:t> </a:t>
            </a:r>
            <a:r>
              <a:rPr lang="pt-PT" b="1" dirty="0" err="1"/>
              <a:t>p</a:t>
            </a:r>
            <a:r>
              <a:rPr lang="pt-PT" b="1" dirty="0" err="1" smtClean="0"/>
              <a:t>ower</a:t>
            </a:r>
            <a:endParaRPr lang="pt-PT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4379799" y="337149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/>
              <a:t>Social </a:t>
            </a:r>
            <a:r>
              <a:rPr lang="pt-PT" b="1" dirty="0" err="1" smtClean="0"/>
              <a:t>power</a:t>
            </a:r>
            <a:r>
              <a:rPr lang="pt-PT" b="1" dirty="0" smtClean="0"/>
              <a:t> 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165875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</a:t>
            </a:r>
            <a:r>
              <a:rPr lang="pt-PT" dirty="0" smtClean="0"/>
              <a:t>ocial </a:t>
            </a:r>
            <a:r>
              <a:rPr lang="pt-PT" dirty="0" err="1" smtClean="0"/>
              <a:t>organization</a:t>
            </a:r>
            <a:r>
              <a:rPr lang="pt-PT" dirty="0" smtClean="0"/>
              <a:t> </a:t>
            </a:r>
            <a:br>
              <a:rPr lang="pt-PT" dirty="0" smtClean="0"/>
            </a:br>
            <a:r>
              <a:rPr lang="pt-PT" dirty="0" err="1" smtClean="0"/>
              <a:t>apparent</a:t>
            </a:r>
            <a:r>
              <a:rPr lang="pt-PT" dirty="0" smtClean="0"/>
              <a:t> </a:t>
            </a:r>
            <a:r>
              <a:rPr lang="pt-PT" dirty="0"/>
              <a:t>p</a:t>
            </a:r>
            <a:r>
              <a:rPr lang="pt-PT" dirty="0" smtClean="0"/>
              <a:t>rincipal </a:t>
            </a:r>
            <a:endParaRPr lang="pt-PT" dirty="0"/>
          </a:p>
        </p:txBody>
      </p:sp>
      <p:sp>
        <p:nvSpPr>
          <p:cNvPr id="4" name="Triângulo isósceles 3"/>
          <p:cNvSpPr/>
          <p:nvPr/>
        </p:nvSpPr>
        <p:spPr>
          <a:xfrm>
            <a:off x="3203848" y="170080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755576" y="3140968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Misogynie</a:t>
            </a:r>
            <a:r>
              <a:rPr lang="pt-PT" dirty="0" smtClean="0"/>
              <a:t> / </a:t>
            </a:r>
            <a:r>
              <a:rPr lang="pt-PT" dirty="0" err="1" smtClean="0"/>
              <a:t>afective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50153" y="3131676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Dissimulation</a:t>
            </a:r>
            <a:r>
              <a:rPr lang="pt-PT" dirty="0" smtClean="0"/>
              <a:t> / </a:t>
            </a:r>
            <a:r>
              <a:rPr lang="pt-PT" dirty="0" err="1" smtClean="0"/>
              <a:t>cognitive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3639692" y="1417638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Elitisme</a:t>
            </a:r>
            <a:r>
              <a:rPr lang="pt-PT" dirty="0" smtClean="0"/>
              <a:t> / </a:t>
            </a:r>
            <a:r>
              <a:rPr lang="pt-PT" dirty="0" err="1" smtClean="0"/>
              <a:t>desire</a:t>
            </a:r>
            <a:endParaRPr lang="pt-PT" dirty="0"/>
          </a:p>
        </p:txBody>
      </p:sp>
      <p:sp>
        <p:nvSpPr>
          <p:cNvPr id="6" name="CaixaDeTexto 5"/>
          <p:cNvSpPr txBox="1"/>
          <p:nvPr/>
        </p:nvSpPr>
        <p:spPr>
          <a:xfrm>
            <a:off x="2851715" y="4437112"/>
            <a:ext cx="31438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dirty="0" err="1" smtClean="0"/>
              <a:t>Differentiation</a:t>
            </a:r>
            <a:r>
              <a:rPr lang="pt-PT" sz="2800" dirty="0" smtClean="0"/>
              <a:t> </a:t>
            </a:r>
          </a:p>
          <a:p>
            <a:pPr algn="ctr"/>
            <a:r>
              <a:rPr lang="pt-PT" sz="2800" dirty="0" err="1" smtClean="0"/>
              <a:t>Institutionalization</a:t>
            </a:r>
            <a:r>
              <a:rPr lang="pt-PT" sz="2800" dirty="0" smtClean="0"/>
              <a:t> 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30391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08" y="260648"/>
            <a:ext cx="3106503" cy="179221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276872"/>
            <a:ext cx="6264696" cy="3716345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132" y="189966"/>
            <a:ext cx="2847975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7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Social </a:t>
            </a:r>
            <a:r>
              <a:rPr lang="pt-PT" dirty="0" err="1"/>
              <a:t>organization</a:t>
            </a:r>
            <a:r>
              <a:rPr lang="pt-PT" dirty="0"/>
              <a:t> </a:t>
            </a:r>
            <a:br>
              <a:rPr lang="pt-PT" dirty="0"/>
            </a:br>
            <a:r>
              <a:rPr lang="pt-PT" dirty="0" smtClean="0"/>
              <a:t>real principal </a:t>
            </a:r>
            <a:endParaRPr lang="pt-PT" dirty="0"/>
          </a:p>
        </p:txBody>
      </p:sp>
      <p:sp>
        <p:nvSpPr>
          <p:cNvPr id="4" name="Triângulo isósceles 3"/>
          <p:cNvSpPr/>
          <p:nvPr/>
        </p:nvSpPr>
        <p:spPr>
          <a:xfrm>
            <a:off x="3203848" y="170080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3203848" y="378417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755576" y="3140968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Misogynie</a:t>
            </a:r>
            <a:r>
              <a:rPr lang="pt-PT" dirty="0" smtClean="0"/>
              <a:t> / </a:t>
            </a:r>
            <a:r>
              <a:rPr lang="pt-PT" dirty="0" err="1" smtClean="0"/>
              <a:t>afective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50153" y="3131676"/>
            <a:ext cx="2659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Dissimulation</a:t>
            </a:r>
            <a:r>
              <a:rPr lang="pt-PT" dirty="0" smtClean="0"/>
              <a:t> / </a:t>
            </a:r>
            <a:r>
              <a:rPr lang="pt-PT" dirty="0" err="1" smtClean="0"/>
              <a:t>cognitive</a:t>
            </a:r>
            <a:endParaRPr lang="pt-PT" dirty="0"/>
          </a:p>
        </p:txBody>
      </p:sp>
      <p:sp>
        <p:nvSpPr>
          <p:cNvPr id="7" name="CaixaDeTexto 6"/>
          <p:cNvSpPr txBox="1"/>
          <p:nvPr/>
        </p:nvSpPr>
        <p:spPr>
          <a:xfrm>
            <a:off x="3639692" y="141763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Elitism</a:t>
            </a:r>
            <a:r>
              <a:rPr lang="pt-PT" dirty="0" smtClean="0"/>
              <a:t> / </a:t>
            </a:r>
            <a:r>
              <a:rPr lang="pt-PT" dirty="0" err="1" smtClean="0"/>
              <a:t>desire</a:t>
            </a:r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3661789" y="5584379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Elitism</a:t>
            </a:r>
            <a:r>
              <a:rPr lang="pt-PT" dirty="0" smtClean="0"/>
              <a:t> / sacrificial</a:t>
            </a: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755576" y="3784178"/>
            <a:ext cx="233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Misogynie</a:t>
            </a:r>
            <a:r>
              <a:rPr lang="pt-PT" dirty="0" smtClean="0"/>
              <a:t> / </a:t>
            </a:r>
            <a:r>
              <a:rPr lang="pt-PT" dirty="0" err="1" smtClean="0"/>
              <a:t>domestic</a:t>
            </a:r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5985201" y="3784178"/>
            <a:ext cx="290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Dissimulation</a:t>
            </a:r>
            <a:r>
              <a:rPr lang="pt-PT" dirty="0" smtClean="0"/>
              <a:t> / </a:t>
            </a:r>
            <a:r>
              <a:rPr lang="pt-PT" dirty="0" err="1" smtClean="0"/>
              <a:t>humiliation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1417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Modes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organization</a:t>
            </a:r>
            <a:endParaRPr lang="pt-PT" dirty="0"/>
          </a:p>
        </p:txBody>
      </p:sp>
      <p:sp>
        <p:nvSpPr>
          <p:cNvPr id="4" name="Triângulo isósceles 3"/>
          <p:cNvSpPr/>
          <p:nvPr/>
        </p:nvSpPr>
        <p:spPr>
          <a:xfrm>
            <a:off x="799868" y="2395683"/>
            <a:ext cx="690493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Triângulo isósceles 4"/>
          <p:cNvSpPr/>
          <p:nvPr/>
        </p:nvSpPr>
        <p:spPr>
          <a:xfrm rot="10800000">
            <a:off x="770281" y="3157933"/>
            <a:ext cx="720080" cy="626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2606570" y="2379950"/>
            <a:ext cx="690493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Triângulo isósceles 6"/>
          <p:cNvSpPr/>
          <p:nvPr/>
        </p:nvSpPr>
        <p:spPr>
          <a:xfrm>
            <a:off x="5148064" y="2311018"/>
            <a:ext cx="690493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8" name="Triângulo isósceles 7"/>
          <p:cNvSpPr/>
          <p:nvPr/>
        </p:nvSpPr>
        <p:spPr>
          <a:xfrm rot="10800000">
            <a:off x="6545803" y="2311018"/>
            <a:ext cx="690493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9" name="Triângulo isósceles 8"/>
          <p:cNvSpPr/>
          <p:nvPr/>
        </p:nvSpPr>
        <p:spPr>
          <a:xfrm>
            <a:off x="6516216" y="3004245"/>
            <a:ext cx="720080" cy="626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0" name="Triângulo isósceles 9"/>
          <p:cNvSpPr/>
          <p:nvPr/>
        </p:nvSpPr>
        <p:spPr>
          <a:xfrm>
            <a:off x="5148064" y="3004245"/>
            <a:ext cx="720080" cy="626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1" name="Triângulo isósceles 10"/>
          <p:cNvSpPr/>
          <p:nvPr/>
        </p:nvSpPr>
        <p:spPr>
          <a:xfrm rot="10800000">
            <a:off x="2591778" y="3104343"/>
            <a:ext cx="720080" cy="62636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CaixaDeTexto 11"/>
          <p:cNvSpPr txBox="1"/>
          <p:nvPr/>
        </p:nvSpPr>
        <p:spPr>
          <a:xfrm>
            <a:off x="4932040" y="4049807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/>
              <a:t>Class</a:t>
            </a:r>
            <a:r>
              <a:rPr lang="pt-PT" dirty="0" smtClean="0"/>
              <a:t> </a:t>
            </a:r>
            <a:r>
              <a:rPr lang="pt-PT" dirty="0" err="1" smtClean="0"/>
              <a:t>struggle</a:t>
            </a:r>
            <a:endParaRPr lang="pt-PT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239377" y="4035808"/>
            <a:ext cx="1181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/>
              <a:t>Post-imperial</a:t>
            </a:r>
            <a:endParaRPr lang="pt-PT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453358" y="3879041"/>
            <a:ext cx="1326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/>
              <a:t>Neo-liberalism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520851" y="3959552"/>
            <a:ext cx="1356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/>
              <a:t>Oligarchy</a:t>
            </a:r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928108" y="5160620"/>
            <a:ext cx="208262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dirty="0" err="1" smtClean="0"/>
              <a:t>Populism</a:t>
            </a:r>
            <a:endParaRPr lang="pt-PT" sz="2800" dirty="0"/>
          </a:p>
          <a:p>
            <a:pPr algn="ctr"/>
            <a:r>
              <a:rPr lang="pt-PT" dirty="0" err="1" smtClean="0"/>
              <a:t>Produtivist</a:t>
            </a:r>
            <a:r>
              <a:rPr lang="pt-PT" dirty="0" smtClean="0"/>
              <a:t> </a:t>
            </a:r>
            <a:r>
              <a:rPr lang="pt-PT" dirty="0"/>
              <a:t>/ </a:t>
            </a:r>
            <a:r>
              <a:rPr lang="pt-PT" dirty="0" err="1" smtClean="0"/>
              <a:t>rentist</a:t>
            </a:r>
            <a:endParaRPr lang="pt-PT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4846069" y="5160620"/>
            <a:ext cx="278473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dirty="0" err="1" smtClean="0"/>
              <a:t>Democratization</a:t>
            </a:r>
            <a:endParaRPr lang="pt-PT" sz="2800" dirty="0"/>
          </a:p>
          <a:p>
            <a:pPr algn="ctr"/>
            <a:r>
              <a:rPr lang="pt-PT" dirty="0" err="1" smtClean="0"/>
              <a:t>Produtivist</a:t>
            </a:r>
            <a:r>
              <a:rPr lang="pt-PT" dirty="0" smtClean="0"/>
              <a:t> </a:t>
            </a:r>
            <a:r>
              <a:rPr lang="pt-PT" dirty="0"/>
              <a:t>/ </a:t>
            </a:r>
            <a:r>
              <a:rPr lang="pt-PT" dirty="0" err="1" smtClean="0"/>
              <a:t>rentist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49061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sz="4400" dirty="0" err="1" smtClean="0"/>
              <a:t>States</a:t>
            </a:r>
            <a:r>
              <a:rPr lang="pt-PT" sz="4400" dirty="0" smtClean="0"/>
              <a:t> </a:t>
            </a:r>
            <a:r>
              <a:rPr lang="pt-PT" sz="4400" dirty="0" err="1" smtClean="0"/>
              <a:t>of</a:t>
            </a:r>
            <a:r>
              <a:rPr lang="pt-PT" sz="4400" dirty="0" smtClean="0"/>
              <a:t> </a:t>
            </a:r>
            <a:r>
              <a:rPr lang="pt-PT" sz="4400" dirty="0" err="1" smtClean="0"/>
              <a:t>mind</a:t>
            </a:r>
            <a:endParaRPr lang="pt-PT" sz="4400" dirty="0"/>
          </a:p>
        </p:txBody>
      </p:sp>
    </p:spTree>
    <p:extLst>
      <p:ext uri="{BB962C8B-B14F-4D97-AF65-F5344CB8AC3E}">
        <p14:creationId xmlns:p14="http://schemas.microsoft.com/office/powerpoint/2010/main" val="308243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States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mind</a:t>
            </a:r>
            <a:r>
              <a:rPr lang="pt-PT" dirty="0" smtClean="0"/>
              <a:t> as</a:t>
            </a:r>
            <a:br>
              <a:rPr lang="pt-PT" dirty="0" smtClean="0"/>
            </a:br>
            <a:r>
              <a:rPr lang="pt-PT" dirty="0" err="1" smtClean="0"/>
              <a:t>power</a:t>
            </a:r>
            <a:endParaRPr lang="pt-PT" dirty="0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975172" y="1555873"/>
            <a:ext cx="6755663" cy="4151905"/>
            <a:chOff x="1789" y="1139"/>
            <a:chExt cx="5847" cy="4169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806" y="4074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3806" y="3456"/>
              <a:ext cx="459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789" y="2254"/>
              <a:ext cx="1693" cy="6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Submission</a:t>
              </a:r>
              <a:r>
                <a:rPr kumimoji="0" lang="pt-PT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4572" y="2182"/>
              <a:ext cx="1907" cy="6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Marginal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214" y="1139"/>
              <a:ext cx="1358" cy="6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To </a:t>
              </a: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forbid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1069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States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mind</a:t>
            </a:r>
            <a:r>
              <a:rPr lang="pt-PT" dirty="0" smtClean="0"/>
              <a:t> as </a:t>
            </a:r>
            <a:br>
              <a:rPr lang="pt-PT" dirty="0" smtClean="0"/>
            </a:br>
            <a:r>
              <a:rPr lang="pt-PT" dirty="0" err="1" smtClean="0"/>
              <a:t>biopolitics</a:t>
            </a:r>
            <a:endParaRPr lang="pt-PT" dirty="0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1088402" y="1737361"/>
            <a:ext cx="6642433" cy="3577271"/>
            <a:chOff x="1887" y="1759"/>
            <a:chExt cx="5749" cy="3592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806" y="4074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3806" y="3456"/>
              <a:ext cx="459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887" y="3107"/>
              <a:ext cx="1693" cy="60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PT" sz="2600" dirty="0" err="1" smtClean="0"/>
                <a:t>Violence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4466" y="3107"/>
              <a:ext cx="1907" cy="6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Humor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989" y="4731"/>
              <a:ext cx="1732" cy="6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Intimacy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26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Social </a:t>
            </a:r>
            <a:r>
              <a:rPr lang="pt-PT" dirty="0" err="1" smtClean="0"/>
              <a:t>integration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exclusion</a:t>
            </a:r>
            <a:endParaRPr lang="pt-PT" dirty="0"/>
          </a:p>
        </p:txBody>
      </p:sp>
      <p:grpSp>
        <p:nvGrpSpPr>
          <p:cNvPr id="5" name="Grupo 4"/>
          <p:cNvGrpSpPr/>
          <p:nvPr/>
        </p:nvGrpSpPr>
        <p:grpSpPr>
          <a:xfrm>
            <a:off x="827584" y="2060848"/>
            <a:ext cx="7200801" cy="4069443"/>
            <a:chOff x="0" y="0"/>
            <a:chExt cx="4183145" cy="1400175"/>
          </a:xfrm>
        </p:grpSpPr>
        <p:grpSp>
          <p:nvGrpSpPr>
            <p:cNvPr id="6" name="Grupo 5"/>
            <p:cNvGrpSpPr/>
            <p:nvPr/>
          </p:nvGrpSpPr>
          <p:grpSpPr>
            <a:xfrm>
              <a:off x="1171575" y="0"/>
              <a:ext cx="1355091" cy="1400175"/>
              <a:chOff x="-2" y="0"/>
              <a:chExt cx="2736306" cy="3992202"/>
            </a:xfrm>
          </p:grpSpPr>
          <p:sp>
            <p:nvSpPr>
              <p:cNvPr id="9" name="Triângulo isósceles 8"/>
              <p:cNvSpPr/>
              <p:nvPr/>
            </p:nvSpPr>
            <p:spPr>
              <a:xfrm>
                <a:off x="0" y="0"/>
                <a:ext cx="2736304" cy="1800200"/>
              </a:xfrm>
              <a:prstGeom prst="triangl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endParaRPr lang="pt-PT"/>
              </a:p>
            </p:txBody>
          </p:sp>
          <p:sp>
            <p:nvSpPr>
              <p:cNvPr id="10" name="Triângulo isósceles 9"/>
              <p:cNvSpPr/>
              <p:nvPr/>
            </p:nvSpPr>
            <p:spPr>
              <a:xfrm rot="10800000">
                <a:off x="-2" y="2192001"/>
                <a:ext cx="2736304" cy="1800201"/>
              </a:xfrm>
              <a:prstGeom prst="triangle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endParaRPr lang="pt-PT"/>
              </a:p>
            </p:txBody>
          </p:sp>
        </p:grpSp>
        <p:cxnSp>
          <p:nvCxnSpPr>
            <p:cNvPr id="7" name="Conexão reta 6"/>
            <p:cNvCxnSpPr/>
            <p:nvPr/>
          </p:nvCxnSpPr>
          <p:spPr>
            <a:xfrm flipV="1">
              <a:off x="0" y="685800"/>
              <a:ext cx="3390900" cy="95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" name="Caixa de Texto 2"/>
            <p:cNvSpPr txBox="1">
              <a:spLocks noChangeArrowheads="1"/>
            </p:cNvSpPr>
            <p:nvPr/>
          </p:nvSpPr>
          <p:spPr bwMode="auto">
            <a:xfrm>
              <a:off x="3419475" y="561975"/>
              <a:ext cx="763670" cy="25717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pt-PT" sz="2400" u="sng" dirty="0" err="1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Mirror</a:t>
              </a:r>
              <a:endParaRPr lang="pt-P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Rectangle 9"/>
          <p:cNvSpPr>
            <a:spLocks noChangeArrowheads="1"/>
          </p:cNvSpPr>
          <p:nvPr/>
        </p:nvSpPr>
        <p:spPr bwMode="auto">
          <a:xfrm flipV="1">
            <a:off x="-4529353" y="452759"/>
            <a:ext cx="15740340" cy="50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904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Imaginative</a:t>
            </a:r>
            <a:r>
              <a:rPr lang="pt-PT" dirty="0" smtClean="0"/>
              <a:t> future </a:t>
            </a:r>
            <a:r>
              <a:rPr lang="pt-PT" dirty="0" err="1"/>
              <a:t>unite</a:t>
            </a:r>
            <a:endParaRPr lang="pt-PT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3229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977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3391960" y="4654283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986026" y="4659104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07985" y="4898170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Depression</a:t>
            </a:r>
            <a:r>
              <a:rPr lang="pt-PT" dirty="0" smtClean="0"/>
              <a:t> </a:t>
            </a:r>
            <a:endParaRPr lang="pt-PT" dirty="0"/>
          </a:p>
          <a:p>
            <a:pPr algn="ctr"/>
            <a:r>
              <a:rPr lang="pt-PT" dirty="0" err="1" smtClean="0"/>
              <a:t>Hope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127333" y="2877928"/>
            <a:ext cx="1964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Moral </a:t>
            </a:r>
            <a:r>
              <a:rPr lang="pt-PT" dirty="0" err="1" smtClean="0"/>
              <a:t>judgments</a:t>
            </a:r>
            <a:endParaRPr lang="pt-PT" dirty="0"/>
          </a:p>
          <a:p>
            <a:r>
              <a:rPr lang="pt-PT" dirty="0" err="1" smtClean="0"/>
              <a:t>Equality</a:t>
            </a:r>
            <a:r>
              <a:rPr lang="pt-PT" dirty="0" smtClean="0"/>
              <a:t> for </a:t>
            </a:r>
            <a:r>
              <a:rPr lang="pt-PT" dirty="0" err="1" smtClean="0"/>
              <a:t>all</a:t>
            </a:r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403648" y="2863570"/>
            <a:ext cx="2315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/>
              <a:t>Diverse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free </a:t>
            </a:r>
            <a:r>
              <a:rPr lang="pt-PT" dirty="0" err="1" smtClean="0"/>
              <a:t>Interests</a:t>
            </a:r>
            <a:r>
              <a:rPr lang="pt-PT" dirty="0" smtClean="0"/>
              <a:t>  </a:t>
            </a:r>
            <a:endParaRPr lang="pt-PT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428192" y="2125414"/>
            <a:ext cx="14029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Sovereignty</a:t>
            </a:r>
            <a:endParaRPr lang="pt-PT" dirty="0" smtClean="0"/>
          </a:p>
          <a:p>
            <a:r>
              <a:rPr lang="pt-PT" dirty="0" err="1"/>
              <a:t>L</a:t>
            </a:r>
            <a:r>
              <a:rPr lang="pt-PT" dirty="0" err="1" smtClean="0"/>
              <a:t>egitimacy</a:t>
            </a:r>
            <a:endParaRPr lang="pt-PT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2125818" y="4113301"/>
            <a:ext cx="156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/>
              <a:t>Corruption</a:t>
            </a:r>
            <a:endParaRPr lang="pt-PT" dirty="0"/>
          </a:p>
          <a:p>
            <a:r>
              <a:rPr lang="pt-PT" dirty="0" err="1" smtClean="0"/>
              <a:t>Dynamism</a:t>
            </a:r>
            <a:endParaRPr lang="pt-PT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4498579" y="4099153"/>
            <a:ext cx="1560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err="1" smtClean="0"/>
              <a:t>Impunity</a:t>
            </a:r>
            <a:r>
              <a:rPr lang="pt-PT" dirty="0" smtClean="0"/>
              <a:t> </a:t>
            </a:r>
            <a:endParaRPr lang="pt-PT" dirty="0"/>
          </a:p>
          <a:p>
            <a:r>
              <a:rPr lang="pt-PT" dirty="0" err="1" smtClean="0"/>
              <a:t>Privileges</a:t>
            </a:r>
            <a:endParaRPr lang="pt-PT" dirty="0"/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030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240343" y="3302005"/>
            <a:ext cx="14285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Social</a:t>
            </a:r>
          </a:p>
          <a:p>
            <a:r>
              <a:rPr lang="pt-PT" dirty="0" err="1" smtClean="0"/>
              <a:t>Constructed</a:t>
            </a:r>
            <a:endParaRPr lang="pt-PT" dirty="0"/>
          </a:p>
          <a:p>
            <a:r>
              <a:rPr lang="pt-PT" dirty="0" err="1" smtClean="0"/>
              <a:t>Reality</a:t>
            </a:r>
            <a:endParaRPr lang="pt-PT" dirty="0" smtClean="0"/>
          </a:p>
          <a:p>
            <a:r>
              <a:rPr lang="pt-PT" dirty="0" err="1" smtClean="0"/>
              <a:t>levels</a:t>
            </a:r>
            <a:r>
              <a:rPr lang="pt-PT" dirty="0" smtClean="0"/>
              <a:t> </a:t>
            </a:r>
            <a:endParaRPr lang="pt-PT" dirty="0"/>
          </a:p>
          <a:p>
            <a:endParaRPr lang="pt-PT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3069645" y="5579507"/>
            <a:ext cx="238558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  <a:hlinkClick r:id="rId3"/>
              </a:rPr>
              <a:t>CITIZEN INCOME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5112701" y="4759632"/>
            <a:ext cx="3719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 smtClean="0">
                <a:solidFill>
                  <a:srgbClr val="FF0000"/>
                </a:solidFill>
                <a:hlinkClick r:id="rId4"/>
              </a:rPr>
              <a:t>TRANSFORMATIVE JUSTICE</a:t>
            </a:r>
            <a:endParaRPr lang="pt-PT" sz="2000" b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75064" y="3863500"/>
            <a:ext cx="269419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  <a:hlinkClick r:id="rId5"/>
              </a:rPr>
              <a:t>ANTI-EXTRATIVISM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710639" y="1800324"/>
            <a:ext cx="39549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  <a:hlinkClick r:id="rId6"/>
              </a:rPr>
              <a:t>ABOLICIONIST DEMOCRACY</a:t>
            </a:r>
            <a:endParaRPr lang="pt-PT" sz="2100" b="1" dirty="0">
              <a:solidFill>
                <a:srgbClr val="FF0000"/>
              </a:solidFill>
            </a:endParaRPr>
          </a:p>
        </p:txBody>
      </p:sp>
      <p:cxnSp>
        <p:nvCxnSpPr>
          <p:cNvPr id="8" name="Conexão reta 7"/>
          <p:cNvCxnSpPr/>
          <p:nvPr/>
        </p:nvCxnSpPr>
        <p:spPr>
          <a:xfrm>
            <a:off x="3977934" y="3127608"/>
            <a:ext cx="8093" cy="42626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 flipH="1" flipV="1">
            <a:off x="3977934" y="4120187"/>
            <a:ext cx="8092" cy="53409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574888" y="3561712"/>
            <a:ext cx="338099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CENTRIFUGAL SCIENCE</a:t>
            </a:r>
            <a:endParaRPr lang="pt-PT" sz="2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9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Index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Types</a:t>
            </a:r>
            <a:r>
              <a:rPr lang="pt-PT" dirty="0" smtClean="0"/>
              <a:t> of </a:t>
            </a:r>
            <a:r>
              <a:rPr lang="pt-PT" dirty="0" err="1" smtClean="0"/>
              <a:t>society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violence</a:t>
            </a:r>
            <a:endParaRPr lang="pt-PT" dirty="0" smtClean="0"/>
          </a:p>
          <a:p>
            <a:r>
              <a:rPr lang="pt-PT" dirty="0" smtClean="0"/>
              <a:t>The </a:t>
            </a:r>
            <a:r>
              <a:rPr lang="pt-PT" dirty="0" err="1" smtClean="0"/>
              <a:t>production</a:t>
            </a:r>
            <a:r>
              <a:rPr lang="pt-PT" dirty="0" smtClean="0"/>
              <a:t> of </a:t>
            </a:r>
            <a:r>
              <a:rPr lang="pt-PT" dirty="0" err="1" smtClean="0"/>
              <a:t>bio-social</a:t>
            </a:r>
            <a:r>
              <a:rPr lang="pt-PT" dirty="0" smtClean="0"/>
              <a:t> </a:t>
            </a:r>
            <a:r>
              <a:rPr lang="pt-PT" dirty="0" err="1" smtClean="0"/>
              <a:t>levels</a:t>
            </a:r>
            <a:r>
              <a:rPr lang="pt-PT" dirty="0" smtClean="0"/>
              <a:t> of </a:t>
            </a:r>
            <a:r>
              <a:rPr lang="pt-PT" dirty="0" err="1" smtClean="0"/>
              <a:t>reality</a:t>
            </a:r>
            <a:r>
              <a:rPr lang="pt-PT" dirty="0" smtClean="0"/>
              <a:t>,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evolving</a:t>
            </a:r>
            <a:endParaRPr lang="pt-PT" dirty="0" smtClean="0"/>
          </a:p>
          <a:p>
            <a:r>
              <a:rPr lang="pt-PT" dirty="0" err="1" smtClean="0"/>
              <a:t>States</a:t>
            </a:r>
            <a:r>
              <a:rPr lang="pt-PT" dirty="0" smtClean="0"/>
              <a:t> of </a:t>
            </a:r>
            <a:r>
              <a:rPr lang="pt-PT" dirty="0" err="1" smtClean="0"/>
              <a:t>mind</a:t>
            </a:r>
            <a:r>
              <a:rPr lang="pt-PT" dirty="0" smtClean="0"/>
              <a:t> as social </a:t>
            </a:r>
            <a:r>
              <a:rPr lang="pt-PT" dirty="0" err="1" smtClean="0"/>
              <a:t>atom</a:t>
            </a:r>
            <a:r>
              <a:rPr lang="pt-PT" dirty="0" smtClean="0"/>
              <a:t> – </a:t>
            </a:r>
            <a:r>
              <a:rPr lang="pt-PT" dirty="0" err="1" smtClean="0"/>
              <a:t>diversity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limits</a:t>
            </a:r>
            <a:r>
              <a:rPr lang="pt-PT" dirty="0" smtClean="0"/>
              <a:t>; </a:t>
            </a:r>
            <a:r>
              <a:rPr lang="pt-PT" dirty="0" err="1" smtClean="0"/>
              <a:t>violence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cohesion</a:t>
            </a:r>
            <a:r>
              <a:rPr lang="pt-PT" dirty="0" smtClean="0"/>
              <a:t> </a:t>
            </a:r>
          </a:p>
          <a:p>
            <a:r>
              <a:rPr lang="pt-PT" dirty="0" err="1" smtClean="0"/>
              <a:t>Sociological</a:t>
            </a:r>
            <a:r>
              <a:rPr lang="pt-PT" dirty="0" smtClean="0"/>
              <a:t> </a:t>
            </a:r>
            <a:r>
              <a:rPr lang="pt-PT" dirty="0" err="1" smtClean="0"/>
              <a:t>pragmatics</a:t>
            </a:r>
            <a:r>
              <a:rPr lang="pt-PT" dirty="0" smtClean="0"/>
              <a:t> </a:t>
            </a:r>
            <a:r>
              <a:rPr lang="pt-PT" dirty="0" err="1" smtClean="0"/>
              <a:t>facing</a:t>
            </a:r>
            <a:r>
              <a:rPr lang="pt-PT" dirty="0" smtClean="0"/>
              <a:t> </a:t>
            </a:r>
            <a:r>
              <a:rPr lang="pt-PT" dirty="0" err="1" smtClean="0"/>
              <a:t>transformation</a:t>
            </a:r>
            <a:r>
              <a:rPr lang="pt-PT" dirty="0" smtClean="0"/>
              <a:t> times </a:t>
            </a:r>
            <a:r>
              <a:rPr lang="pt-PT" dirty="0" err="1" smtClean="0"/>
              <a:t>and</a:t>
            </a:r>
            <a:r>
              <a:rPr lang="pt-PT" dirty="0" smtClean="0"/>
              <a:t> social </a:t>
            </a:r>
            <a:r>
              <a:rPr lang="pt-PT" dirty="0" err="1" smtClean="0"/>
              <a:t>sciences</a:t>
            </a:r>
            <a:endParaRPr lang="pt-PT" dirty="0" smtClean="0"/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591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sz="4400" dirty="0" err="1" smtClean="0"/>
              <a:t>Sociological</a:t>
            </a:r>
            <a:r>
              <a:rPr lang="pt-PT" sz="4400" dirty="0" smtClean="0"/>
              <a:t> </a:t>
            </a:r>
            <a:r>
              <a:rPr lang="pt-PT" sz="4400" dirty="0" err="1" smtClean="0"/>
              <a:t>strategy</a:t>
            </a:r>
            <a:r>
              <a:rPr lang="pt-PT" sz="4400" dirty="0" smtClean="0"/>
              <a:t>  </a:t>
            </a:r>
          </a:p>
          <a:p>
            <a:pPr marL="0" indent="0" algn="ctr">
              <a:buNone/>
            </a:pPr>
            <a:r>
              <a:rPr lang="pt-PT" sz="4400" dirty="0" smtClean="0"/>
              <a:t>for social </a:t>
            </a:r>
            <a:r>
              <a:rPr lang="pt-PT" sz="4400" dirty="0" err="1" smtClean="0"/>
              <a:t>sciences</a:t>
            </a:r>
            <a:endParaRPr lang="pt-PT" sz="4400" dirty="0"/>
          </a:p>
        </p:txBody>
      </p:sp>
    </p:spTree>
    <p:extLst>
      <p:ext uri="{BB962C8B-B14F-4D97-AF65-F5344CB8AC3E}">
        <p14:creationId xmlns:p14="http://schemas.microsoft.com/office/powerpoint/2010/main" val="247155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r>
              <a:rPr lang="pt-PT" dirty="0" err="1" smtClean="0"/>
              <a:t>Return</a:t>
            </a:r>
            <a:r>
              <a:rPr lang="pt-PT" dirty="0" smtClean="0"/>
              <a:t> to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scientific</a:t>
            </a:r>
            <a:r>
              <a:rPr lang="pt-PT" dirty="0" smtClean="0"/>
              <a:t> </a:t>
            </a:r>
            <a:r>
              <a:rPr lang="pt-PT" dirty="0" err="1" smtClean="0"/>
              <a:t>path</a:t>
            </a:r>
            <a:r>
              <a:rPr lang="pt-PT" dirty="0" smtClean="0"/>
              <a:t> for social </a:t>
            </a:r>
            <a:r>
              <a:rPr lang="pt-PT" dirty="0" err="1" smtClean="0"/>
              <a:t>theories</a:t>
            </a:r>
            <a:r>
              <a:rPr lang="pt-PT" dirty="0"/>
              <a:t/>
            </a:r>
            <a:br>
              <a:rPr lang="pt-PT" dirty="0"/>
            </a:br>
            <a:endParaRPr lang="pt-PT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200080"/>
              </p:ext>
            </p:extLst>
          </p:nvPr>
        </p:nvGraphicFramePr>
        <p:xfrm>
          <a:off x="849986" y="2276872"/>
          <a:ext cx="6696744" cy="331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5"/>
                <a:gridCol w="1584176"/>
                <a:gridCol w="2142237"/>
                <a:gridCol w="1674186"/>
              </a:tblGrid>
              <a:tr h="828092">
                <a:tc>
                  <a:txBody>
                    <a:bodyPr/>
                    <a:lstStyle/>
                    <a:p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>
                          <a:solidFill>
                            <a:schemeClr val="tx1"/>
                          </a:solidFill>
                        </a:rPr>
                        <a:t>Humanities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Social </a:t>
                      </a:r>
                      <a:r>
                        <a:rPr lang="pt-PT" dirty="0" err="1" smtClean="0">
                          <a:solidFill>
                            <a:schemeClr val="tx1"/>
                          </a:solidFill>
                        </a:rPr>
                        <a:t>sciences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>
                          <a:solidFill>
                            <a:schemeClr val="tx1"/>
                          </a:solidFill>
                        </a:rPr>
                        <a:t>Sciences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pt-PT" dirty="0" smtClean="0"/>
                        <a:t>Marx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/>
                        <a:t>x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/>
                        <a:t>x</a:t>
                      </a:r>
                      <a:endParaRPr lang="pt-PT" b="1" dirty="0"/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pt-PT" dirty="0" smtClean="0"/>
                        <a:t>Durkheim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/>
                        <a:t>x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/>
                        <a:t>x</a:t>
                      </a:r>
                      <a:endParaRPr lang="pt-PT" b="1" dirty="0"/>
                    </a:p>
                  </a:txBody>
                  <a:tcPr/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pt-PT" dirty="0" smtClean="0"/>
                        <a:t>Weber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/>
                        <a:t>x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b="1" dirty="0" smtClean="0"/>
                        <a:t>x</a:t>
                      </a:r>
                      <a:endParaRPr lang="pt-P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PT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403648" y="5764614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Consultar </a:t>
            </a:r>
            <a:r>
              <a:rPr lang="pt-PT" b="1" dirty="0" err="1" smtClean="0">
                <a:hlinkClick r:id="rId2"/>
              </a:rPr>
              <a:t>post</a:t>
            </a:r>
            <a:endParaRPr lang="pt-PT" b="1" dirty="0"/>
          </a:p>
        </p:txBody>
      </p:sp>
    </p:spTree>
    <p:extLst>
      <p:ext uri="{BB962C8B-B14F-4D97-AF65-F5344CB8AC3E}">
        <p14:creationId xmlns:p14="http://schemas.microsoft.com/office/powerpoint/2010/main" val="240151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Durkheim/Marx aliance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404937"/>
            <a:ext cx="8229600" cy="1880047"/>
          </a:xfrm>
        </p:spPr>
        <p:txBody>
          <a:bodyPr/>
          <a:lstStyle/>
          <a:p>
            <a:r>
              <a:rPr lang="pt-PT" dirty="0" smtClean="0"/>
              <a:t>Societies endure </a:t>
            </a:r>
            <a:r>
              <a:rPr lang="pt-PT" dirty="0" err="1" smtClean="0"/>
              <a:t>thought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fast</a:t>
            </a:r>
            <a:r>
              <a:rPr lang="pt-PT" dirty="0" smtClean="0"/>
              <a:t> </a:t>
            </a:r>
            <a:r>
              <a:rPr lang="pt-PT" dirty="0" err="1" smtClean="0"/>
              <a:t>transformations</a:t>
            </a:r>
            <a:r>
              <a:rPr lang="pt-PT" dirty="0" smtClean="0"/>
              <a:t> </a:t>
            </a:r>
            <a:r>
              <a:rPr lang="pt-PT" dirty="0" err="1" smtClean="0"/>
              <a:t>under</a:t>
            </a:r>
            <a:r>
              <a:rPr lang="pt-PT" dirty="0" smtClean="0"/>
              <a:t> </a:t>
            </a:r>
            <a:r>
              <a:rPr lang="pt-PT" dirty="0" err="1" smtClean="0"/>
              <a:t>change</a:t>
            </a:r>
            <a:r>
              <a:rPr lang="pt-PT" dirty="0" smtClean="0"/>
              <a:t> </a:t>
            </a:r>
            <a:r>
              <a:rPr lang="pt-PT" dirty="0" err="1" smtClean="0"/>
              <a:t>resilient</a:t>
            </a:r>
            <a:r>
              <a:rPr lang="pt-PT" dirty="0" smtClean="0"/>
              <a:t> regimes</a:t>
            </a:r>
            <a:endParaRPr lang="pt-PT" dirty="0"/>
          </a:p>
          <a:p>
            <a:r>
              <a:rPr lang="pt-PT" dirty="0" smtClean="0"/>
              <a:t>Societies emerge </a:t>
            </a:r>
            <a:r>
              <a:rPr lang="pt-PT" dirty="0" err="1" smtClean="0"/>
              <a:t>from</a:t>
            </a:r>
            <a:r>
              <a:rPr lang="pt-PT" dirty="0" smtClean="0"/>
              <a:t> (</a:t>
            </a:r>
            <a:r>
              <a:rPr lang="pt-PT" dirty="0" err="1" smtClean="0"/>
              <a:t>biological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evolutionary</a:t>
            </a:r>
            <a:r>
              <a:rPr lang="pt-PT" dirty="0" smtClean="0"/>
              <a:t>) </a:t>
            </a:r>
            <a:r>
              <a:rPr lang="pt-PT" dirty="0" err="1" smtClean="0"/>
              <a:t>motors</a:t>
            </a:r>
            <a:endParaRPr lang="pt-PT" dirty="0" smtClean="0"/>
          </a:p>
          <a:p>
            <a:r>
              <a:rPr lang="pt-PT" dirty="0" smtClean="0"/>
              <a:t>Societies are </a:t>
            </a:r>
            <a:r>
              <a:rPr lang="pt-PT" dirty="0" err="1" smtClean="0"/>
              <a:t>over-determined</a:t>
            </a:r>
            <a:r>
              <a:rPr lang="pt-PT" dirty="0" smtClean="0"/>
              <a:t> </a:t>
            </a:r>
            <a:r>
              <a:rPr lang="pt-PT" dirty="0" err="1" smtClean="0"/>
              <a:t>by</a:t>
            </a:r>
            <a:r>
              <a:rPr lang="pt-PT" dirty="0"/>
              <a:t> </a:t>
            </a:r>
            <a:r>
              <a:rPr lang="pt-PT" dirty="0" err="1" smtClean="0"/>
              <a:t>normative</a:t>
            </a:r>
            <a:r>
              <a:rPr lang="pt-PT" dirty="0" smtClean="0"/>
              <a:t> </a:t>
            </a:r>
            <a:r>
              <a:rPr lang="pt-PT" dirty="0" err="1" smtClean="0"/>
              <a:t>ambiences</a:t>
            </a:r>
            <a:r>
              <a:rPr lang="pt-PT" dirty="0" smtClean="0"/>
              <a:t> </a:t>
            </a:r>
            <a:r>
              <a:rPr lang="pt-PT" dirty="0"/>
              <a:t>(</a:t>
            </a:r>
            <a:r>
              <a:rPr lang="pt-PT" sz="3000" dirty="0" err="1" smtClean="0"/>
              <a:t>doctrines</a:t>
            </a:r>
            <a:r>
              <a:rPr lang="pt-PT" sz="3000" dirty="0" smtClean="0"/>
              <a:t>/</a:t>
            </a:r>
            <a:r>
              <a:rPr lang="pt-PT" sz="3000" dirty="0" err="1" smtClean="0"/>
              <a:t>will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Technological</a:t>
            </a:r>
            <a:r>
              <a:rPr lang="pt-PT" dirty="0" smtClean="0"/>
              <a:t> </a:t>
            </a:r>
            <a:r>
              <a:rPr lang="pt-PT" dirty="0" err="1" smtClean="0"/>
              <a:t>progress</a:t>
            </a:r>
            <a:r>
              <a:rPr lang="pt-PT" dirty="0" smtClean="0"/>
              <a:t> </a:t>
            </a:r>
            <a:r>
              <a:rPr lang="pt-PT" dirty="0" err="1" smtClean="0"/>
              <a:t>results</a:t>
            </a:r>
            <a:r>
              <a:rPr lang="pt-PT" dirty="0" smtClean="0"/>
              <a:t> </a:t>
            </a:r>
            <a:r>
              <a:rPr lang="pt-PT" dirty="0" err="1" smtClean="0"/>
              <a:t>also</a:t>
            </a:r>
            <a:r>
              <a:rPr lang="pt-PT" dirty="0" smtClean="0"/>
              <a:t> </a:t>
            </a:r>
            <a:r>
              <a:rPr lang="pt-PT" dirty="0" err="1" smtClean="0"/>
              <a:t>from</a:t>
            </a:r>
            <a:r>
              <a:rPr lang="pt-PT" dirty="0" smtClean="0"/>
              <a:t> </a:t>
            </a:r>
            <a:r>
              <a:rPr lang="pt-PT" dirty="0" err="1" smtClean="0"/>
              <a:t>bio-social</a:t>
            </a:r>
            <a:r>
              <a:rPr lang="pt-PT" dirty="0" smtClean="0"/>
              <a:t> </a:t>
            </a:r>
            <a:r>
              <a:rPr lang="pt-PT" dirty="0" err="1" smtClean="0"/>
              <a:t>evolution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85457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dirty="0" err="1" smtClean="0"/>
              <a:t>Modernization</a:t>
            </a:r>
            <a:r>
              <a:rPr lang="pt-PT" sz="4000" dirty="0" smtClean="0"/>
              <a:t> </a:t>
            </a:r>
            <a:r>
              <a:rPr lang="pt-PT" sz="2800" dirty="0" err="1" smtClean="0"/>
              <a:t>and</a:t>
            </a:r>
            <a:r>
              <a:rPr lang="pt-PT" sz="4000" dirty="0" smtClean="0"/>
              <a:t> Social Dynamics </a:t>
            </a:r>
            <a:endParaRPr lang="pt-PT" sz="4000" dirty="0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763713" y="2708275"/>
            <a:ext cx="4686300" cy="2517775"/>
            <a:chOff x="1303" y="2171"/>
            <a:chExt cx="6282" cy="3398"/>
          </a:xfrm>
        </p:grpSpPr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3908" y="5102"/>
              <a:ext cx="2502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Justiça social</a:t>
              </a:r>
              <a:endParaRPr lang="pt-PT"/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1303" y="2634"/>
              <a:ext cx="1685" cy="45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Exclusão</a:t>
              </a:r>
              <a:endParaRPr lang="pt-PT"/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5133" y="2171"/>
              <a:ext cx="2452" cy="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Controlo</a:t>
              </a:r>
              <a:endParaRPr lang="pt-PT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195513" y="2349500"/>
            <a:ext cx="1485900" cy="1714500"/>
            <a:chOff x="1303" y="1862"/>
            <a:chExt cx="1992" cy="2315"/>
          </a:xfrm>
        </p:grpSpPr>
        <p:sp>
          <p:nvSpPr>
            <p:cNvPr id="7182" name="Line 14"/>
            <p:cNvSpPr>
              <a:spLocks noChangeShapeType="1"/>
            </p:cNvSpPr>
            <p:nvPr/>
          </p:nvSpPr>
          <p:spPr bwMode="auto">
            <a:xfrm>
              <a:off x="1610" y="3251"/>
              <a:ext cx="459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83" name="Line 15"/>
            <p:cNvSpPr>
              <a:spLocks noChangeShapeType="1"/>
            </p:cNvSpPr>
            <p:nvPr/>
          </p:nvSpPr>
          <p:spPr bwMode="auto">
            <a:xfrm flipV="1">
              <a:off x="2682" y="2016"/>
              <a:ext cx="613" cy="46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1303" y="1862"/>
              <a:ext cx="1992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reclamação direitos</a:t>
              </a:r>
              <a:endParaRPr lang="pt-PT"/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1610" y="3251"/>
              <a:ext cx="1276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fechamento</a:t>
              </a:r>
              <a:endParaRPr lang="pt-PT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211638" y="2205038"/>
            <a:ext cx="1485900" cy="1733550"/>
            <a:chOff x="4061" y="1708"/>
            <a:chExt cx="1992" cy="2340"/>
          </a:xfrm>
        </p:grpSpPr>
        <p:sp>
          <p:nvSpPr>
            <p:cNvPr id="7187" name="Line 19"/>
            <p:cNvSpPr>
              <a:spLocks noChangeShapeType="1"/>
            </p:cNvSpPr>
            <p:nvPr/>
          </p:nvSpPr>
          <p:spPr bwMode="auto">
            <a:xfrm flipH="1" flipV="1">
              <a:off x="4367" y="2016"/>
              <a:ext cx="460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4061" y="1708"/>
              <a:ext cx="1482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racionalização</a:t>
              </a:r>
              <a:endParaRPr lang="pt-PT"/>
            </a:p>
          </p:txBody>
        </p:sp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 flipH="1">
              <a:off x="5185" y="2809"/>
              <a:ext cx="46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0" name="Text Box 22"/>
            <p:cNvSpPr txBox="1">
              <a:spLocks noChangeArrowheads="1"/>
            </p:cNvSpPr>
            <p:nvPr/>
          </p:nvSpPr>
          <p:spPr bwMode="auto">
            <a:xfrm>
              <a:off x="4419" y="3580"/>
              <a:ext cx="1634" cy="4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criminalização</a:t>
              </a:r>
              <a:endParaRPr lang="pt-PT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916238" y="3284538"/>
            <a:ext cx="4573587" cy="1600200"/>
            <a:chOff x="2222" y="3251"/>
            <a:chExt cx="6130" cy="2160"/>
          </a:xfrm>
        </p:grpSpPr>
        <p:sp>
          <p:nvSpPr>
            <p:cNvPr id="7192" name="Line 24"/>
            <p:cNvSpPr>
              <a:spLocks noChangeShapeType="1"/>
            </p:cNvSpPr>
            <p:nvPr/>
          </p:nvSpPr>
          <p:spPr bwMode="auto">
            <a:xfrm flipV="1">
              <a:off x="5900" y="3251"/>
              <a:ext cx="612" cy="13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3" name="Line 25"/>
            <p:cNvSpPr>
              <a:spLocks noChangeShapeType="1"/>
            </p:cNvSpPr>
            <p:nvPr/>
          </p:nvSpPr>
          <p:spPr bwMode="auto">
            <a:xfrm flipH="1" flipV="1">
              <a:off x="2682" y="3868"/>
              <a:ext cx="919" cy="154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auto">
            <a:xfrm>
              <a:off x="2222" y="4331"/>
              <a:ext cx="1277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revolução </a:t>
              </a:r>
              <a:endParaRPr lang="pt-PT"/>
            </a:p>
          </p:txBody>
        </p:sp>
        <p:sp>
          <p:nvSpPr>
            <p:cNvPr id="7195" name="Text Box 27"/>
            <p:cNvSpPr txBox="1">
              <a:spLocks noChangeArrowheads="1"/>
            </p:cNvSpPr>
            <p:nvPr/>
          </p:nvSpPr>
          <p:spPr bwMode="auto">
            <a:xfrm>
              <a:off x="6512" y="4485"/>
              <a:ext cx="1840" cy="4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institucionalização</a:t>
              </a:r>
              <a:endParaRPr lang="pt-PT"/>
            </a:p>
          </p:txBody>
        </p:sp>
      </p:grp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2411413" y="2133600"/>
            <a:ext cx="5029200" cy="2401888"/>
            <a:chOff x="1610" y="1708"/>
            <a:chExt cx="6742" cy="3243"/>
          </a:xfrm>
        </p:grpSpPr>
        <p:sp>
          <p:nvSpPr>
            <p:cNvPr id="7197" name="Line 29"/>
            <p:cNvSpPr>
              <a:spLocks noChangeShapeType="1"/>
            </p:cNvSpPr>
            <p:nvPr/>
          </p:nvSpPr>
          <p:spPr bwMode="auto">
            <a:xfrm>
              <a:off x="1610" y="3251"/>
              <a:ext cx="459" cy="92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198" name="Text Box 30"/>
            <p:cNvSpPr txBox="1">
              <a:spLocks noChangeArrowheads="1"/>
            </p:cNvSpPr>
            <p:nvPr/>
          </p:nvSpPr>
          <p:spPr bwMode="auto">
            <a:xfrm>
              <a:off x="1610" y="3251"/>
              <a:ext cx="1276" cy="46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fechamento</a:t>
              </a:r>
              <a:endParaRPr lang="pt-PT"/>
            </a:p>
          </p:txBody>
        </p: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4061" y="1708"/>
              <a:ext cx="4291" cy="3243"/>
              <a:chOff x="4061" y="1708"/>
              <a:chExt cx="4291" cy="3243"/>
            </a:xfrm>
          </p:grpSpPr>
          <p:sp>
            <p:nvSpPr>
              <p:cNvPr id="7200" name="Line 32"/>
              <p:cNvSpPr>
                <a:spLocks noChangeShapeType="1"/>
              </p:cNvSpPr>
              <p:nvPr/>
            </p:nvSpPr>
            <p:spPr bwMode="auto">
              <a:xfrm flipV="1">
                <a:off x="5900" y="3251"/>
                <a:ext cx="612" cy="138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201" name="Text Box 33"/>
              <p:cNvSpPr txBox="1">
                <a:spLocks noChangeArrowheads="1"/>
              </p:cNvSpPr>
              <p:nvPr/>
            </p:nvSpPr>
            <p:spPr bwMode="auto">
              <a:xfrm>
                <a:off x="6512" y="4485"/>
                <a:ext cx="1840" cy="4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institucionalização</a:t>
                </a:r>
                <a:endParaRPr lang="pt-PT"/>
              </a:p>
            </p:txBody>
          </p:sp>
          <p:sp>
            <p:nvSpPr>
              <p:cNvPr id="7202" name="Line 34"/>
              <p:cNvSpPr>
                <a:spLocks noChangeShapeType="1"/>
              </p:cNvSpPr>
              <p:nvPr/>
            </p:nvSpPr>
            <p:spPr bwMode="auto">
              <a:xfrm flipH="1" flipV="1">
                <a:off x="4367" y="2016"/>
                <a:ext cx="460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7203" name="Text Box 35"/>
              <p:cNvSpPr txBox="1">
                <a:spLocks noChangeArrowheads="1"/>
              </p:cNvSpPr>
              <p:nvPr/>
            </p:nvSpPr>
            <p:spPr bwMode="auto">
              <a:xfrm>
                <a:off x="4061" y="1708"/>
                <a:ext cx="1482" cy="46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racionalização</a:t>
                </a:r>
                <a:endParaRPr lang="pt-PT"/>
              </a:p>
            </p:txBody>
          </p:sp>
        </p:grp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195513" y="2349500"/>
            <a:ext cx="3467100" cy="2157413"/>
            <a:chOff x="1354" y="1884"/>
            <a:chExt cx="4647" cy="2912"/>
          </a:xfrm>
        </p:grpSpPr>
        <p:sp>
          <p:nvSpPr>
            <p:cNvPr id="7205" name="Text Box 37"/>
            <p:cNvSpPr txBox="1">
              <a:spLocks noChangeArrowheads="1"/>
            </p:cNvSpPr>
            <p:nvPr/>
          </p:nvSpPr>
          <p:spPr bwMode="auto">
            <a:xfrm>
              <a:off x="4367" y="3559"/>
              <a:ext cx="1634" cy="4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criminalização</a:t>
              </a:r>
              <a:endParaRPr lang="pt-PT"/>
            </a:p>
          </p:txBody>
        </p:sp>
        <p:sp>
          <p:nvSpPr>
            <p:cNvPr id="7206" name="Text Box 38"/>
            <p:cNvSpPr txBox="1">
              <a:spLocks noChangeArrowheads="1"/>
            </p:cNvSpPr>
            <p:nvPr/>
          </p:nvSpPr>
          <p:spPr bwMode="auto">
            <a:xfrm>
              <a:off x="2222" y="4331"/>
              <a:ext cx="1277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revolução </a:t>
              </a:r>
              <a:endParaRPr lang="pt-PT"/>
            </a:p>
          </p:txBody>
        </p:sp>
        <p:sp>
          <p:nvSpPr>
            <p:cNvPr id="7207" name="Text Box 39"/>
            <p:cNvSpPr txBox="1">
              <a:spLocks noChangeArrowheads="1"/>
            </p:cNvSpPr>
            <p:nvPr/>
          </p:nvSpPr>
          <p:spPr bwMode="auto">
            <a:xfrm>
              <a:off x="1354" y="1884"/>
              <a:ext cx="1992" cy="4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reclamação direitos</a:t>
              </a:r>
              <a:endParaRPr lang="pt-PT"/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3276600" y="2349500"/>
            <a:ext cx="2171700" cy="2514600"/>
            <a:chOff x="2682" y="2016"/>
            <a:chExt cx="2911" cy="3395"/>
          </a:xfrm>
        </p:grpSpPr>
        <p:sp>
          <p:nvSpPr>
            <p:cNvPr id="7209" name="Line 41"/>
            <p:cNvSpPr>
              <a:spLocks noChangeShapeType="1"/>
            </p:cNvSpPr>
            <p:nvPr/>
          </p:nvSpPr>
          <p:spPr bwMode="auto">
            <a:xfrm flipH="1" flipV="1">
              <a:off x="2682" y="3868"/>
              <a:ext cx="919" cy="1543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210" name="Line 42"/>
            <p:cNvSpPr>
              <a:spLocks noChangeShapeType="1"/>
            </p:cNvSpPr>
            <p:nvPr/>
          </p:nvSpPr>
          <p:spPr bwMode="auto">
            <a:xfrm flipH="1">
              <a:off x="5133" y="2788"/>
              <a:ext cx="460" cy="7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7211" name="Line 43"/>
            <p:cNvSpPr>
              <a:spLocks noChangeShapeType="1"/>
            </p:cNvSpPr>
            <p:nvPr/>
          </p:nvSpPr>
          <p:spPr bwMode="auto">
            <a:xfrm flipV="1">
              <a:off x="2682" y="2016"/>
              <a:ext cx="613" cy="4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1943893" y="1081444"/>
            <a:ext cx="52562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4000" dirty="0" err="1" smtClean="0"/>
              <a:t>Emancipatory</a:t>
            </a:r>
            <a:r>
              <a:rPr lang="pt-PT" sz="4000" dirty="0" smtClean="0"/>
              <a:t> </a:t>
            </a:r>
            <a:r>
              <a:rPr lang="pt-PT" sz="4000" dirty="0" err="1" smtClean="0"/>
              <a:t>cycle</a:t>
            </a:r>
            <a:r>
              <a:rPr lang="pt-PT" sz="4000" dirty="0" smtClean="0"/>
              <a:t> </a:t>
            </a:r>
            <a:endParaRPr lang="pt-PT" sz="4000" dirty="0"/>
          </a:p>
        </p:txBody>
      </p:sp>
      <p:sp>
        <p:nvSpPr>
          <p:cNvPr id="47" name="Text Box 44"/>
          <p:cNvSpPr txBox="1">
            <a:spLocks noChangeArrowheads="1"/>
          </p:cNvSpPr>
          <p:nvPr/>
        </p:nvSpPr>
        <p:spPr bwMode="auto">
          <a:xfrm>
            <a:off x="1976725" y="1109313"/>
            <a:ext cx="55752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4000" dirty="0" err="1" smtClean="0"/>
              <a:t>Solidarity</a:t>
            </a:r>
            <a:r>
              <a:rPr lang="pt-PT" sz="4000" dirty="0" smtClean="0"/>
              <a:t> </a:t>
            </a:r>
            <a:r>
              <a:rPr lang="pt-PT" sz="4000" dirty="0" err="1" smtClean="0"/>
              <a:t>cycle</a:t>
            </a:r>
            <a:endParaRPr lang="pt-PT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3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50" autoRev="1" fill="remove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7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dirty="0" smtClean="0"/>
              <a:t>Social </a:t>
            </a:r>
            <a:r>
              <a:rPr lang="pt-PT" sz="4000" dirty="0" err="1" smtClean="0"/>
              <a:t>metodologies</a:t>
            </a:r>
            <a:r>
              <a:rPr lang="pt-PT" sz="4000" dirty="0" smtClean="0"/>
              <a:t> </a:t>
            </a:r>
            <a:r>
              <a:rPr lang="pt-PT" sz="4000" dirty="0" err="1" smtClean="0"/>
              <a:t>and</a:t>
            </a:r>
            <a:r>
              <a:rPr lang="pt-PT" sz="4000" dirty="0" smtClean="0"/>
              <a:t> </a:t>
            </a:r>
            <a:r>
              <a:rPr lang="pt-PT" sz="4000" dirty="0" err="1" smtClean="0"/>
              <a:t>dynamics</a:t>
            </a:r>
            <a:endParaRPr lang="pt-PT" sz="4000" dirty="0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763713" y="3921125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4140200" y="2349500"/>
            <a:ext cx="0" cy="3240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3348038" y="3284538"/>
            <a:ext cx="14398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PT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619250" y="2565400"/>
            <a:ext cx="5761038" cy="2533650"/>
            <a:chOff x="1111" y="1706"/>
            <a:chExt cx="3629" cy="1596"/>
          </a:xfrm>
        </p:grpSpPr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2335" y="3074"/>
              <a:ext cx="1867" cy="2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Violência estruturante</a:t>
              </a:r>
              <a:endParaRPr lang="pt-PT"/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1111" y="1922"/>
              <a:ext cx="1257" cy="2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 i="1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Habitus</a:t>
              </a:r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 </a:t>
              </a:r>
              <a:endParaRPr lang="pt-PT"/>
            </a:p>
          </p:txBody>
        </p:sp>
        <p:sp>
          <p:nvSpPr>
            <p:cNvPr id="9228" name="Text Box 12"/>
            <p:cNvSpPr txBox="1">
              <a:spLocks noChangeArrowheads="1"/>
            </p:cNvSpPr>
            <p:nvPr/>
          </p:nvSpPr>
          <p:spPr bwMode="auto">
            <a:xfrm>
              <a:off x="2911" y="1706"/>
              <a:ext cx="1829" cy="2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6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Classificações regulamentares</a:t>
              </a:r>
              <a:endParaRPr lang="pt-PT"/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2051050" y="2420938"/>
            <a:ext cx="2355850" cy="1606550"/>
            <a:chOff x="1202" y="3338"/>
            <a:chExt cx="1484" cy="1012"/>
          </a:xfrm>
        </p:grpSpPr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>
              <a:off x="1239" y="3986"/>
              <a:ext cx="252" cy="3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 flipV="1">
              <a:off x="1773" y="3410"/>
              <a:ext cx="336" cy="1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32" name="Text Box 16"/>
            <p:cNvSpPr txBox="1">
              <a:spLocks noChangeArrowheads="1"/>
            </p:cNvSpPr>
            <p:nvPr/>
          </p:nvSpPr>
          <p:spPr bwMode="auto">
            <a:xfrm>
              <a:off x="1202" y="3338"/>
              <a:ext cx="1461" cy="183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Emergências ideológicas</a:t>
              </a:r>
              <a:endParaRPr lang="pt-PT" sz="1200">
                <a:latin typeface="Times New Roman" pitchFamily="18" charset="0"/>
              </a:endParaRPr>
            </a:p>
            <a:p>
              <a:pPr algn="ctr"/>
              <a:endParaRPr lang="pt-PT"/>
            </a:p>
          </p:txBody>
        </p:sp>
        <p:sp>
          <p:nvSpPr>
            <p:cNvPr id="9233" name="Text Box 17"/>
            <p:cNvSpPr txBox="1">
              <a:spLocks noChangeArrowheads="1"/>
            </p:cNvSpPr>
            <p:nvPr/>
          </p:nvSpPr>
          <p:spPr bwMode="auto">
            <a:xfrm>
              <a:off x="1429" y="3974"/>
              <a:ext cx="1257" cy="19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Estratégias corporativas</a:t>
              </a:r>
              <a:endParaRPr lang="pt-PT" sz="12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4427538" y="2060575"/>
            <a:ext cx="1485900" cy="1733550"/>
            <a:chOff x="3515" y="1162"/>
            <a:chExt cx="936" cy="1092"/>
          </a:xfrm>
        </p:grpSpPr>
        <p:sp>
          <p:nvSpPr>
            <p:cNvPr id="9235" name="Line 19"/>
            <p:cNvSpPr>
              <a:spLocks noChangeShapeType="1"/>
            </p:cNvSpPr>
            <p:nvPr/>
          </p:nvSpPr>
          <p:spPr bwMode="auto">
            <a:xfrm flipH="1" flipV="1">
              <a:off x="3659" y="1306"/>
              <a:ext cx="216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36" name="Text Box 20"/>
            <p:cNvSpPr txBox="1">
              <a:spLocks noChangeArrowheads="1"/>
            </p:cNvSpPr>
            <p:nvPr/>
          </p:nvSpPr>
          <p:spPr bwMode="auto">
            <a:xfrm>
              <a:off x="3515" y="1162"/>
              <a:ext cx="696" cy="2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normas</a:t>
              </a:r>
              <a:endParaRPr lang="pt-PT"/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 flipH="1">
              <a:off x="4043" y="1676"/>
              <a:ext cx="216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lgDashDot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38" name="Text Box 22"/>
            <p:cNvSpPr txBox="1">
              <a:spLocks noChangeArrowheads="1"/>
            </p:cNvSpPr>
            <p:nvPr/>
          </p:nvSpPr>
          <p:spPr bwMode="auto">
            <a:xfrm>
              <a:off x="3683" y="2036"/>
              <a:ext cx="768" cy="2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verdade oficial</a:t>
              </a:r>
              <a:endParaRPr lang="pt-PT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843213" y="3284538"/>
            <a:ext cx="4646612" cy="1600200"/>
            <a:chOff x="1791" y="2069"/>
            <a:chExt cx="2927" cy="1008"/>
          </a:xfrm>
        </p:grpSpPr>
        <p:sp>
          <p:nvSpPr>
            <p:cNvPr id="9240" name="Line 24"/>
            <p:cNvSpPr>
              <a:spLocks noChangeShapeType="1"/>
            </p:cNvSpPr>
            <p:nvPr/>
          </p:nvSpPr>
          <p:spPr bwMode="auto">
            <a:xfrm flipV="1">
              <a:off x="3544" y="2069"/>
              <a:ext cx="309" cy="64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41" name="Line 25"/>
            <p:cNvSpPr>
              <a:spLocks noChangeShapeType="1"/>
            </p:cNvSpPr>
            <p:nvPr/>
          </p:nvSpPr>
          <p:spPr bwMode="auto">
            <a:xfrm flipH="1" flipV="1">
              <a:off x="2020" y="2357"/>
              <a:ext cx="465" cy="72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42" name="Text Box 26"/>
            <p:cNvSpPr txBox="1">
              <a:spLocks noChangeArrowheads="1"/>
            </p:cNvSpPr>
            <p:nvPr/>
          </p:nvSpPr>
          <p:spPr bwMode="auto">
            <a:xfrm>
              <a:off x="1791" y="2573"/>
              <a:ext cx="646" cy="2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subordinação </a:t>
              </a:r>
              <a:endParaRPr lang="pt-PT"/>
            </a:p>
          </p:txBody>
        </p:sp>
        <p:sp>
          <p:nvSpPr>
            <p:cNvPr id="9243" name="Text Box 27"/>
            <p:cNvSpPr txBox="1">
              <a:spLocks noChangeArrowheads="1"/>
            </p:cNvSpPr>
            <p:nvPr/>
          </p:nvSpPr>
          <p:spPr bwMode="auto">
            <a:xfrm>
              <a:off x="3787" y="2645"/>
              <a:ext cx="931" cy="2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submissão</a:t>
              </a:r>
              <a:endParaRPr lang="pt-PT"/>
            </a:p>
          </p:txBody>
        </p:sp>
      </p:grp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2268538" y="2133600"/>
            <a:ext cx="5461000" cy="2401888"/>
            <a:chOff x="1292" y="1344"/>
            <a:chExt cx="3440" cy="1513"/>
          </a:xfrm>
        </p:grpSpPr>
        <p:sp>
          <p:nvSpPr>
            <p:cNvPr id="9245" name="Line 29"/>
            <p:cNvSpPr>
              <a:spLocks noChangeShapeType="1"/>
            </p:cNvSpPr>
            <p:nvPr/>
          </p:nvSpPr>
          <p:spPr bwMode="auto">
            <a:xfrm>
              <a:off x="1564" y="2064"/>
              <a:ext cx="216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pt-PT"/>
            </a:p>
          </p:txBody>
        </p:sp>
        <p:sp>
          <p:nvSpPr>
            <p:cNvPr id="9246" name="Text Box 30"/>
            <p:cNvSpPr txBox="1">
              <a:spLocks noChangeArrowheads="1"/>
            </p:cNvSpPr>
            <p:nvPr/>
          </p:nvSpPr>
          <p:spPr bwMode="auto">
            <a:xfrm>
              <a:off x="1292" y="2115"/>
              <a:ext cx="1099" cy="181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pt-PT" altLang="zh-CN" sz="1200">
                  <a:solidFill>
                    <a:srgbClr val="000000"/>
                  </a:solidFill>
                  <a:latin typeface="Times New Roman" pitchFamily="18" charset="0"/>
                  <a:ea typeface="SimSun" charset="-122"/>
                </a:rPr>
                <a:t>Estratégias corporativas </a:t>
              </a:r>
              <a:endParaRPr lang="pt-PT"/>
            </a:p>
          </p:txBody>
        </p: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2716" y="1344"/>
              <a:ext cx="2016" cy="1513"/>
              <a:chOff x="4061" y="1708"/>
              <a:chExt cx="4291" cy="3243"/>
            </a:xfrm>
          </p:grpSpPr>
          <p:sp>
            <p:nvSpPr>
              <p:cNvPr id="9248" name="Line 32"/>
              <p:cNvSpPr>
                <a:spLocks noChangeShapeType="1"/>
              </p:cNvSpPr>
              <p:nvPr/>
            </p:nvSpPr>
            <p:spPr bwMode="auto">
              <a:xfrm flipV="1">
                <a:off x="5900" y="3251"/>
                <a:ext cx="612" cy="138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9249" name="Text Box 33"/>
              <p:cNvSpPr txBox="1">
                <a:spLocks noChangeArrowheads="1"/>
              </p:cNvSpPr>
              <p:nvPr/>
            </p:nvSpPr>
            <p:spPr bwMode="auto">
              <a:xfrm>
                <a:off x="6512" y="4485"/>
                <a:ext cx="1840" cy="46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submissão</a:t>
                </a:r>
                <a:endParaRPr lang="pt-PT"/>
              </a:p>
            </p:txBody>
          </p:sp>
          <p:sp>
            <p:nvSpPr>
              <p:cNvPr id="9250" name="Line 34"/>
              <p:cNvSpPr>
                <a:spLocks noChangeShapeType="1"/>
              </p:cNvSpPr>
              <p:nvPr/>
            </p:nvSpPr>
            <p:spPr bwMode="auto">
              <a:xfrm flipH="1" flipV="1">
                <a:off x="4367" y="2016"/>
                <a:ext cx="460" cy="30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9251" name="Text Box 35"/>
              <p:cNvSpPr txBox="1">
                <a:spLocks noChangeArrowheads="1"/>
              </p:cNvSpPr>
              <p:nvPr/>
            </p:nvSpPr>
            <p:spPr bwMode="auto">
              <a:xfrm>
                <a:off x="4061" y="1708"/>
                <a:ext cx="1482" cy="466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normas</a:t>
                </a:r>
                <a:endParaRPr lang="pt-PT"/>
              </a:p>
            </p:txBody>
          </p:sp>
        </p:grp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1547813" y="2349500"/>
            <a:ext cx="4259262" cy="2514600"/>
            <a:chOff x="1701" y="4473"/>
            <a:chExt cx="2683" cy="1584"/>
          </a:xfrm>
        </p:grpSpPr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1701" y="4473"/>
              <a:ext cx="2651" cy="1359"/>
              <a:chOff x="931" y="1469"/>
              <a:chExt cx="2651" cy="1359"/>
            </a:xfrm>
          </p:grpSpPr>
          <p:sp>
            <p:nvSpPr>
              <p:cNvPr id="9253" name="Text Box 37"/>
              <p:cNvSpPr txBox="1">
                <a:spLocks noChangeArrowheads="1"/>
              </p:cNvSpPr>
              <p:nvPr/>
            </p:nvSpPr>
            <p:spPr bwMode="auto">
              <a:xfrm>
                <a:off x="2880" y="2251"/>
                <a:ext cx="702" cy="2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verdade oficial</a:t>
                </a:r>
                <a:endParaRPr lang="pt-PT"/>
              </a:p>
            </p:txBody>
          </p:sp>
          <p:sp>
            <p:nvSpPr>
              <p:cNvPr id="9254" name="Text Box 38"/>
              <p:cNvSpPr txBox="1">
                <a:spLocks noChangeArrowheads="1"/>
              </p:cNvSpPr>
              <p:nvPr/>
            </p:nvSpPr>
            <p:spPr bwMode="auto">
              <a:xfrm>
                <a:off x="1761" y="2611"/>
                <a:ext cx="690" cy="21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subordinação</a:t>
                </a:r>
                <a:endParaRPr lang="pt-PT"/>
              </a:p>
            </p:txBody>
          </p:sp>
          <p:sp>
            <p:nvSpPr>
              <p:cNvPr id="9255" name="Text Box 39"/>
              <p:cNvSpPr txBox="1">
                <a:spLocks noChangeArrowheads="1"/>
              </p:cNvSpPr>
              <p:nvPr/>
            </p:nvSpPr>
            <p:spPr bwMode="auto">
              <a:xfrm>
                <a:off x="931" y="1469"/>
                <a:ext cx="1494" cy="217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pt-PT" altLang="zh-CN" sz="1200">
                    <a:solidFill>
                      <a:srgbClr val="000000"/>
                    </a:solidFill>
                    <a:latin typeface="Times New Roman" pitchFamily="18" charset="0"/>
                    <a:ea typeface="SimSun" charset="-122"/>
                  </a:rPr>
                  <a:t>Emergências ideológicas</a:t>
                </a:r>
                <a:endParaRPr lang="pt-PT"/>
              </a:p>
            </p:txBody>
          </p:sp>
        </p:grpSp>
        <p:grpSp>
          <p:nvGrpSpPr>
            <p:cNvPr id="10" name="Group 40"/>
            <p:cNvGrpSpPr>
              <a:grpSpLocks/>
            </p:cNvGrpSpPr>
            <p:nvPr/>
          </p:nvGrpSpPr>
          <p:grpSpPr bwMode="auto">
            <a:xfrm>
              <a:off x="3016" y="4473"/>
              <a:ext cx="1368" cy="1584"/>
              <a:chOff x="2682" y="2016"/>
              <a:chExt cx="2911" cy="3395"/>
            </a:xfrm>
          </p:grpSpPr>
          <p:sp>
            <p:nvSpPr>
              <p:cNvPr id="9257" name="Line 41"/>
              <p:cNvSpPr>
                <a:spLocks noChangeShapeType="1"/>
              </p:cNvSpPr>
              <p:nvPr/>
            </p:nvSpPr>
            <p:spPr bwMode="auto">
              <a:xfrm flipH="1" flipV="1">
                <a:off x="2682" y="3868"/>
                <a:ext cx="919" cy="154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9258" name="Line 42"/>
              <p:cNvSpPr>
                <a:spLocks noChangeShapeType="1"/>
              </p:cNvSpPr>
              <p:nvPr/>
            </p:nvSpPr>
            <p:spPr bwMode="auto">
              <a:xfrm flipH="1">
                <a:off x="5133" y="2788"/>
                <a:ext cx="460" cy="77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lgDashDotDot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  <p:sp>
            <p:nvSpPr>
              <p:cNvPr id="9259" name="Line 43"/>
              <p:cNvSpPr>
                <a:spLocks noChangeShapeType="1"/>
              </p:cNvSpPr>
              <p:nvPr/>
            </p:nvSpPr>
            <p:spPr bwMode="auto">
              <a:xfrm flipV="1">
                <a:off x="2682" y="2016"/>
                <a:ext cx="613" cy="46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pt-PT"/>
              </a:p>
            </p:txBody>
          </p:sp>
        </p:grpSp>
      </p:grpSp>
      <p:sp>
        <p:nvSpPr>
          <p:cNvPr id="9260" name="Text Box 44"/>
          <p:cNvSpPr txBox="1">
            <a:spLocks noChangeArrowheads="1"/>
          </p:cNvSpPr>
          <p:nvPr/>
        </p:nvSpPr>
        <p:spPr bwMode="auto">
          <a:xfrm>
            <a:off x="2051050" y="1125538"/>
            <a:ext cx="56165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4000" dirty="0" err="1" smtClean="0"/>
              <a:t>Solidarity</a:t>
            </a:r>
            <a:r>
              <a:rPr lang="pt-PT" sz="4000" dirty="0" smtClean="0"/>
              <a:t> </a:t>
            </a:r>
            <a:r>
              <a:rPr lang="pt-PT" sz="4000" dirty="0" err="1" smtClean="0"/>
              <a:t>cycle</a:t>
            </a:r>
            <a:endParaRPr lang="pt-PT" sz="4000" dirty="0"/>
          </a:p>
        </p:txBody>
      </p:sp>
      <p:sp>
        <p:nvSpPr>
          <p:cNvPr id="9261" name="Text Box 45"/>
          <p:cNvSpPr txBox="1">
            <a:spLocks noChangeArrowheads="1"/>
          </p:cNvSpPr>
          <p:nvPr/>
        </p:nvSpPr>
        <p:spPr bwMode="auto">
          <a:xfrm>
            <a:off x="2199481" y="1151145"/>
            <a:ext cx="52562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4000" dirty="0" err="1" smtClean="0"/>
              <a:t>Emancipatory</a:t>
            </a:r>
            <a:r>
              <a:rPr lang="pt-PT" sz="4000" dirty="0" smtClean="0"/>
              <a:t> </a:t>
            </a:r>
            <a:r>
              <a:rPr lang="pt-PT" sz="4000" dirty="0" err="1" smtClean="0"/>
              <a:t>cycle</a:t>
            </a:r>
            <a:r>
              <a:rPr lang="pt-PT" sz="4000" dirty="0" smtClean="0"/>
              <a:t> </a:t>
            </a:r>
            <a:endParaRPr lang="pt-PT" sz="4000" dirty="0"/>
          </a:p>
        </p:txBody>
      </p:sp>
      <p:grpSp>
        <p:nvGrpSpPr>
          <p:cNvPr id="11" name="Group 61"/>
          <p:cNvGrpSpPr>
            <a:grpSpLocks/>
          </p:cNvGrpSpPr>
          <p:nvPr/>
        </p:nvGrpSpPr>
        <p:grpSpPr bwMode="auto">
          <a:xfrm>
            <a:off x="0" y="1844675"/>
            <a:ext cx="7921625" cy="4543425"/>
            <a:chOff x="158" y="1162"/>
            <a:chExt cx="4990" cy="2862"/>
          </a:xfrm>
        </p:grpSpPr>
        <p:sp>
          <p:nvSpPr>
            <p:cNvPr id="9273" name="Text Box 57"/>
            <p:cNvSpPr txBox="1">
              <a:spLocks noChangeArrowheads="1"/>
            </p:cNvSpPr>
            <p:nvPr/>
          </p:nvSpPr>
          <p:spPr bwMode="auto">
            <a:xfrm>
              <a:off x="158" y="1162"/>
              <a:ext cx="104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PT" b="1" dirty="0" err="1" smtClean="0"/>
                <a:t>observation</a:t>
              </a:r>
              <a:endParaRPr lang="pt-PT" b="1" dirty="0"/>
            </a:p>
          </p:txBody>
        </p:sp>
        <p:sp>
          <p:nvSpPr>
            <p:cNvPr id="9274" name="Text Box 58"/>
            <p:cNvSpPr txBox="1">
              <a:spLocks noChangeArrowheads="1"/>
            </p:cNvSpPr>
            <p:nvPr/>
          </p:nvSpPr>
          <p:spPr bwMode="auto">
            <a:xfrm>
              <a:off x="2517" y="3793"/>
              <a:ext cx="95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PT" b="1" dirty="0" err="1" smtClean="0"/>
                <a:t>genealogy</a:t>
              </a:r>
              <a:endParaRPr lang="pt-PT" b="1" dirty="0"/>
            </a:p>
          </p:txBody>
        </p:sp>
        <p:sp>
          <p:nvSpPr>
            <p:cNvPr id="9275" name="Text Box 59"/>
            <p:cNvSpPr txBox="1">
              <a:spLocks noChangeArrowheads="1"/>
            </p:cNvSpPr>
            <p:nvPr/>
          </p:nvSpPr>
          <p:spPr bwMode="auto">
            <a:xfrm>
              <a:off x="4377" y="1207"/>
              <a:ext cx="77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PT" b="1" dirty="0" err="1" smtClean="0"/>
                <a:t>inquiry</a:t>
              </a:r>
              <a:endParaRPr lang="pt-PT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0" grpId="1"/>
      <p:bldP spid="9261" grpId="0"/>
      <p:bldP spid="9261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/>
          <a:lstStyle/>
          <a:p>
            <a:r>
              <a:rPr lang="pt-PT" dirty="0" err="1" smtClean="0"/>
              <a:t>Evolution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organization</a:t>
            </a:r>
            <a:endParaRPr lang="pt-PT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971118"/>
              </p:ext>
            </p:extLst>
          </p:nvPr>
        </p:nvGraphicFramePr>
        <p:xfrm>
          <a:off x="1259632" y="1276320"/>
          <a:ext cx="6624736" cy="2088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728192"/>
                <a:gridCol w="1800200"/>
                <a:gridCol w="1656184"/>
              </a:tblGrid>
              <a:tr h="522058">
                <a:tc>
                  <a:txBody>
                    <a:bodyPr/>
                    <a:lstStyle/>
                    <a:p>
                      <a:r>
                        <a:rPr lang="pt-PT" dirty="0" err="1" smtClean="0">
                          <a:solidFill>
                            <a:schemeClr val="tx1"/>
                          </a:solidFill>
                        </a:rPr>
                        <a:t>Instinct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Basic </a:t>
                      </a:r>
                      <a:r>
                        <a:rPr lang="pt-PT" dirty="0" err="1" smtClean="0">
                          <a:solidFill>
                            <a:schemeClr val="tx1"/>
                          </a:solidFill>
                        </a:rPr>
                        <a:t>needs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>
                          <a:solidFill>
                            <a:schemeClr val="tx1"/>
                          </a:solidFill>
                        </a:rPr>
                        <a:t>Sociabilities</a:t>
                      </a:r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>
                          <a:solidFill>
                            <a:schemeClr val="tx1"/>
                          </a:solidFill>
                        </a:rPr>
                        <a:t>Civilization</a:t>
                      </a:r>
                      <a:r>
                        <a:rPr lang="pt-PT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pt-P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At</a:t>
                      </a:r>
                      <a:r>
                        <a:rPr lang="pt-PT" dirty="0" smtClean="0"/>
                        <a:t> </a:t>
                      </a:r>
                      <a:r>
                        <a:rPr lang="pt-PT" dirty="0" err="1" smtClean="0"/>
                        <a:t>once</a:t>
                      </a:r>
                      <a:endParaRPr lang="pt-P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Survival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Learning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Dissimulation</a:t>
                      </a:r>
                      <a:endParaRPr lang="pt-PT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r>
                        <a:rPr lang="pt-PT" dirty="0" smtClean="0"/>
                        <a:t>Sexual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Reprodution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Control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Misogynie</a:t>
                      </a:r>
                      <a:r>
                        <a:rPr lang="pt-PT" baseline="0" dirty="0" smtClean="0"/>
                        <a:t> </a:t>
                      </a:r>
                      <a:endParaRPr lang="pt-PT" dirty="0"/>
                    </a:p>
                  </a:txBody>
                  <a:tcPr/>
                </a:tc>
              </a:tr>
              <a:tr h="522058">
                <a:tc>
                  <a:txBody>
                    <a:bodyPr/>
                    <a:lstStyle/>
                    <a:p>
                      <a:r>
                        <a:rPr lang="pt-PT" dirty="0" smtClean="0"/>
                        <a:t>Social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Adaptation</a:t>
                      </a:r>
                      <a:r>
                        <a:rPr lang="pt-PT" dirty="0" smtClean="0"/>
                        <a:t>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Solidarity</a:t>
                      </a:r>
                      <a:r>
                        <a:rPr lang="pt-PT" dirty="0" smtClean="0"/>
                        <a:t> 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err="1" smtClean="0"/>
                        <a:t>Elitism</a:t>
                      </a:r>
                      <a:r>
                        <a:rPr lang="pt-PT" dirty="0" smtClean="0"/>
                        <a:t> 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Conexão reta unidirecional 9"/>
          <p:cNvCxnSpPr/>
          <p:nvPr/>
        </p:nvCxnSpPr>
        <p:spPr>
          <a:xfrm flipV="1">
            <a:off x="3437601" y="3664244"/>
            <a:ext cx="864096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xão reta unidirecional 10"/>
          <p:cNvCxnSpPr/>
          <p:nvPr/>
        </p:nvCxnSpPr>
        <p:spPr>
          <a:xfrm flipV="1">
            <a:off x="5351866" y="3597680"/>
            <a:ext cx="864096" cy="50405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669956" y="4245866"/>
            <a:ext cx="2454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Linguage</a:t>
            </a:r>
            <a:r>
              <a:rPr lang="pt-PT" dirty="0" smtClean="0"/>
              <a:t>/</a:t>
            </a:r>
            <a:r>
              <a:rPr lang="pt-PT" dirty="0" err="1" smtClean="0"/>
              <a:t>coordination</a:t>
            </a:r>
            <a:endParaRPr lang="pt-PT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731863" y="4234605"/>
            <a:ext cx="1988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Violence</a:t>
            </a:r>
            <a:r>
              <a:rPr lang="pt-PT" dirty="0" smtClean="0"/>
              <a:t>/</a:t>
            </a:r>
            <a:r>
              <a:rPr lang="pt-PT" dirty="0" err="1" smtClean="0"/>
              <a:t>ideology</a:t>
            </a:r>
            <a:endParaRPr lang="pt-PT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981331" y="5353862"/>
            <a:ext cx="172778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 smtClean="0"/>
              <a:t>Trust </a:t>
            </a:r>
            <a:r>
              <a:rPr lang="pt-PT" dirty="0" err="1" smtClean="0"/>
              <a:t>prodution</a:t>
            </a:r>
            <a:endParaRPr lang="pt-PT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4956041" y="5358083"/>
            <a:ext cx="22108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 err="1" smtClean="0"/>
              <a:t>Privilege</a:t>
            </a:r>
            <a:r>
              <a:rPr lang="pt-PT" dirty="0" smtClean="0"/>
              <a:t> </a:t>
            </a:r>
            <a:r>
              <a:rPr lang="pt-PT" dirty="0" err="1" smtClean="0"/>
              <a:t>production</a:t>
            </a:r>
            <a:endParaRPr lang="pt-PT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658787" y="5736561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Emancipatory</a:t>
            </a:r>
            <a:r>
              <a:rPr lang="pt-PT" dirty="0" smtClean="0"/>
              <a:t> </a:t>
            </a:r>
            <a:r>
              <a:rPr lang="pt-PT" dirty="0" err="1" smtClean="0"/>
              <a:t>Cycle</a:t>
            </a:r>
            <a:endParaRPr lang="pt-PT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4372799" y="5736561"/>
            <a:ext cx="3852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 smtClean="0"/>
              <a:t>Solidary</a:t>
            </a:r>
            <a:r>
              <a:rPr lang="pt-PT" dirty="0" smtClean="0"/>
              <a:t> </a:t>
            </a:r>
            <a:r>
              <a:rPr lang="pt-PT" dirty="0" err="1" smtClean="0"/>
              <a:t>Cycle</a:t>
            </a:r>
            <a:r>
              <a:rPr lang="pt-PT" dirty="0" smtClean="0"/>
              <a:t> </a:t>
            </a:r>
            <a:r>
              <a:rPr lang="pt-PT" dirty="0"/>
              <a:t>(</a:t>
            </a:r>
            <a:r>
              <a:rPr lang="pt-PT" dirty="0" err="1" smtClean="0"/>
              <a:t>fidelity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submition</a:t>
            </a:r>
            <a:r>
              <a:rPr lang="pt-PT" dirty="0" smtClean="0"/>
              <a:t>)</a:t>
            </a:r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5691548" y="4997897"/>
            <a:ext cx="847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GUILT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2089980" y="4984530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SOLUTION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193016" y="4984530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Look for: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0525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5" grpId="0" animBg="1"/>
      <p:bldP spid="16" grpId="0"/>
      <p:bldP spid="17" grpId="0"/>
      <p:bldP spid="3" grpId="0"/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PT" sz="8000" dirty="0" err="1" smtClean="0"/>
              <a:t>The</a:t>
            </a:r>
            <a:r>
              <a:rPr lang="pt-PT" sz="8000" dirty="0" smtClean="0"/>
              <a:t> </a:t>
            </a:r>
            <a:r>
              <a:rPr lang="pt-PT" sz="8000" smtClean="0"/>
              <a:t>end</a:t>
            </a:r>
            <a:endParaRPr lang="pt-PT" sz="80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 smtClean="0">
                <a:hlinkClick r:id="rId4"/>
              </a:rPr>
              <a:t>http</a:t>
            </a:r>
            <a:r>
              <a:rPr lang="pt-PT" sz="2400" dirty="0">
                <a:hlinkClick r:id="rId4"/>
              </a:rPr>
              <a:t>://iscte.pt/~</a:t>
            </a:r>
            <a:r>
              <a:rPr lang="pt-PT" sz="2400" dirty="0" smtClean="0">
                <a:hlinkClick r:id="rId4"/>
              </a:rPr>
              <a:t>apad/estesp</a:t>
            </a:r>
            <a:endParaRPr lang="pt-PT" sz="2400" dirty="0" smtClean="0"/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Corporative </a:t>
            </a:r>
            <a:r>
              <a:rPr lang="pt-PT" dirty="0" err="1" smtClean="0"/>
              <a:t>coercive</a:t>
            </a:r>
            <a:r>
              <a:rPr lang="pt-PT" dirty="0" smtClean="0"/>
              <a:t> </a:t>
            </a:r>
            <a:r>
              <a:rPr lang="pt-PT" dirty="0" err="1" smtClean="0"/>
              <a:t>society</a:t>
            </a:r>
            <a:r>
              <a:rPr lang="pt-PT" dirty="0" smtClean="0"/>
              <a:t> </a:t>
            </a:r>
            <a:endParaRPr lang="pt-PT" dirty="0"/>
          </a:p>
        </p:txBody>
      </p:sp>
      <p:pic>
        <p:nvPicPr>
          <p:cNvPr id="1026" name="Picture 2" descr="Resultado de imagem para tempesta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239089"/>
            <a:ext cx="2592288" cy="206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se1.mm.bing.net/th?&amp;id=OIP.M2273807b1e1fb3ae641321727bcc31cco0&amp;w=300&amp;h=200&amp;c=0&amp;pid=1.9&amp;rs=0&amp;p=0&amp;r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234" y="1882643"/>
            <a:ext cx="3657726" cy="243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54234" y="4786132"/>
            <a:ext cx="4248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smtClean="0"/>
              <a:t>Durkheim / macro </a:t>
            </a:r>
            <a:r>
              <a:rPr lang="pt-PT" sz="3200" dirty="0" err="1" smtClean="0"/>
              <a:t>weberian</a:t>
            </a:r>
            <a:r>
              <a:rPr lang="pt-PT" sz="3200" dirty="0" smtClean="0"/>
              <a:t> </a:t>
            </a:r>
            <a:r>
              <a:rPr lang="pt-PT" sz="3200" dirty="0" err="1" smtClean="0"/>
              <a:t>Wieviorka</a:t>
            </a:r>
            <a:endParaRPr lang="pt-PT" sz="3200" dirty="0"/>
          </a:p>
        </p:txBody>
      </p:sp>
      <p:sp>
        <p:nvSpPr>
          <p:cNvPr id="5" name="Retângulo 4"/>
          <p:cNvSpPr/>
          <p:nvPr/>
        </p:nvSpPr>
        <p:spPr>
          <a:xfrm>
            <a:off x="4998432" y="4846288"/>
            <a:ext cx="32496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err="1" smtClean="0"/>
              <a:t>Gains</a:t>
            </a:r>
            <a:r>
              <a:rPr lang="pt-PT" dirty="0" smtClean="0"/>
              <a:t>: </a:t>
            </a:r>
          </a:p>
          <a:p>
            <a:endParaRPr lang="pt-PT" dirty="0"/>
          </a:p>
          <a:p>
            <a:r>
              <a:rPr lang="pt-PT" dirty="0" err="1" smtClean="0"/>
              <a:t>Potencialities</a:t>
            </a:r>
            <a:r>
              <a:rPr lang="pt-PT" dirty="0" smtClean="0"/>
              <a:t> of social </a:t>
            </a:r>
            <a:r>
              <a:rPr lang="pt-PT" dirty="0" err="1" smtClean="0"/>
              <a:t>actions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3114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4414" y="-15362"/>
            <a:ext cx="8229600" cy="1143000"/>
          </a:xfrm>
        </p:spPr>
        <p:txBody>
          <a:bodyPr/>
          <a:lstStyle/>
          <a:p>
            <a:r>
              <a:rPr lang="en-GB" dirty="0" smtClean="0"/>
              <a:t>Liberal virtual society </a:t>
            </a:r>
            <a:endParaRPr lang="en-GB" dirty="0"/>
          </a:p>
        </p:txBody>
      </p:sp>
      <p:pic>
        <p:nvPicPr>
          <p:cNvPr id="44034" name="Picture 2" descr="http://1.bp.blogspot.com/-fd-ab8Qid_o/TeDPoOJeE7I/AAAAAAAARNU/0Ke-xuLF4BM/s1600/economia-cultura-e-sociedade-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7118" y="836712"/>
            <a:ext cx="2376264" cy="2339284"/>
          </a:xfrm>
          <a:prstGeom prst="rect">
            <a:avLst/>
          </a:prstGeom>
          <a:noFill/>
        </p:spPr>
      </p:pic>
      <p:pic>
        <p:nvPicPr>
          <p:cNvPr id="2052" name="Picture 4" descr="http://tse1.mm.bing.net/th?&amp;id=OIP.Mbe7d3816d50b054146a1bba991f5ec4ao0&amp;w=300&amp;h=209&amp;c=0&amp;pid=1.9&amp;rs=0&amp;p=0&amp;r=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524" y="3175996"/>
            <a:ext cx="28575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59058" y="4853550"/>
            <a:ext cx="382989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 smtClean="0"/>
              <a:t>Weber / micro</a:t>
            </a:r>
          </a:p>
          <a:p>
            <a:r>
              <a:rPr lang="pt-PT" sz="3200" dirty="0" err="1" smtClean="0"/>
              <a:t>Durkheimian</a:t>
            </a:r>
            <a:r>
              <a:rPr lang="pt-PT" sz="3200" dirty="0" smtClean="0"/>
              <a:t> </a:t>
            </a:r>
            <a:r>
              <a:rPr lang="pt-PT" sz="3200" dirty="0" err="1" smtClean="0"/>
              <a:t>Collins</a:t>
            </a:r>
            <a:endParaRPr lang="pt-PT" sz="3200" dirty="0"/>
          </a:p>
        </p:txBody>
      </p:sp>
      <p:pic>
        <p:nvPicPr>
          <p:cNvPr id="2054" name="Picture 6" descr="http://tse1.mm.bing.net/th?&amp;id=OIP.Md004b0a769f1d1a64715ebad4ff675f5o0&amp;w=222&amp;h=147&amp;c=0&amp;pid=1.9&amp;rs=0&amp;p=0&amp;r=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39689"/>
            <a:ext cx="5132334" cy="3413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4998432" y="4846288"/>
            <a:ext cx="36471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err="1" smtClean="0"/>
              <a:t>Gains</a:t>
            </a:r>
            <a:r>
              <a:rPr lang="pt-PT" dirty="0" smtClean="0"/>
              <a:t>: </a:t>
            </a:r>
          </a:p>
          <a:p>
            <a:endParaRPr lang="pt-PT" dirty="0"/>
          </a:p>
          <a:p>
            <a:r>
              <a:rPr lang="pt-PT" dirty="0" err="1" smtClean="0"/>
              <a:t>Sources</a:t>
            </a:r>
            <a:r>
              <a:rPr lang="pt-PT" dirty="0" smtClean="0"/>
              <a:t> of </a:t>
            </a:r>
            <a:r>
              <a:rPr lang="pt-PT" dirty="0" err="1" smtClean="0"/>
              <a:t>energy</a:t>
            </a:r>
            <a:r>
              <a:rPr lang="pt-PT" dirty="0" smtClean="0"/>
              <a:t> of social </a:t>
            </a:r>
            <a:r>
              <a:rPr lang="pt-PT" dirty="0" err="1" smtClean="0"/>
              <a:t>action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7824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Human</a:t>
            </a:r>
            <a:r>
              <a:rPr lang="pt-PT" dirty="0" smtClean="0"/>
              <a:t> </a:t>
            </a:r>
            <a:r>
              <a:rPr lang="pt-PT" dirty="0" err="1" smtClean="0"/>
              <a:t>recursivity</a:t>
            </a:r>
            <a:endParaRPr lang="pt-PT" dirty="0"/>
          </a:p>
        </p:txBody>
      </p:sp>
      <p:sp>
        <p:nvSpPr>
          <p:cNvPr id="4" name="Seta para a direita 3"/>
          <p:cNvSpPr/>
          <p:nvPr/>
        </p:nvSpPr>
        <p:spPr>
          <a:xfrm>
            <a:off x="2339752" y="3212976"/>
            <a:ext cx="42484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Seta para cima 5"/>
          <p:cNvSpPr/>
          <p:nvPr/>
        </p:nvSpPr>
        <p:spPr>
          <a:xfrm>
            <a:off x="4283968" y="2114171"/>
            <a:ext cx="432048" cy="29523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7" name="CaixaDeTexto 6"/>
          <p:cNvSpPr txBox="1"/>
          <p:nvPr/>
        </p:nvSpPr>
        <p:spPr>
          <a:xfrm>
            <a:off x="683568" y="3275692"/>
            <a:ext cx="11079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 err="1" smtClean="0"/>
              <a:t>Identities</a:t>
            </a:r>
            <a:endParaRPr lang="pt-PT" dirty="0"/>
          </a:p>
        </p:txBody>
      </p:sp>
      <p:sp>
        <p:nvSpPr>
          <p:cNvPr id="8" name="CaixaDeTexto 7"/>
          <p:cNvSpPr txBox="1"/>
          <p:nvPr/>
        </p:nvSpPr>
        <p:spPr>
          <a:xfrm>
            <a:off x="6670167" y="3221003"/>
            <a:ext cx="15055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 err="1" smtClean="0"/>
              <a:t>Expectations</a:t>
            </a:r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3302808" y="5255696"/>
            <a:ext cx="26853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 err="1" smtClean="0"/>
              <a:t>Resources</a:t>
            </a:r>
            <a:r>
              <a:rPr lang="pt-PT" dirty="0" smtClean="0"/>
              <a:t>/</a:t>
            </a:r>
            <a:r>
              <a:rPr lang="pt-PT" dirty="0" err="1" smtClean="0"/>
              <a:t>potencialities</a:t>
            </a:r>
            <a:endParaRPr lang="pt-PT" dirty="0"/>
          </a:p>
        </p:txBody>
      </p:sp>
      <p:sp>
        <p:nvSpPr>
          <p:cNvPr id="10" name="CaixaDeTexto 9"/>
          <p:cNvSpPr txBox="1"/>
          <p:nvPr/>
        </p:nvSpPr>
        <p:spPr>
          <a:xfrm>
            <a:off x="3421685" y="1606835"/>
            <a:ext cx="230063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t-PT" dirty="0" err="1" smtClean="0"/>
              <a:t>Aspirations</a:t>
            </a:r>
            <a:r>
              <a:rPr lang="pt-PT" dirty="0" smtClean="0"/>
              <a:t>/</a:t>
            </a:r>
            <a:r>
              <a:rPr lang="pt-PT" dirty="0" err="1" smtClean="0"/>
              <a:t>positions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57453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Teoria Loïc </a:t>
            </a:r>
            <a:r>
              <a:rPr lang="pt-PT" dirty="0" err="1"/>
              <a:t>Wacquant</a:t>
            </a:r>
            <a:endParaRPr lang="pt-PT" dirty="0"/>
          </a:p>
        </p:txBody>
      </p:sp>
      <p:sp>
        <p:nvSpPr>
          <p:cNvPr id="4" name="Triângulo isósceles 3"/>
          <p:cNvSpPr/>
          <p:nvPr/>
        </p:nvSpPr>
        <p:spPr>
          <a:xfrm>
            <a:off x="2589707" y="1874942"/>
            <a:ext cx="4032448" cy="27338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err="1">
                <a:solidFill>
                  <a:schemeClr val="tx1"/>
                </a:solidFill>
              </a:rPr>
              <a:t>Prison</a:t>
            </a:r>
            <a:endParaRPr lang="pt-PT" dirty="0">
              <a:solidFill>
                <a:schemeClr val="tx1"/>
              </a:solidFill>
            </a:endParaRP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CITY</a:t>
            </a: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 err="1">
                <a:solidFill>
                  <a:schemeClr val="tx1"/>
                </a:solidFill>
              </a:rPr>
              <a:t>Hiper-ghetto</a:t>
            </a:r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Anti ghetto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129988" y="2956302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 err="1"/>
              <a:t>Punishing</a:t>
            </a:r>
            <a:r>
              <a:rPr lang="pt-PT" i="1" dirty="0"/>
              <a:t> </a:t>
            </a:r>
            <a:r>
              <a:rPr lang="pt-PT" i="1" dirty="0" err="1"/>
              <a:t>the</a:t>
            </a:r>
            <a:r>
              <a:rPr lang="pt-PT" i="1" dirty="0"/>
              <a:t> </a:t>
            </a:r>
            <a:r>
              <a:rPr lang="pt-PT" i="1" dirty="0" err="1"/>
              <a:t>poor</a:t>
            </a:r>
            <a:endParaRPr lang="pt-PT" i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5952639" y="2956302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 err="1"/>
              <a:t>Deadly</a:t>
            </a:r>
            <a:r>
              <a:rPr lang="pt-PT" i="1" dirty="0"/>
              <a:t> </a:t>
            </a:r>
            <a:r>
              <a:rPr lang="pt-PT" i="1" dirty="0" err="1"/>
              <a:t>symbiosis</a:t>
            </a:r>
            <a:endParaRPr lang="pt-PT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678165" y="1332787"/>
            <a:ext cx="178766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Neo-liberalismo</a:t>
            </a:r>
            <a:endParaRPr lang="pt-PT" dirty="0"/>
          </a:p>
          <a:p>
            <a:pPr algn="ctr"/>
            <a:r>
              <a:rPr lang="pt-PT" sz="2800" dirty="0"/>
              <a:t>STATE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761184" y="5229200"/>
            <a:ext cx="164660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dirty="0"/>
              <a:t>(BODY)</a:t>
            </a:r>
            <a:endParaRPr lang="pt-PT" dirty="0"/>
          </a:p>
          <a:p>
            <a:pPr algn="ctr"/>
            <a:r>
              <a:rPr lang="pt-PT" dirty="0"/>
              <a:t>Body </a:t>
            </a:r>
            <a:r>
              <a:rPr lang="pt-PT" dirty="0" err="1"/>
              <a:t>and</a:t>
            </a:r>
            <a:r>
              <a:rPr lang="pt-PT" dirty="0"/>
              <a:t> soul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827470" y="4871440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 err="1"/>
              <a:t>Urban</a:t>
            </a:r>
            <a:r>
              <a:rPr lang="pt-PT" i="1" dirty="0"/>
              <a:t> </a:t>
            </a:r>
            <a:r>
              <a:rPr lang="pt-PT" i="1" dirty="0" err="1"/>
              <a:t>outcast</a:t>
            </a:r>
            <a:endParaRPr lang="pt-PT" i="1" dirty="0"/>
          </a:p>
        </p:txBody>
      </p:sp>
      <p:sp>
        <p:nvSpPr>
          <p:cNvPr id="10" name="Retângulo 9"/>
          <p:cNvSpPr/>
          <p:nvPr/>
        </p:nvSpPr>
        <p:spPr>
          <a:xfrm>
            <a:off x="6615259" y="4402094"/>
            <a:ext cx="1184940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dirty="0"/>
              <a:t>RACE</a:t>
            </a:r>
          </a:p>
          <a:p>
            <a:r>
              <a:rPr lang="pt-PT" dirty="0"/>
              <a:t>(</a:t>
            </a:r>
            <a:r>
              <a:rPr lang="pt-PT" dirty="0" err="1"/>
              <a:t>ethnicity</a:t>
            </a:r>
            <a:r>
              <a:rPr lang="pt-PT" dirty="0"/>
              <a:t>)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129988" y="4428981"/>
            <a:ext cx="1361270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dirty="0"/>
              <a:t>CLASS</a:t>
            </a:r>
          </a:p>
          <a:p>
            <a:pPr algn="ctr"/>
            <a:r>
              <a:rPr lang="pt-PT" dirty="0"/>
              <a:t>(</a:t>
            </a:r>
            <a:r>
              <a:rPr lang="pt-PT" dirty="0" err="1"/>
              <a:t>market</a:t>
            </a:r>
            <a:r>
              <a:rPr lang="pt-PT" dirty="0"/>
              <a:t>)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23528" y="5877272"/>
            <a:ext cx="39388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dirty="0" err="1"/>
              <a:t>Marginality</a:t>
            </a:r>
            <a:r>
              <a:rPr lang="pt-PT" sz="1100" dirty="0"/>
              <a:t>, </a:t>
            </a:r>
            <a:r>
              <a:rPr lang="pt-PT" sz="1100" dirty="0" err="1"/>
              <a:t>ethnicity</a:t>
            </a:r>
            <a:r>
              <a:rPr lang="pt-PT" sz="1100" dirty="0"/>
              <a:t> </a:t>
            </a:r>
            <a:r>
              <a:rPr lang="pt-PT" sz="1100" dirty="0" err="1"/>
              <a:t>and</a:t>
            </a:r>
            <a:r>
              <a:rPr lang="pt-PT" sz="1100" dirty="0"/>
              <a:t> </a:t>
            </a:r>
            <a:r>
              <a:rPr lang="pt-PT" sz="1100" dirty="0" err="1"/>
              <a:t>penality</a:t>
            </a:r>
            <a:r>
              <a:rPr lang="pt-PT" sz="1100" dirty="0"/>
              <a:t> in </a:t>
            </a:r>
            <a:r>
              <a:rPr lang="pt-PT" sz="1100" dirty="0" err="1"/>
              <a:t>the</a:t>
            </a:r>
            <a:r>
              <a:rPr lang="pt-PT" sz="1100" dirty="0"/>
              <a:t> neoliberal </a:t>
            </a:r>
            <a:r>
              <a:rPr lang="pt-PT" sz="1100" dirty="0" err="1"/>
              <a:t>city</a:t>
            </a:r>
            <a:r>
              <a:rPr lang="pt-PT" sz="1100" dirty="0"/>
              <a:t>, 2014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552121" y="1863804"/>
            <a:ext cx="1223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 err="1"/>
              <a:t>Left</a:t>
            </a:r>
            <a:r>
              <a:rPr lang="pt-PT" b="1" i="1" dirty="0"/>
              <a:t> </a:t>
            </a:r>
            <a:r>
              <a:rPr lang="pt-PT" b="1" i="1" dirty="0" err="1"/>
              <a:t>hand</a:t>
            </a:r>
            <a:endParaRPr lang="pt-PT" b="1" i="1" dirty="0"/>
          </a:p>
          <a:p>
            <a:r>
              <a:rPr lang="pt-PT" dirty="0"/>
              <a:t>“</a:t>
            </a:r>
            <a:r>
              <a:rPr lang="pt-PT" dirty="0" err="1"/>
              <a:t>workfare</a:t>
            </a:r>
            <a:r>
              <a:rPr lang="pt-PT" dirty="0"/>
              <a:t>”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5163293" y="1783423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 err="1"/>
              <a:t>Right</a:t>
            </a:r>
            <a:r>
              <a:rPr lang="pt-PT" b="1" i="1" dirty="0"/>
              <a:t> </a:t>
            </a:r>
            <a:r>
              <a:rPr lang="pt-PT" b="1" i="1" dirty="0" err="1"/>
              <a:t>hand</a:t>
            </a:r>
            <a:endParaRPr lang="pt-PT" b="1" i="1" dirty="0"/>
          </a:p>
          <a:p>
            <a:r>
              <a:rPr lang="pt-PT" dirty="0"/>
              <a:t>“</a:t>
            </a:r>
            <a:r>
              <a:rPr lang="pt-PT"/>
              <a:t>prisonfare</a:t>
            </a:r>
            <a:r>
              <a:rPr lang="pt-PT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1198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/>
          <a:lstStyle/>
          <a:p>
            <a:r>
              <a:rPr lang="pt-PT" dirty="0" err="1" smtClean="0"/>
              <a:t>Unstable</a:t>
            </a:r>
            <a:r>
              <a:rPr lang="pt-PT" dirty="0" smtClean="0"/>
              <a:t> </a:t>
            </a:r>
            <a:r>
              <a:rPr lang="pt-PT" dirty="0" err="1" smtClean="0"/>
              <a:t>society</a:t>
            </a:r>
            <a:endParaRPr lang="pt-PT" dirty="0"/>
          </a:p>
        </p:txBody>
      </p:sp>
      <p:pic>
        <p:nvPicPr>
          <p:cNvPr id="3076" name="Picture 4" descr="Resultado de imagem para cogumel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971600"/>
            <a:ext cx="2523356" cy="1821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tse1.mm.bing.net/th?&amp;id=OIP.Madf1c2bfefa5c7b425688825311de330o0&amp;w=244&amp;h=211&amp;c=0&amp;pid=1.9&amp;rs=0&amp;p=0&amp;r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85563"/>
            <a:ext cx="232410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Resultado de imagem para cogumelo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65" y="692696"/>
            <a:ext cx="4469228" cy="287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78651" y="4552318"/>
            <a:ext cx="55370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 err="1" smtClean="0"/>
              <a:t>Evolution</a:t>
            </a:r>
            <a:r>
              <a:rPr lang="pt-PT" sz="3200" dirty="0" smtClean="0"/>
              <a:t>, </a:t>
            </a:r>
            <a:r>
              <a:rPr lang="pt-PT" sz="3200" dirty="0" err="1" smtClean="0"/>
              <a:t>emergency</a:t>
            </a:r>
            <a:r>
              <a:rPr lang="pt-PT" sz="3200" dirty="0" smtClean="0"/>
              <a:t>, </a:t>
            </a:r>
            <a:r>
              <a:rPr lang="pt-PT" sz="3200" dirty="0" err="1" smtClean="0"/>
              <a:t>levels</a:t>
            </a:r>
            <a:endParaRPr lang="pt-PT" sz="3200" dirty="0" smtClean="0"/>
          </a:p>
          <a:p>
            <a:r>
              <a:rPr lang="pt-PT" sz="3200" dirty="0" err="1" smtClean="0"/>
              <a:t>Biology</a:t>
            </a:r>
            <a:r>
              <a:rPr lang="pt-PT" sz="3200" dirty="0" smtClean="0"/>
              <a:t> </a:t>
            </a:r>
            <a:r>
              <a:rPr lang="pt-PT" sz="3200" dirty="0" err="1" smtClean="0"/>
              <a:t>and</a:t>
            </a:r>
            <a:r>
              <a:rPr lang="pt-PT" sz="3200" dirty="0" smtClean="0"/>
              <a:t> </a:t>
            </a:r>
            <a:r>
              <a:rPr lang="pt-PT" sz="3200" dirty="0" err="1" smtClean="0"/>
              <a:t>spirituality</a:t>
            </a:r>
            <a:endParaRPr lang="pt-PT" sz="3200" dirty="0" smtClean="0"/>
          </a:p>
          <a:p>
            <a:r>
              <a:rPr lang="pt-PT" sz="3200" dirty="0" err="1" smtClean="0"/>
              <a:t>Violence</a:t>
            </a:r>
            <a:r>
              <a:rPr lang="pt-PT" sz="3200" dirty="0" smtClean="0"/>
              <a:t> </a:t>
            </a:r>
            <a:r>
              <a:rPr lang="pt-PT" sz="3200" dirty="0" err="1" smtClean="0"/>
              <a:t>and</a:t>
            </a:r>
            <a:r>
              <a:rPr lang="pt-PT" sz="3200" dirty="0" smtClean="0"/>
              <a:t> </a:t>
            </a:r>
            <a:r>
              <a:rPr lang="pt-PT" sz="3200" dirty="0" err="1" smtClean="0"/>
              <a:t>ideology</a:t>
            </a:r>
            <a:endParaRPr lang="pt-PT" sz="3200" dirty="0" smtClean="0"/>
          </a:p>
        </p:txBody>
      </p:sp>
      <p:sp>
        <p:nvSpPr>
          <p:cNvPr id="7" name="Retângulo 6"/>
          <p:cNvSpPr/>
          <p:nvPr/>
        </p:nvSpPr>
        <p:spPr>
          <a:xfrm>
            <a:off x="5560968" y="4365104"/>
            <a:ext cx="3223959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err="1" smtClean="0"/>
              <a:t>Gains</a:t>
            </a:r>
            <a:r>
              <a:rPr lang="pt-PT" dirty="0" smtClean="0"/>
              <a:t>: </a:t>
            </a:r>
          </a:p>
          <a:p>
            <a:endParaRPr lang="pt-PT" dirty="0"/>
          </a:p>
          <a:p>
            <a:r>
              <a:rPr lang="pt-PT" dirty="0" err="1" smtClean="0"/>
              <a:t>Indispensability</a:t>
            </a:r>
            <a:r>
              <a:rPr lang="pt-PT" dirty="0" smtClean="0"/>
              <a:t>, </a:t>
            </a:r>
            <a:r>
              <a:rPr lang="pt-PT" dirty="0" err="1" smtClean="0"/>
              <a:t>instead</a:t>
            </a:r>
            <a:r>
              <a:rPr lang="pt-PT" dirty="0" smtClean="0"/>
              <a:t> of</a:t>
            </a:r>
          </a:p>
          <a:p>
            <a:r>
              <a:rPr lang="pt-PT" dirty="0" err="1" smtClean="0"/>
              <a:t>potencialities</a:t>
            </a:r>
            <a:r>
              <a:rPr lang="pt-PT" dirty="0" smtClean="0"/>
              <a:t>, of social </a:t>
            </a:r>
            <a:r>
              <a:rPr lang="pt-PT" dirty="0" err="1" smtClean="0"/>
              <a:t>action</a:t>
            </a:r>
            <a:endParaRPr lang="pt-PT" dirty="0"/>
          </a:p>
          <a:p>
            <a:endParaRPr lang="pt-PT" dirty="0" smtClean="0"/>
          </a:p>
          <a:p>
            <a:r>
              <a:rPr lang="pt-PT" dirty="0" err="1" smtClean="0"/>
              <a:t>Sources</a:t>
            </a:r>
            <a:r>
              <a:rPr lang="pt-PT" dirty="0" smtClean="0"/>
              <a:t> of </a:t>
            </a:r>
            <a:r>
              <a:rPr lang="pt-PT" dirty="0" err="1" smtClean="0"/>
              <a:t>bio-social</a:t>
            </a:r>
            <a:r>
              <a:rPr lang="pt-PT" dirty="0" smtClean="0"/>
              <a:t> </a:t>
            </a:r>
            <a:r>
              <a:rPr lang="pt-PT" dirty="0" err="1" smtClean="0"/>
              <a:t>energy</a:t>
            </a:r>
            <a:r>
              <a:rPr lang="pt-PT" dirty="0" smtClean="0"/>
              <a:t> </a:t>
            </a:r>
          </a:p>
          <a:p>
            <a:r>
              <a:rPr lang="pt-PT" dirty="0"/>
              <a:t>of social </a:t>
            </a:r>
            <a:r>
              <a:rPr lang="pt-PT" dirty="0" err="1"/>
              <a:t>action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77005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sz="4400" dirty="0"/>
              <a:t>The </a:t>
            </a:r>
            <a:r>
              <a:rPr lang="pt-PT" sz="4400" dirty="0" err="1"/>
              <a:t>production</a:t>
            </a:r>
            <a:r>
              <a:rPr lang="pt-PT" sz="4400" dirty="0"/>
              <a:t> of </a:t>
            </a:r>
            <a:r>
              <a:rPr lang="pt-PT" sz="4400" dirty="0" err="1"/>
              <a:t>bio-social</a:t>
            </a:r>
            <a:r>
              <a:rPr lang="pt-PT" sz="4400" dirty="0"/>
              <a:t> </a:t>
            </a:r>
            <a:r>
              <a:rPr lang="pt-PT" sz="4400" dirty="0" err="1"/>
              <a:t>levels</a:t>
            </a:r>
            <a:r>
              <a:rPr lang="pt-PT" sz="4400" dirty="0"/>
              <a:t> of </a:t>
            </a:r>
            <a:r>
              <a:rPr lang="pt-PT" sz="4400" dirty="0" err="1"/>
              <a:t>reality</a:t>
            </a:r>
            <a:r>
              <a:rPr lang="pt-PT" sz="4400" dirty="0"/>
              <a:t>, </a:t>
            </a:r>
            <a:r>
              <a:rPr lang="pt-PT" sz="4400" dirty="0" err="1"/>
              <a:t>and</a:t>
            </a:r>
            <a:r>
              <a:rPr lang="pt-PT" sz="4400" dirty="0"/>
              <a:t> </a:t>
            </a:r>
            <a:r>
              <a:rPr lang="pt-PT" sz="4400" dirty="0" err="1"/>
              <a:t>evolving</a:t>
            </a:r>
            <a:endParaRPr lang="pt-PT" sz="4400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8411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Social </a:t>
            </a:r>
            <a:r>
              <a:rPr lang="pt-PT" dirty="0" err="1" smtClean="0"/>
              <a:t>human</a:t>
            </a:r>
            <a:r>
              <a:rPr lang="pt-PT" dirty="0" smtClean="0"/>
              <a:t> </a:t>
            </a:r>
            <a:r>
              <a:rPr lang="pt-PT" dirty="0" err="1" smtClean="0"/>
              <a:t>nature</a:t>
            </a:r>
            <a:r>
              <a:rPr lang="pt-PT" dirty="0" smtClean="0"/>
              <a:t> </a:t>
            </a:r>
            <a:endParaRPr lang="pt-PT" dirty="0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999626" y="1864602"/>
            <a:ext cx="6755663" cy="3534447"/>
            <a:chOff x="1789" y="1759"/>
            <a:chExt cx="5847" cy="3549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806" y="4074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3806" y="3456"/>
              <a:ext cx="459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789" y="2254"/>
              <a:ext cx="1693" cy="6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Doing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4572" y="2182"/>
              <a:ext cx="1907" cy="6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Voicing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953" y="4478"/>
              <a:ext cx="1237" cy="6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Being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342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496</Words>
  <Application>Microsoft Office PowerPoint</Application>
  <PresentationFormat>Apresentação no Ecrã (4:3)</PresentationFormat>
  <Paragraphs>226</Paragraphs>
  <Slides>26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26</vt:i4>
      </vt:variant>
    </vt:vector>
  </HeadingPairs>
  <TitlesOfParts>
    <vt:vector size="27" baseType="lpstr">
      <vt:lpstr>Modelo de apresentação predefinido</vt:lpstr>
      <vt:lpstr>Violence as anomie </vt:lpstr>
      <vt:lpstr>Index </vt:lpstr>
      <vt:lpstr>Corporative coercive society </vt:lpstr>
      <vt:lpstr>Liberal virtual society </vt:lpstr>
      <vt:lpstr>Human recursivity</vt:lpstr>
      <vt:lpstr>Teoria Loïc Wacquant</vt:lpstr>
      <vt:lpstr>Unstable society</vt:lpstr>
      <vt:lpstr>Apresentação do PowerPoint</vt:lpstr>
      <vt:lpstr>Social human nature </vt:lpstr>
      <vt:lpstr>Empirical levels of reality</vt:lpstr>
      <vt:lpstr>Social organization  apparent principal </vt:lpstr>
      <vt:lpstr>Apresentação do PowerPoint</vt:lpstr>
      <vt:lpstr>Social organization  real principal </vt:lpstr>
      <vt:lpstr>Modes of organization</vt:lpstr>
      <vt:lpstr>Apresentação do PowerPoint</vt:lpstr>
      <vt:lpstr>States of mind as power</vt:lpstr>
      <vt:lpstr>States of mind as  biopolitics</vt:lpstr>
      <vt:lpstr>Social integration and exclusion</vt:lpstr>
      <vt:lpstr>Imaginative future unite</vt:lpstr>
      <vt:lpstr>Apresentação do PowerPoint</vt:lpstr>
      <vt:lpstr>Return to the scientific path for social theories </vt:lpstr>
      <vt:lpstr>Durkheim/Marx aliance </vt:lpstr>
      <vt:lpstr>Modernization and Social Dynamics </vt:lpstr>
      <vt:lpstr>Social metodologies and dynamics</vt:lpstr>
      <vt:lpstr>Evolution of the organization</vt:lpstr>
      <vt:lpstr>The end</vt:lpstr>
    </vt:vector>
  </TitlesOfParts>
  <Company>O nome da sua organização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151</cp:revision>
  <dcterms:created xsi:type="dcterms:W3CDTF">2005-12-05T12:20:13Z</dcterms:created>
  <dcterms:modified xsi:type="dcterms:W3CDTF">2017-03-20T10:03:51Z</dcterms:modified>
</cp:coreProperties>
</file>