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372" r:id="rId3"/>
    <p:sldId id="377" r:id="rId4"/>
    <p:sldId id="378" r:id="rId5"/>
    <p:sldId id="374" r:id="rId6"/>
    <p:sldId id="379" r:id="rId7"/>
    <p:sldId id="380" r:id="rId8"/>
    <p:sldId id="376" r:id="rId9"/>
    <p:sldId id="311" r:id="rId10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3" d="100"/>
          <a:sy n="63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9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b="1" dirty="0" smtClean="0"/>
              <a:t>A violência da teoria social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12 de Maio de 2014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Críticas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social</a:t>
            </a:r>
            <a:endParaRPr lang="en-US" dirty="0"/>
          </a:p>
        </p:txBody>
      </p:sp>
      <p:cxnSp>
        <p:nvCxnSpPr>
          <p:cNvPr id="6" name="Conexão recta unidireccional 5"/>
          <p:cNvCxnSpPr/>
          <p:nvPr/>
        </p:nvCxnSpPr>
        <p:spPr>
          <a:xfrm flipH="1" flipV="1">
            <a:off x="3995936" y="3068960"/>
            <a:ext cx="72008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xão recta unidireccional 7"/>
          <p:cNvCxnSpPr/>
          <p:nvPr/>
        </p:nvCxnSpPr>
        <p:spPr>
          <a:xfrm flipV="1">
            <a:off x="4067944" y="3717032"/>
            <a:ext cx="1224136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xão recta unidireccional 9"/>
          <p:cNvCxnSpPr/>
          <p:nvPr/>
        </p:nvCxnSpPr>
        <p:spPr>
          <a:xfrm flipH="1">
            <a:off x="3779912" y="3789040"/>
            <a:ext cx="28803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699792" y="4653136"/>
            <a:ext cx="2071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Desigualdade</a:t>
            </a:r>
            <a:endParaRPr lang="en-US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292080" y="2852936"/>
            <a:ext cx="3946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Soberano</a:t>
            </a:r>
            <a:r>
              <a:rPr lang="en-US" sz="2400" dirty="0" smtClean="0"/>
              <a:t> (</a:t>
            </a:r>
            <a:r>
              <a:rPr lang="en-US" i="1" dirty="0" err="1" smtClean="0"/>
              <a:t>positivo</a:t>
            </a:r>
            <a:r>
              <a:rPr lang="en-US" i="1" dirty="0" smtClean="0"/>
              <a:t> e bio-</a:t>
            </a:r>
            <a:r>
              <a:rPr lang="en-US" i="1" dirty="0" err="1" smtClean="0"/>
              <a:t>poder</a:t>
            </a:r>
            <a:r>
              <a:rPr lang="en-US" sz="2400" dirty="0" smtClean="0"/>
              <a:t>)</a:t>
            </a:r>
          </a:p>
          <a:p>
            <a:r>
              <a:rPr lang="en-US" sz="1600" dirty="0" smtClean="0"/>
              <a:t>(</a:t>
            </a:r>
            <a:r>
              <a:rPr lang="en-US" sz="1600" dirty="0" err="1" smtClean="0"/>
              <a:t>neutralidade</a:t>
            </a:r>
            <a:r>
              <a:rPr lang="en-US" sz="1600" dirty="0" smtClean="0"/>
              <a:t> </a:t>
            </a:r>
            <a:r>
              <a:rPr lang="en-US" sz="1600" dirty="0" err="1" smtClean="0"/>
              <a:t>axiológica</a:t>
            </a:r>
            <a:r>
              <a:rPr lang="en-US" sz="1600" dirty="0" smtClean="0"/>
              <a:t> - </a:t>
            </a:r>
            <a:r>
              <a:rPr lang="en-US" sz="1600" dirty="0" err="1" smtClean="0"/>
              <a:t>pragmatismo</a:t>
            </a:r>
            <a:r>
              <a:rPr lang="en-US" sz="1600" dirty="0" smtClean="0"/>
              <a:t> – </a:t>
            </a:r>
          </a:p>
          <a:p>
            <a:r>
              <a:rPr lang="en-US" sz="1600" dirty="0" smtClean="0"/>
              <a:t>e </a:t>
            </a:r>
            <a:r>
              <a:rPr lang="en-US" sz="1600" dirty="0" err="1" smtClean="0"/>
              <a:t>distanciamento</a:t>
            </a:r>
            <a:r>
              <a:rPr lang="en-US" sz="1600" dirty="0" smtClean="0"/>
              <a:t> – </a:t>
            </a:r>
            <a:r>
              <a:rPr lang="en-US" sz="1600" dirty="0" err="1" smtClean="0"/>
              <a:t>diferenciação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347864" y="34290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Igualdade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2843808" y="2852936"/>
            <a:ext cx="3024336" cy="158417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arcador de Posição de Conteúdo 2"/>
          <p:cNvSpPr txBox="1">
            <a:spLocks/>
          </p:cNvSpPr>
          <p:nvPr/>
        </p:nvSpPr>
        <p:spPr bwMode="auto">
          <a:xfrm>
            <a:off x="914400" y="537321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Superficialidade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fechada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análise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social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 bwMode="auto">
          <a:xfrm>
            <a:off x="467544" y="141277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Túnel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cognitivo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sobre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poder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baseline="0" dirty="0" err="1" smtClean="0">
                <a:latin typeface="+mn-lt"/>
              </a:rPr>
              <a:t>Ausência</a:t>
            </a:r>
            <a:r>
              <a:rPr lang="en-US" sz="2400" kern="0" baseline="0" dirty="0" smtClean="0">
                <a:latin typeface="+mn-lt"/>
              </a:rPr>
              <a:t> de </a:t>
            </a:r>
            <a:r>
              <a:rPr lang="en-US" sz="2400" kern="0" baseline="0" dirty="0" err="1" smtClean="0">
                <a:latin typeface="+mn-lt"/>
              </a:rPr>
              <a:t>pluralidade</a:t>
            </a:r>
            <a:endParaRPr lang="en-US" sz="2400" kern="0" baseline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Ausência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níveis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reducionismo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reificação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 </a:t>
            </a:r>
            <a:r>
              <a:rPr lang="en-US" dirty="0" err="1" smtClean="0"/>
              <a:t>aqui</a:t>
            </a:r>
            <a:r>
              <a:rPr lang="en-US" dirty="0" smtClean="0"/>
              <a:t> </a:t>
            </a:r>
            <a:r>
              <a:rPr lang="en-US" dirty="0" err="1" smtClean="0"/>
              <a:t>chegámos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Sociedades </a:t>
            </a:r>
            <a:r>
              <a:rPr lang="pt-PT" dirty="0" smtClean="0"/>
              <a:t>militares e sociedades industriais em Spencer</a:t>
            </a:r>
          </a:p>
          <a:p>
            <a:r>
              <a:rPr lang="pt-PT" dirty="0" smtClean="0"/>
              <a:t>A paixão dos interesses e os segredos sociais na era moderna em </a:t>
            </a:r>
            <a:r>
              <a:rPr lang="pt-PT" dirty="0" err="1" smtClean="0"/>
              <a:t>Hirshman</a:t>
            </a:r>
            <a:endParaRPr lang="pt-PT" dirty="0" smtClean="0"/>
          </a:p>
          <a:p>
            <a:r>
              <a:rPr lang="pt-PT" dirty="0" smtClean="0"/>
              <a:t>A civilização à superfície e em profundidade (violência e repugnância) em </a:t>
            </a:r>
            <a:r>
              <a:rPr lang="pt-PT" dirty="0" err="1" smtClean="0"/>
              <a:t>Norbert</a:t>
            </a:r>
            <a:r>
              <a:rPr lang="pt-PT" dirty="0" smtClean="0"/>
              <a:t> Elias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neutralidade</a:t>
            </a:r>
            <a:r>
              <a:rPr lang="en-US" dirty="0" smtClean="0"/>
              <a:t> das </a:t>
            </a:r>
            <a:r>
              <a:rPr lang="en-US" dirty="0" err="1" smtClean="0"/>
              <a:t>mediações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Mediações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 e </a:t>
            </a:r>
            <a:r>
              <a:rPr lang="en-US" dirty="0" err="1" smtClean="0"/>
              <a:t>institucionais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“</a:t>
            </a:r>
            <a:r>
              <a:rPr lang="en-US" dirty="0" err="1" smtClean="0"/>
              <a:t>desenvolvimento</a:t>
            </a:r>
            <a:r>
              <a:rPr lang="en-US" dirty="0" smtClean="0"/>
              <a:t> </a:t>
            </a:r>
            <a:r>
              <a:rPr lang="en-US" dirty="0" err="1" smtClean="0"/>
              <a:t>justo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Desenvolvimento</a:t>
            </a:r>
            <a:r>
              <a:rPr lang="en-US" dirty="0" smtClean="0"/>
              <a:t>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inquestionável</a:t>
            </a:r>
            <a:r>
              <a:rPr lang="en-US" dirty="0" smtClean="0"/>
              <a:t> (</a:t>
            </a:r>
            <a:r>
              <a:rPr lang="en-US" dirty="0" err="1" smtClean="0"/>
              <a:t>violência</a:t>
            </a:r>
            <a:r>
              <a:rPr lang="en-US" dirty="0" smtClean="0"/>
              <a:t> boa)</a:t>
            </a:r>
          </a:p>
          <a:p>
            <a:r>
              <a:rPr lang="en-US" dirty="0" err="1" smtClean="0"/>
              <a:t>Maldade</a:t>
            </a:r>
            <a:r>
              <a:rPr lang="en-US" dirty="0" smtClean="0"/>
              <a:t> </a:t>
            </a:r>
            <a:r>
              <a:rPr lang="en-US" dirty="0" err="1" smtClean="0"/>
              <a:t>absoluta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violência</a:t>
            </a:r>
            <a:r>
              <a:rPr lang="en-US" dirty="0" smtClean="0"/>
              <a:t> (contra a </a:t>
            </a:r>
            <a:r>
              <a:rPr lang="en-US" dirty="0" err="1" smtClean="0"/>
              <a:t>violência</a:t>
            </a:r>
            <a:r>
              <a:rPr lang="en-US" dirty="0" smtClean="0"/>
              <a:t> boa)</a:t>
            </a:r>
          </a:p>
          <a:p>
            <a:r>
              <a:rPr lang="en-US" dirty="0" err="1" smtClean="0"/>
              <a:t>Alheamento</a:t>
            </a:r>
            <a:r>
              <a:rPr lang="en-US" dirty="0" smtClean="0"/>
              <a:t> e </a:t>
            </a:r>
            <a:r>
              <a:rPr lang="en-US" dirty="0" err="1" smtClean="0"/>
              <a:t>negação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violência</a:t>
            </a:r>
            <a:r>
              <a:rPr lang="en-US" dirty="0" smtClean="0"/>
              <a:t> normal (</a:t>
            </a:r>
            <a:r>
              <a:rPr lang="en-US" dirty="0" err="1" smtClean="0"/>
              <a:t>natureza</a:t>
            </a:r>
            <a:r>
              <a:rPr lang="en-US" dirty="0" smtClean="0"/>
              <a:t> </a:t>
            </a:r>
            <a:r>
              <a:rPr lang="en-US" dirty="0" err="1" smtClean="0"/>
              <a:t>humana</a:t>
            </a:r>
            <a:r>
              <a:rPr lang="en-US" dirty="0" smtClean="0"/>
              <a:t> </a:t>
            </a:r>
            <a:r>
              <a:rPr lang="en-US" dirty="0" err="1" smtClean="0"/>
              <a:t>ambivalente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552" y="1052736"/>
          <a:ext cx="7848872" cy="4896542"/>
        </p:xfrm>
        <a:graphic>
          <a:graphicData uri="http://schemas.openxmlformats.org/drawingml/2006/table">
            <a:tbl>
              <a:tblPr/>
              <a:tblGrid>
                <a:gridCol w="2088232"/>
                <a:gridCol w="1836204"/>
                <a:gridCol w="1962218"/>
                <a:gridCol w="1962218"/>
              </a:tblGrid>
              <a:tr h="226105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Componentes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 err="1" smtClean="0">
                          <a:latin typeface="Calibri"/>
                          <a:ea typeface="Times New Roman"/>
                          <a:cs typeface="Times New Roman"/>
                        </a:rPr>
                        <a:t>Funcionalidades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Poder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Desenvol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vimento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existência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Afiliação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fr-FR" sz="2400" dirty="0" err="1" smtClean="0">
                          <a:latin typeface="Calibri"/>
                          <a:ea typeface="Times New Roman"/>
                          <a:cs typeface="Times New Roman"/>
                        </a:rPr>
                        <a:t>vitalidade</a:t>
                      </a: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400" i="1" dirty="0" err="1">
                          <a:latin typeface="Calibri"/>
                          <a:ea typeface="Times New Roman"/>
                          <a:cs typeface="Times New Roman"/>
                        </a:rPr>
                        <a:t>elevação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proibir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Profissional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Calibri"/>
                          <a:ea typeface="Times New Roman"/>
                          <a:cs typeface="Times New Roman"/>
                        </a:rPr>
                        <a:t>Conjugal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Calibri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fr-FR" sz="2400" i="1" dirty="0" err="1">
                          <a:latin typeface="Calibri"/>
                          <a:ea typeface="Times New Roman"/>
                          <a:cs typeface="Times New Roman"/>
                        </a:rPr>
                        <a:t>constituição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Calibri"/>
                          <a:ea typeface="Times New Roman"/>
                          <a:cs typeface="Times New Roman"/>
                        </a:rPr>
                        <a:t>Marginal</a:t>
                      </a:r>
                      <a:endParaRPr lang="pt-PT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Cognitivo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Fraternidade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i="1" dirty="0" err="1">
                          <a:latin typeface="Calibri"/>
                          <a:ea typeface="Times New Roman"/>
                          <a:cs typeface="Times New Roman"/>
                        </a:rPr>
                        <a:t>Básico</a:t>
                      </a:r>
                      <a:r>
                        <a:rPr lang="fr-FR" sz="24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2400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Submissão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Senso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comum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alibri"/>
                          <a:ea typeface="Times New Roman"/>
                          <a:cs typeface="Times New Roman"/>
                        </a:rPr>
                        <a:t>Maternidade</a:t>
                      </a:r>
                      <a:r>
                        <a:rPr lang="fr-FR" sz="24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t-PT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32656"/>
            <a:ext cx="90036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Desenvolvimento,</a:t>
            </a:r>
            <a:r>
              <a:rPr kumimoji="0" lang="pt-PT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t-P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espaço de neutralidade emocional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Neutralização</a:t>
            </a:r>
            <a:r>
              <a:rPr lang="en-US" dirty="0" smtClean="0"/>
              <a:t> do tempo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sociedade</a:t>
            </a:r>
            <a:r>
              <a:rPr lang="en-US" dirty="0" smtClean="0"/>
              <a:t> </a:t>
            </a:r>
            <a:r>
              <a:rPr lang="en-US" dirty="0" err="1" smtClean="0"/>
              <a:t>moderna</a:t>
            </a:r>
            <a:endParaRPr lang="en-US" dirty="0" smtClean="0"/>
          </a:p>
          <a:p>
            <a:r>
              <a:rPr lang="en-US" dirty="0" err="1" smtClean="0"/>
              <a:t>Imagem</a:t>
            </a:r>
            <a:r>
              <a:rPr lang="en-US" dirty="0" smtClean="0"/>
              <a:t> </a:t>
            </a:r>
            <a:r>
              <a:rPr lang="en-US" dirty="0" err="1" smtClean="0"/>
              <a:t>substitui</a:t>
            </a:r>
            <a:r>
              <a:rPr lang="en-US" dirty="0" smtClean="0"/>
              <a:t> </a:t>
            </a:r>
            <a:r>
              <a:rPr lang="en-US" dirty="0" err="1" smtClean="0"/>
              <a:t>realidade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Teoria</a:t>
            </a:r>
            <a:r>
              <a:rPr lang="en-US" dirty="0" smtClean="0"/>
              <a:t> (</a:t>
            </a:r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virtuais</a:t>
            </a:r>
            <a:r>
              <a:rPr lang="en-US" dirty="0" smtClean="0"/>
              <a:t>) </a:t>
            </a:r>
            <a:r>
              <a:rPr lang="en-US" dirty="0" err="1" smtClean="0"/>
              <a:t>separados</a:t>
            </a:r>
            <a:r>
              <a:rPr lang="en-US" dirty="0" smtClean="0"/>
              <a:t> das </a:t>
            </a:r>
            <a:r>
              <a:rPr lang="en-US" dirty="0" err="1" smtClean="0"/>
              <a:t>práticas</a:t>
            </a:r>
            <a:r>
              <a:rPr lang="en-US" dirty="0" smtClean="0"/>
              <a:t> (</a:t>
            </a:r>
            <a:r>
              <a:rPr lang="en-US" dirty="0" err="1" smtClean="0"/>
              <a:t>mundos</a:t>
            </a:r>
            <a:r>
              <a:rPr lang="en-US" dirty="0" smtClean="0"/>
              <a:t> </a:t>
            </a:r>
            <a:r>
              <a:rPr lang="en-US" dirty="0" err="1" smtClean="0"/>
              <a:t>fácticos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Alienação</a:t>
            </a:r>
            <a:r>
              <a:rPr lang="en-US" dirty="0" smtClean="0"/>
              <a:t> (</a:t>
            </a:r>
            <a:r>
              <a:rPr lang="en-US" dirty="0" err="1" smtClean="0"/>
              <a:t>reificação</a:t>
            </a:r>
            <a:r>
              <a:rPr lang="en-US" dirty="0" smtClean="0"/>
              <a:t> das </a:t>
            </a:r>
            <a:r>
              <a:rPr lang="en-US" dirty="0" err="1" smtClean="0"/>
              <a:t>experiências</a:t>
            </a:r>
            <a:r>
              <a:rPr lang="en-US" dirty="0" smtClean="0"/>
              <a:t> </a:t>
            </a:r>
            <a:r>
              <a:rPr lang="en-US" dirty="0" err="1" smtClean="0"/>
              <a:t>reduzidas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Violência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(</a:t>
            </a:r>
            <a:r>
              <a:rPr lang="en-US" dirty="0" err="1" smtClean="0"/>
              <a:t>Wieviorka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Acto</a:t>
            </a:r>
            <a:r>
              <a:rPr lang="en-US" dirty="0" smtClean="0"/>
              <a:t> </a:t>
            </a:r>
            <a:r>
              <a:rPr lang="en-US" dirty="0" err="1" smtClean="0"/>
              <a:t>eficaz</a:t>
            </a:r>
            <a:r>
              <a:rPr lang="en-US" dirty="0" smtClean="0"/>
              <a:t> (Collins)</a:t>
            </a:r>
          </a:p>
          <a:p>
            <a:endParaRPr lang="en-US" dirty="0" smtClean="0"/>
          </a:p>
          <a:p>
            <a:r>
              <a:rPr lang="en-US" dirty="0" err="1" smtClean="0"/>
              <a:t>Reificação</a:t>
            </a:r>
            <a:r>
              <a:rPr lang="en-US" dirty="0" smtClean="0"/>
              <a:t> (</a:t>
            </a:r>
            <a:r>
              <a:rPr lang="en-US" dirty="0" err="1" smtClean="0"/>
              <a:t>ideo-política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Redução</a:t>
            </a:r>
            <a:r>
              <a:rPr lang="en-US" dirty="0" smtClean="0"/>
              <a:t> (bio-</a:t>
            </a:r>
            <a:r>
              <a:rPr lang="en-US" dirty="0" err="1" smtClean="0"/>
              <a:t>jurídica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prevenção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700808"/>
          <a:ext cx="8352927" cy="4284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784"/>
                <a:gridCol w="2193698"/>
                <a:gridCol w="2362445"/>
              </a:tblGrid>
              <a:tr h="87884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Crítica</a:t>
                      </a:r>
                      <a:r>
                        <a:rPr lang="en-US" dirty="0" smtClean="0"/>
                        <a:t> à </a:t>
                      </a:r>
                      <a:r>
                        <a:rPr lang="en-US" dirty="0" err="1" smtClean="0"/>
                        <a:t>teoria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Prevenção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violência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recursividade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Ruptura</a:t>
                      </a:r>
                      <a:r>
                        <a:rPr lang="en-US" dirty="0" smtClean="0"/>
                        <a:t> com </a:t>
                      </a:r>
                      <a:r>
                        <a:rPr lang="en-US" dirty="0" err="1" smtClean="0"/>
                        <a:t>senso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comum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reflexividade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97590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Túnel</a:t>
                      </a:r>
                      <a:r>
                        <a:rPr kumimoji="0" lang="en-US" sz="18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cognitivo</a:t>
                      </a:r>
                      <a:r>
                        <a:rPr kumimoji="0" lang="en-US" sz="18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sobre</a:t>
                      </a:r>
                      <a:r>
                        <a:rPr kumimoji="0" lang="en-US" sz="18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kumimoji="0" lang="en-US" sz="1800" b="0" i="0" u="none" strike="noStrike" kern="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poder</a:t>
                      </a:r>
                      <a:endParaRPr kumimoji="0" lang="en-US" sz="1800" b="0" i="0" u="none" strike="noStrike" kern="0" cap="none" spc="0" normalizeH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Epistemicídio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920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baseline="0" dirty="0" err="1" smtClean="0">
                          <a:latin typeface="+mn-lt"/>
                        </a:rPr>
                        <a:t>Ausência</a:t>
                      </a:r>
                      <a:r>
                        <a:rPr lang="en-US" sz="1800" kern="0" baseline="0" dirty="0" smtClean="0">
                          <a:latin typeface="+mn-lt"/>
                        </a:rPr>
                        <a:t> de </a:t>
                      </a:r>
                      <a:r>
                        <a:rPr lang="en-US" sz="1800" kern="0" baseline="0" dirty="0" err="1" smtClean="0">
                          <a:latin typeface="+mn-lt"/>
                        </a:rPr>
                        <a:t>pluralidade</a:t>
                      </a:r>
                      <a:endParaRPr lang="en-US" sz="1800" kern="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RBI – 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Discriminação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473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Ausência</a:t>
                      </a:r>
                      <a:r>
                        <a:rPr kumimoji="0" lang="en-US" sz="18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sz="1800" b="0" i="0" u="none" strike="noStrike" kern="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níveis</a:t>
                      </a:r>
                      <a:r>
                        <a:rPr kumimoji="0" lang="en-US" sz="18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b="0" i="0" u="none" strike="noStrike" kern="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reducionismo</a:t>
                      </a:r>
                      <a:r>
                        <a:rPr kumimoji="0" lang="en-US" sz="18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kumimoji="0" lang="en-US" sz="1800" b="0" i="0" u="none" strike="noStrike" kern="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reificação</a:t>
                      </a:r>
                      <a:r>
                        <a:rPr kumimoji="0" lang="en-US" sz="1800" b="0" i="0" u="none" strike="noStrike" kern="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sz="18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Justiça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Transformativa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Estigma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278</Words>
  <Application>Microsoft Office PowerPoint</Application>
  <PresentationFormat>Apresentação no Ecrã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Modelo de apresentação predefinido</vt:lpstr>
      <vt:lpstr>A violência da teoria social</vt:lpstr>
      <vt:lpstr>Críticas da teoria social</vt:lpstr>
      <vt:lpstr>Como aqui chegámos?</vt:lpstr>
      <vt:lpstr>A neutralidade das mediações</vt:lpstr>
      <vt:lpstr>Diapositivo 5</vt:lpstr>
      <vt:lpstr>Neutralização do tempo</vt:lpstr>
      <vt:lpstr>Violência </vt:lpstr>
      <vt:lpstr>Formas de prevenção</vt:lpstr>
      <vt:lpstr>Fim</vt:lpstr>
    </vt:vector>
  </TitlesOfParts>
  <Company>O nome da sua organização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apad</cp:lastModifiedBy>
  <cp:revision>158</cp:revision>
  <dcterms:created xsi:type="dcterms:W3CDTF">2005-12-05T12:20:13Z</dcterms:created>
  <dcterms:modified xsi:type="dcterms:W3CDTF">2014-05-11T16:18:56Z</dcterms:modified>
</cp:coreProperties>
</file>