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1" r:id="rId2"/>
    <p:sldId id="372" r:id="rId3"/>
    <p:sldId id="373" r:id="rId4"/>
    <p:sldId id="374" r:id="rId5"/>
    <p:sldId id="375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9" r:id="rId16"/>
    <p:sldId id="370" r:id="rId17"/>
    <p:sldId id="371" r:id="rId18"/>
    <p:sldId id="311" r:id="rId19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63" d="100"/>
          <a:sy n="63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18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pt-PT" b="1" dirty="0" smtClean="0"/>
              <a:t>A crítica de </a:t>
            </a:r>
            <a:r>
              <a:rPr lang="pt-PT" b="1" dirty="0" err="1" smtClean="0"/>
              <a:t>Mouzelis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pt-PT" dirty="0" smtClean="0"/>
              <a:t>António Pedro Dores</a:t>
            </a:r>
          </a:p>
          <a:p>
            <a:r>
              <a:rPr lang="pt-PT" dirty="0" smtClean="0"/>
              <a:t>05 de Maio de 2014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Inacessibilidades</a:t>
            </a:r>
            <a:r>
              <a:rPr lang="en-US" dirty="0" smtClean="0"/>
              <a:t> </a:t>
            </a:r>
            <a:r>
              <a:rPr lang="en-US" sz="2800" dirty="0" smtClean="0"/>
              <a:t>(tempo/</a:t>
            </a:r>
            <a:r>
              <a:rPr lang="en-US" sz="2800" dirty="0" err="1" smtClean="0"/>
              <a:t>espaço</a:t>
            </a:r>
            <a:r>
              <a:rPr lang="en-US" sz="2800" dirty="0" smtClean="0"/>
              <a:t>)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ciências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Mecanismos</a:t>
            </a:r>
            <a:r>
              <a:rPr lang="en-US" dirty="0" smtClean="0"/>
              <a:t> (</a:t>
            </a:r>
            <a:r>
              <a:rPr lang="en-US" dirty="0" err="1" smtClean="0"/>
              <a:t>tecnológicos</a:t>
            </a:r>
            <a:r>
              <a:rPr lang="en-US" dirty="0" smtClean="0"/>
              <a:t> e </a:t>
            </a:r>
            <a:r>
              <a:rPr lang="en-US" dirty="0" err="1" smtClean="0"/>
              <a:t>sociais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Voluntarismos</a:t>
            </a:r>
            <a:r>
              <a:rPr lang="en-US" dirty="0" smtClean="0"/>
              <a:t> (</a:t>
            </a:r>
            <a:r>
              <a:rPr lang="en-US" dirty="0" err="1" smtClean="0"/>
              <a:t>naturalização</a:t>
            </a:r>
            <a:r>
              <a:rPr lang="en-US" dirty="0" smtClean="0"/>
              <a:t> dos </a:t>
            </a:r>
            <a:r>
              <a:rPr lang="en-US" dirty="0" err="1" smtClean="0"/>
              <a:t>resultados</a:t>
            </a:r>
            <a:r>
              <a:rPr lang="en-US" dirty="0" smtClean="0"/>
              <a:t> das </a:t>
            </a:r>
            <a:r>
              <a:rPr lang="en-US" dirty="0" err="1" smtClean="0"/>
              <a:t>lutas</a:t>
            </a:r>
            <a:r>
              <a:rPr lang="en-US" dirty="0" smtClean="0"/>
              <a:t> – Randall Collins </a:t>
            </a:r>
            <a:r>
              <a:rPr lang="en-US" i="1" dirty="0" err="1" smtClean="0"/>
              <a:t>Sociologia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Filosofia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nascentes</a:t>
            </a:r>
            <a:r>
              <a:rPr lang="en-US" dirty="0" smtClean="0"/>
              <a:t> (Francesco </a:t>
            </a:r>
            <a:r>
              <a:rPr lang="en-US" dirty="0" err="1" smtClean="0"/>
              <a:t>Alberoni</a:t>
            </a:r>
            <a:r>
              <a:rPr lang="en-US" dirty="0" smtClean="0"/>
              <a:t> </a:t>
            </a:r>
            <a:r>
              <a:rPr lang="en-US" i="1" dirty="0" err="1" smtClean="0"/>
              <a:t>Génese</a:t>
            </a:r>
            <a:r>
              <a:rPr lang="en-US" dirty="0" smtClean="0"/>
              <a:t>) </a:t>
            </a:r>
            <a:r>
              <a:rPr lang="en-US" dirty="0" err="1" smtClean="0"/>
              <a:t>ambientes</a:t>
            </a:r>
            <a:r>
              <a:rPr lang="en-US" dirty="0" smtClean="0"/>
              <a:t> - </a:t>
            </a:r>
            <a:r>
              <a:rPr lang="en-US" dirty="0" err="1" smtClean="0"/>
              <a:t>ciclo</a:t>
            </a:r>
            <a:r>
              <a:rPr lang="en-US" dirty="0" smtClean="0"/>
              <a:t> </a:t>
            </a:r>
            <a:r>
              <a:rPr lang="en-US" dirty="0" err="1" smtClean="0"/>
              <a:t>emancipatório</a:t>
            </a:r>
            <a:endParaRPr lang="en-US" dirty="0" smtClean="0"/>
          </a:p>
          <a:p>
            <a:r>
              <a:rPr lang="en-US" dirty="0" err="1" smtClean="0"/>
              <a:t>Território</a:t>
            </a:r>
            <a:r>
              <a:rPr lang="en-US" dirty="0" smtClean="0"/>
              <a:t> </a:t>
            </a:r>
            <a:r>
              <a:rPr lang="en-US" sz="2800" dirty="0" smtClean="0"/>
              <a:t>– David Harvey (2011) </a:t>
            </a:r>
            <a:r>
              <a:rPr lang="en-US" sz="2800" i="1" dirty="0" smtClean="0"/>
              <a:t>Spaces of capital: towards a critical geography</a:t>
            </a:r>
            <a:r>
              <a:rPr lang="en-US" sz="2800" dirty="0" smtClean="0"/>
              <a:t>, NY, </a:t>
            </a:r>
            <a:r>
              <a:rPr lang="en-US" sz="2800" dirty="0" err="1" smtClean="0"/>
              <a:t>Routledge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Nicos</a:t>
            </a:r>
            <a:r>
              <a:rPr lang="en-US" dirty="0" smtClean="0"/>
              <a:t> </a:t>
            </a:r>
            <a:r>
              <a:rPr lang="en-US" dirty="0" err="1" smtClean="0"/>
              <a:t>Mouzelis</a:t>
            </a:r>
            <a:r>
              <a:rPr lang="en-US" dirty="0" smtClean="0"/>
              <a:t> (1995) </a:t>
            </a:r>
            <a:r>
              <a:rPr lang="en-US" i="1" dirty="0" smtClean="0"/>
              <a:t>Sociological Theory: What Went Wrong? – diagnosis and remedies</a:t>
            </a:r>
            <a:r>
              <a:rPr lang="en-US" dirty="0" smtClean="0"/>
              <a:t>, London, </a:t>
            </a:r>
            <a:r>
              <a:rPr lang="en-US" dirty="0" err="1" smtClean="0"/>
              <a:t>Routledge</a:t>
            </a:r>
            <a:r>
              <a:rPr lang="en-US" dirty="0" smtClean="0"/>
              <a:t>. </a:t>
            </a:r>
            <a:endParaRPr lang="pt-PT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Voluntarismo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900" dirty="0" err="1" smtClean="0"/>
              <a:t>Althusser</a:t>
            </a:r>
            <a:r>
              <a:rPr lang="pt-PT" sz="2900" dirty="0" smtClean="0"/>
              <a:t> propõe 3 tipos de teorização (</a:t>
            </a:r>
            <a:r>
              <a:rPr lang="pt-PT" sz="2900" dirty="0" err="1" smtClean="0"/>
              <a:t>Gen</a:t>
            </a:r>
            <a:r>
              <a:rPr lang="pt-PT" sz="2900" dirty="0" smtClean="0"/>
              <a:t> I – revisão bibliográfica ou estado da arte - </a:t>
            </a:r>
            <a:r>
              <a:rPr lang="pt-PT" sz="2900" dirty="0" err="1" smtClean="0"/>
              <a:t>Gen</a:t>
            </a:r>
            <a:r>
              <a:rPr lang="pt-PT" sz="2900" dirty="0" smtClean="0"/>
              <a:t> II metateoria e </a:t>
            </a:r>
            <a:r>
              <a:rPr lang="pt-PT" sz="2900" dirty="0" err="1" smtClean="0"/>
              <a:t>Gen</a:t>
            </a:r>
            <a:r>
              <a:rPr lang="pt-PT" sz="2900" dirty="0" smtClean="0"/>
              <a:t> III – teoria explicativa da história)</a:t>
            </a:r>
          </a:p>
          <a:p>
            <a:r>
              <a:rPr lang="en-US" sz="2900" dirty="0" smtClean="0"/>
              <a:t>“These tools [Gen II of Parsons] systematically neglect the </a:t>
            </a:r>
            <a:r>
              <a:rPr lang="en-US" sz="2900" dirty="0" err="1" smtClean="0"/>
              <a:t>voluntaristic</a:t>
            </a:r>
            <a:r>
              <a:rPr lang="en-US" sz="2900" dirty="0" smtClean="0"/>
              <a:t> dimensions of social life”  </a:t>
            </a:r>
          </a:p>
          <a:p>
            <a:r>
              <a:rPr lang="pt-PT" sz="2900" dirty="0" smtClean="0"/>
              <a:t>Teoria da escolha racional / teoria do conflito / teoria </a:t>
            </a:r>
            <a:r>
              <a:rPr lang="pt-PT" sz="2900" dirty="0" err="1" smtClean="0"/>
              <a:t>pos-moderna</a:t>
            </a:r>
            <a:r>
              <a:rPr lang="pt-PT" sz="2900" dirty="0" smtClean="0"/>
              <a:t> são </a:t>
            </a:r>
            <a:r>
              <a:rPr lang="pt-PT" sz="2900" dirty="0" err="1" smtClean="0"/>
              <a:t>reacções</a:t>
            </a:r>
            <a:r>
              <a:rPr lang="pt-PT" sz="2900" dirty="0" smtClean="0"/>
              <a:t> ao estrutural funcionalismo </a:t>
            </a:r>
          </a:p>
          <a:p>
            <a:endParaRPr lang="pt-PT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Limites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crítica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estrutural</a:t>
            </a:r>
            <a:r>
              <a:rPr lang="en-US" dirty="0" smtClean="0"/>
              <a:t> </a:t>
            </a:r>
            <a:r>
              <a:rPr lang="en-US" dirty="0" err="1" smtClean="0"/>
              <a:t>funcionalismo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pt-PT" dirty="0" smtClean="0"/>
              <a:t>A teoria </a:t>
            </a:r>
            <a:r>
              <a:rPr lang="pt-PT" dirty="0" err="1" smtClean="0"/>
              <a:t>pos-moderna</a:t>
            </a:r>
            <a:r>
              <a:rPr lang="pt-PT" dirty="0" smtClean="0"/>
              <a:t> faz bem em estabelecer a sociologia como uma das disciplinas das Ciências Sociais. Faz mal limitar-se às linguagens, discursos e textos. (</a:t>
            </a:r>
            <a:r>
              <a:rPr lang="pt-PT" dirty="0" err="1" smtClean="0"/>
              <a:t>Wallerstein</a:t>
            </a:r>
            <a:r>
              <a:rPr lang="pt-PT" dirty="0" smtClean="0"/>
              <a:t>, </a:t>
            </a:r>
            <a:r>
              <a:rPr lang="pt-PT" i="1" dirty="0" smtClean="0"/>
              <a:t>Abrir as Ciências Sociais</a:t>
            </a:r>
            <a:r>
              <a:rPr lang="pt-PT" dirty="0" smtClean="0"/>
              <a:t>)</a:t>
            </a:r>
          </a:p>
          <a:p>
            <a:r>
              <a:rPr lang="pt-PT" dirty="0" smtClean="0"/>
              <a:t>Lembrar a ambição científica da sociologia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Evolução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continuidade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/>
          <a:lstStyle/>
          <a:p>
            <a:r>
              <a:rPr lang="pt-PT" dirty="0" err="1" smtClean="0"/>
              <a:t>Giddens</a:t>
            </a:r>
            <a:r>
              <a:rPr lang="pt-PT" dirty="0" smtClean="0"/>
              <a:t>, Elias e </a:t>
            </a:r>
            <a:r>
              <a:rPr lang="pt-PT" dirty="0" err="1" smtClean="0"/>
              <a:t>Bourdieu</a:t>
            </a:r>
            <a:r>
              <a:rPr lang="pt-PT" dirty="0" smtClean="0"/>
              <a:t> falharam superação de dilemas teóricos de </a:t>
            </a:r>
            <a:r>
              <a:rPr lang="pt-PT" dirty="0" err="1" smtClean="0"/>
              <a:t>Parsons</a:t>
            </a:r>
            <a:r>
              <a:rPr lang="pt-PT" dirty="0" smtClean="0"/>
              <a:t> (evitaram a sua linguagem mas mantiveram a sua lógica)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Enriquecimento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análise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2332856"/>
          </a:xfrm>
        </p:spPr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dos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níveis</a:t>
            </a:r>
            <a:endParaRPr lang="en-US" dirty="0"/>
          </a:p>
        </p:txBody>
      </p:sp>
      <p:cxnSp>
        <p:nvCxnSpPr>
          <p:cNvPr id="6" name="Conexão recta unidireccional 5"/>
          <p:cNvCxnSpPr/>
          <p:nvPr/>
        </p:nvCxnSpPr>
        <p:spPr>
          <a:xfrm flipH="1" flipV="1">
            <a:off x="3995936" y="3068960"/>
            <a:ext cx="72008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unidireccional 7"/>
          <p:cNvCxnSpPr/>
          <p:nvPr/>
        </p:nvCxnSpPr>
        <p:spPr>
          <a:xfrm flipV="1">
            <a:off x="4067944" y="3717032"/>
            <a:ext cx="1224136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unidireccional 9"/>
          <p:cNvCxnSpPr/>
          <p:nvPr/>
        </p:nvCxnSpPr>
        <p:spPr>
          <a:xfrm flipH="1">
            <a:off x="3779912" y="3789040"/>
            <a:ext cx="288032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995936" y="4077072"/>
            <a:ext cx="193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Disposições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211960" y="3140968"/>
            <a:ext cx="2940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Interacção</a:t>
            </a:r>
            <a:r>
              <a:rPr lang="en-US" sz="2400" dirty="0" smtClean="0"/>
              <a:t> (</a:t>
            </a:r>
            <a:r>
              <a:rPr lang="en-US" sz="2400" dirty="0" err="1" smtClean="0"/>
              <a:t>normas</a:t>
            </a:r>
            <a:r>
              <a:rPr lang="en-US" sz="2400" dirty="0" smtClean="0"/>
              <a:t>)</a:t>
            </a:r>
            <a:endParaRPr lang="en-US" sz="16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99592" y="314096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Situação</a:t>
            </a:r>
            <a:r>
              <a:rPr lang="en-US" sz="2400" dirty="0" smtClean="0"/>
              <a:t> (</a:t>
            </a:r>
            <a:r>
              <a:rPr lang="en-US" sz="2400" dirty="0" err="1" smtClean="0"/>
              <a:t>figuração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2843808" y="2852936"/>
            <a:ext cx="3024336" cy="158417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arcador de Posição de Conteúdo 2"/>
          <p:cNvSpPr txBox="1">
            <a:spLocks/>
          </p:cNvSpPr>
          <p:nvPr/>
        </p:nvSpPr>
        <p:spPr bwMode="auto">
          <a:xfrm>
            <a:off x="467544" y="4725144"/>
            <a:ext cx="8229600" cy="6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Estabelecimento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margem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agência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escolha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conflito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sedução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203848" y="2420888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Posição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 animBg="1"/>
      <p:bldP spid="17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Remédios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Reducionismo (na </a:t>
            </a:r>
            <a:r>
              <a:rPr lang="pt-PT" dirty="0" err="1" smtClean="0"/>
              <a:t>interacção</a:t>
            </a:r>
            <a:r>
              <a:rPr lang="pt-PT" dirty="0" smtClean="0"/>
              <a:t>) e reificação (sem agência) podem ser superados na condição de a) se se admitir estruturas e </a:t>
            </a:r>
            <a:r>
              <a:rPr lang="pt-PT" dirty="0" err="1" smtClean="0"/>
              <a:t>interacção</a:t>
            </a:r>
            <a:r>
              <a:rPr lang="pt-PT" dirty="0" smtClean="0"/>
              <a:t> a todos os níveis</a:t>
            </a:r>
          </a:p>
          <a:p>
            <a:r>
              <a:rPr lang="pt-PT" dirty="0" smtClean="0"/>
              <a:t>b) se se admitir instituição e agência a </a:t>
            </a:r>
            <a:r>
              <a:rPr lang="pt-PT" dirty="0" err="1" smtClean="0"/>
              <a:t>qq</a:t>
            </a:r>
            <a:r>
              <a:rPr lang="pt-PT" dirty="0" smtClean="0"/>
              <a:t> nível (grupos, comunidades, estado, instâncias internacionais)</a:t>
            </a:r>
          </a:p>
          <a:p>
            <a:r>
              <a:rPr lang="pt-PT" dirty="0" smtClean="0"/>
              <a:t>c) admitir sociedade como camadas de cebola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Sintese</a:t>
            </a:r>
            <a:r>
              <a:rPr lang="en-US" smtClean="0"/>
              <a:t>: </a:t>
            </a:r>
            <a:br>
              <a:rPr lang="en-US" smtClean="0"/>
            </a:br>
            <a:r>
              <a:rPr lang="en-US" smtClean="0"/>
              <a:t>reducionismo</a:t>
            </a:r>
            <a:r>
              <a:rPr lang="en-US" dirty="0" smtClean="0"/>
              <a:t> e </a:t>
            </a:r>
            <a:r>
              <a:rPr lang="en-US" dirty="0" err="1" smtClean="0"/>
              <a:t>reificação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escolha racional não considera o contexto (micro)</a:t>
            </a:r>
          </a:p>
          <a:p>
            <a:r>
              <a:rPr lang="pt-PT" dirty="0" smtClean="0"/>
              <a:t>Teleologias sem </a:t>
            </a:r>
            <a:r>
              <a:rPr lang="pt-PT" dirty="0" err="1" smtClean="0"/>
              <a:t>actor</a:t>
            </a:r>
            <a:r>
              <a:rPr lang="pt-PT" dirty="0" smtClean="0"/>
              <a:t> (macro)</a:t>
            </a:r>
          </a:p>
          <a:p>
            <a:endParaRPr lang="pt-PT" dirty="0" smtClean="0"/>
          </a:p>
          <a:p>
            <a:r>
              <a:rPr lang="pt-PT" dirty="0" smtClean="0"/>
              <a:t>Não permite análise de hierarquias na análise das práticas mais influentes em cada situação.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 smtClean="0">
              <a:hlinkClick r:id="rId4"/>
            </a:endParaRPr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Sociedade</a:t>
            </a:r>
            <a:r>
              <a:rPr lang="en-US" dirty="0" smtClean="0"/>
              <a:t> </a:t>
            </a:r>
            <a:r>
              <a:rPr lang="en-US" dirty="0" err="1" smtClean="0"/>
              <a:t>agil</a:t>
            </a:r>
            <a:endParaRPr lang="en-US" dirty="0"/>
          </a:p>
        </p:txBody>
      </p:sp>
      <p:cxnSp>
        <p:nvCxnSpPr>
          <p:cNvPr id="6" name="Conexão recta unidireccional 5"/>
          <p:cNvCxnSpPr/>
          <p:nvPr/>
        </p:nvCxnSpPr>
        <p:spPr>
          <a:xfrm flipH="1" flipV="1">
            <a:off x="3995936" y="3068960"/>
            <a:ext cx="72008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unidireccional 7"/>
          <p:cNvCxnSpPr/>
          <p:nvPr/>
        </p:nvCxnSpPr>
        <p:spPr>
          <a:xfrm flipV="1">
            <a:off x="4067944" y="3717032"/>
            <a:ext cx="1224136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unidireccional 9"/>
          <p:cNvCxnSpPr/>
          <p:nvPr/>
        </p:nvCxnSpPr>
        <p:spPr>
          <a:xfrm flipH="1">
            <a:off x="3779912" y="3789040"/>
            <a:ext cx="288032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699792" y="4653136"/>
            <a:ext cx="2071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Desigualdade</a:t>
            </a:r>
            <a:endParaRPr lang="en-US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076056" y="2420888"/>
            <a:ext cx="3567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Soberano</a:t>
            </a:r>
            <a:r>
              <a:rPr lang="en-US" sz="2400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consciência</a:t>
            </a:r>
            <a:r>
              <a:rPr lang="en-US" sz="1600" dirty="0" smtClean="0"/>
              <a:t> e </a:t>
            </a:r>
            <a:r>
              <a:rPr lang="en-US" sz="1600" dirty="0" err="1" smtClean="0"/>
              <a:t>poder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347864" y="342900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Igualdade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2843808" y="2852936"/>
            <a:ext cx="3024336" cy="158417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arcador de Posição de Conteúdo 2"/>
          <p:cNvSpPr txBox="1">
            <a:spLocks/>
          </p:cNvSpPr>
          <p:nvPr/>
        </p:nvSpPr>
        <p:spPr bwMode="auto">
          <a:xfrm>
            <a:off x="914400" y="5373216"/>
            <a:ext cx="8229600" cy="6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Superficialidade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fechada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análise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Críticas</a:t>
            </a:r>
            <a:r>
              <a:rPr lang="en-US" dirty="0" smtClean="0"/>
              <a:t> à </a:t>
            </a:r>
            <a:r>
              <a:rPr lang="en-US" dirty="0" err="1" smtClean="0"/>
              <a:t>teoria</a:t>
            </a:r>
            <a:r>
              <a:rPr lang="en-US" dirty="0" smtClean="0"/>
              <a:t> social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Therborn</a:t>
            </a:r>
            <a:r>
              <a:rPr lang="en-US" dirty="0" smtClean="0"/>
              <a:t> – </a:t>
            </a:r>
            <a:r>
              <a:rPr lang="en-US" dirty="0" err="1" smtClean="0"/>
              <a:t>poder</a:t>
            </a:r>
            <a:r>
              <a:rPr lang="en-US" dirty="0" smtClean="0"/>
              <a:t>; </a:t>
            </a:r>
            <a:r>
              <a:rPr lang="en-US" dirty="0" err="1" smtClean="0"/>
              <a:t>vitalidade</a:t>
            </a:r>
            <a:r>
              <a:rPr lang="en-US" dirty="0" smtClean="0"/>
              <a:t>, </a:t>
            </a:r>
            <a:r>
              <a:rPr lang="en-US" dirty="0" err="1" smtClean="0"/>
              <a:t>existência</a:t>
            </a:r>
            <a:endParaRPr lang="en-US" dirty="0" smtClean="0"/>
          </a:p>
          <a:p>
            <a:r>
              <a:rPr lang="en-US" dirty="0" err="1" smtClean="0"/>
              <a:t>Lahire</a:t>
            </a:r>
            <a:r>
              <a:rPr lang="en-US" dirty="0" smtClean="0"/>
              <a:t> – </a:t>
            </a:r>
            <a:r>
              <a:rPr lang="en-US" dirty="0" err="1" smtClean="0"/>
              <a:t>disposições</a:t>
            </a:r>
            <a:r>
              <a:rPr lang="en-US" dirty="0" smtClean="0"/>
              <a:t> e </a:t>
            </a:r>
            <a:r>
              <a:rPr lang="en-US" dirty="0" err="1" smtClean="0"/>
              <a:t>campos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reduções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Bourdieu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poder</a:t>
            </a:r>
            <a:r>
              <a:rPr lang="en-US" dirty="0" smtClean="0"/>
              <a:t> e </a:t>
            </a:r>
            <a:r>
              <a:rPr lang="en-US" dirty="0" err="1" smtClean="0"/>
              <a:t>retirando</a:t>
            </a:r>
            <a:r>
              <a:rPr lang="en-US" dirty="0" smtClean="0"/>
              <a:t> a </a:t>
            </a:r>
            <a:r>
              <a:rPr lang="en-US" dirty="0" err="1" smtClean="0"/>
              <a:t>pluralidade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objectos</a:t>
            </a:r>
            <a:endParaRPr lang="en-US" dirty="0" smtClean="0"/>
          </a:p>
          <a:p>
            <a:r>
              <a:rPr lang="en-US" dirty="0" err="1" smtClean="0"/>
              <a:t>Mouzelis</a:t>
            </a:r>
            <a:r>
              <a:rPr lang="en-US" dirty="0" smtClean="0"/>
              <a:t> – </a:t>
            </a:r>
            <a:r>
              <a:rPr lang="en-US" dirty="0" err="1" smtClean="0"/>
              <a:t>continuação</a:t>
            </a:r>
            <a:r>
              <a:rPr lang="en-US" dirty="0" smtClean="0"/>
              <a:t> </a:t>
            </a:r>
            <a:r>
              <a:rPr lang="en-US" dirty="0" err="1" smtClean="0"/>
              <a:t>escamoteada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redução</a:t>
            </a:r>
            <a:r>
              <a:rPr lang="en-US" dirty="0" smtClean="0"/>
              <a:t> e </a:t>
            </a:r>
            <a:r>
              <a:rPr lang="en-US" dirty="0" err="1" smtClean="0"/>
              <a:t>reificação</a:t>
            </a:r>
            <a:r>
              <a:rPr lang="en-US" dirty="0" smtClean="0"/>
              <a:t> dos </a:t>
            </a:r>
            <a:r>
              <a:rPr lang="en-US" dirty="0" err="1" smtClean="0"/>
              <a:t>objectos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2" y="1052736"/>
          <a:ext cx="7848872" cy="4896542"/>
        </p:xfrm>
        <a:graphic>
          <a:graphicData uri="http://schemas.openxmlformats.org/drawingml/2006/table">
            <a:tbl>
              <a:tblPr/>
              <a:tblGrid>
                <a:gridCol w="2088232"/>
                <a:gridCol w="1836204"/>
                <a:gridCol w="1962218"/>
                <a:gridCol w="1962218"/>
              </a:tblGrid>
              <a:tr h="22610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 smtClean="0">
                          <a:latin typeface="Calibri"/>
                          <a:ea typeface="Times New Roman"/>
                          <a:cs typeface="Times New Roman"/>
                        </a:rPr>
                        <a:t>Componentes</a:t>
                      </a:r>
                      <a:r>
                        <a:rPr lang="fr-FR" sz="2400" dirty="0" smtClean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 err="1" smtClean="0">
                          <a:latin typeface="Calibri"/>
                          <a:ea typeface="Times New Roman"/>
                          <a:cs typeface="Times New Roman"/>
                        </a:rPr>
                        <a:t>Funcionalidades</a:t>
                      </a:r>
                      <a:endParaRPr lang="pt-PT" sz="2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Poder</a:t>
                      </a:r>
                      <a:r>
                        <a:rPr lang="fr-FR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 smtClean="0">
                          <a:latin typeface="Calibri"/>
                          <a:ea typeface="Times New Roman"/>
                          <a:cs typeface="Times New Roman"/>
                        </a:rPr>
                        <a:t>Desenvol</a:t>
                      </a:r>
                      <a:r>
                        <a:rPr lang="fr-FR" sz="24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r-FR" sz="2400" dirty="0" err="1" smtClean="0">
                          <a:latin typeface="Calibri"/>
                          <a:ea typeface="Times New Roman"/>
                          <a:cs typeface="Times New Roman"/>
                        </a:rPr>
                        <a:t>vimento</a:t>
                      </a:r>
                      <a:r>
                        <a:rPr lang="fr-FR" sz="240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fr-FR" sz="2400" dirty="0" err="1" smtClean="0">
                          <a:latin typeface="Calibri"/>
                          <a:ea typeface="Times New Roman"/>
                          <a:cs typeface="Times New Roman"/>
                        </a:rPr>
                        <a:t>existência</a:t>
                      </a:r>
                      <a:r>
                        <a:rPr lang="fr-FR" sz="24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Afiliação</a:t>
                      </a:r>
                      <a:r>
                        <a:rPr lang="fr-FR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fr-FR" sz="2400" dirty="0" err="1" smtClean="0">
                          <a:latin typeface="Calibri"/>
                          <a:ea typeface="Times New Roman"/>
                          <a:cs typeface="Times New Roman"/>
                        </a:rPr>
                        <a:t>vitalidade</a:t>
                      </a:r>
                      <a:r>
                        <a:rPr lang="fr-FR" sz="24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latin typeface="Calibri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fr-FR" sz="2400" i="1" dirty="0" err="1">
                          <a:latin typeface="Calibri"/>
                          <a:ea typeface="Times New Roman"/>
                          <a:cs typeface="Times New Roman"/>
                        </a:rPr>
                        <a:t>elevação</a:t>
                      </a:r>
                      <a:endParaRPr lang="pt-PT" sz="2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proibir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Profissional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Calibri"/>
                          <a:ea typeface="Times New Roman"/>
                          <a:cs typeface="Times New Roman"/>
                        </a:rPr>
                        <a:t>Conjugal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latin typeface="Calibri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fr-FR" sz="2400" i="1" dirty="0" err="1">
                          <a:latin typeface="Calibri"/>
                          <a:ea typeface="Times New Roman"/>
                          <a:cs typeface="Times New Roman"/>
                        </a:rPr>
                        <a:t>constituição</a:t>
                      </a:r>
                      <a:endParaRPr lang="pt-PT" sz="2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Times New Roman"/>
                        </a:rPr>
                        <a:t>Marginal</a:t>
                      </a:r>
                      <a:endParaRPr lang="pt-PT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Cognitivo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Fraternidade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 err="1">
                          <a:latin typeface="Calibri"/>
                          <a:ea typeface="Times New Roman"/>
                          <a:cs typeface="Times New Roman"/>
                        </a:rPr>
                        <a:t>Básico</a:t>
                      </a:r>
                      <a:r>
                        <a:rPr lang="fr-FR" sz="2400" i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pt-PT" sz="2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Submissão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Senso</a:t>
                      </a:r>
                      <a:r>
                        <a:rPr lang="fr-FR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comum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Maternidade</a:t>
                      </a:r>
                      <a:r>
                        <a:rPr lang="fr-FR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332656"/>
            <a:ext cx="8425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Componentes e funcionalidades da análise social 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Segredos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teoria</a:t>
            </a:r>
            <a:r>
              <a:rPr lang="en-US" dirty="0" smtClean="0"/>
              <a:t> social</a:t>
            </a:r>
          </a:p>
          <a:p>
            <a:r>
              <a:rPr lang="en-US" dirty="0" err="1" smtClean="0"/>
              <a:t>Limites</a:t>
            </a:r>
            <a:r>
              <a:rPr lang="en-US" dirty="0" smtClean="0"/>
              <a:t> </a:t>
            </a:r>
            <a:r>
              <a:rPr lang="en-US" dirty="0" err="1" smtClean="0"/>
              <a:t>cognitivos</a:t>
            </a:r>
            <a:r>
              <a:rPr lang="en-US" dirty="0" smtClean="0"/>
              <a:t> </a:t>
            </a:r>
            <a:r>
              <a:rPr lang="en-US" dirty="0" err="1" smtClean="0"/>
              <a:t>impostos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objectos</a:t>
            </a:r>
            <a:r>
              <a:rPr lang="en-US" dirty="0" smtClean="0"/>
              <a:t> </a:t>
            </a:r>
            <a:r>
              <a:rPr lang="en-US" dirty="0" err="1" smtClean="0"/>
              <a:t>sociológicos</a:t>
            </a:r>
            <a:endParaRPr lang="en-US" dirty="0" smtClean="0"/>
          </a:p>
          <a:p>
            <a:r>
              <a:rPr lang="en-US" dirty="0" err="1" smtClean="0"/>
              <a:t>Apresentação</a:t>
            </a:r>
            <a:r>
              <a:rPr lang="en-US" dirty="0" smtClean="0"/>
              <a:t> das </a:t>
            </a:r>
            <a:r>
              <a:rPr lang="en-US" dirty="0" err="1" smtClean="0"/>
              <a:t>críticas</a:t>
            </a:r>
            <a:r>
              <a:rPr lang="en-US" dirty="0" smtClean="0"/>
              <a:t> de </a:t>
            </a:r>
            <a:r>
              <a:rPr lang="en-US" dirty="0" err="1" smtClean="0"/>
              <a:t>Mouzelis</a:t>
            </a:r>
            <a:r>
              <a:rPr lang="en-US" dirty="0" smtClean="0"/>
              <a:t> à </a:t>
            </a:r>
            <a:r>
              <a:rPr lang="en-US" dirty="0" err="1" smtClean="0"/>
              <a:t>ineficácia</a:t>
            </a:r>
            <a:r>
              <a:rPr lang="en-US" dirty="0" smtClean="0"/>
              <a:t> das </a:t>
            </a:r>
            <a:r>
              <a:rPr lang="en-US" dirty="0" err="1" smtClean="0"/>
              <a:t>teorias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Mundo</a:t>
            </a:r>
            <a:r>
              <a:rPr lang="en-US" dirty="0" smtClean="0"/>
              <a:t> do crime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Porque</a:t>
            </a:r>
            <a:r>
              <a:rPr lang="en-US" dirty="0" smtClean="0"/>
              <a:t> é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profissões</a:t>
            </a:r>
            <a:r>
              <a:rPr lang="en-US" dirty="0" smtClean="0"/>
              <a:t> </a:t>
            </a:r>
            <a:r>
              <a:rPr lang="en-US" dirty="0" err="1" smtClean="0"/>
              <a:t>próprias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economia</a:t>
            </a:r>
            <a:r>
              <a:rPr lang="en-US" dirty="0" smtClean="0"/>
              <a:t> </a:t>
            </a:r>
            <a:r>
              <a:rPr lang="en-US" dirty="0" err="1" smtClean="0"/>
              <a:t>paralela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desconsideradas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teoria</a:t>
            </a:r>
            <a:r>
              <a:rPr lang="en-US" dirty="0" smtClean="0"/>
              <a:t> social?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800" dirty="0" err="1" smtClean="0"/>
              <a:t>prostitutos</a:t>
            </a:r>
            <a:r>
              <a:rPr lang="en-US" sz="2800" dirty="0" smtClean="0"/>
              <a:t>, </a:t>
            </a:r>
            <a:r>
              <a:rPr lang="en-US" sz="2800" dirty="0" err="1" smtClean="0"/>
              <a:t>pederastas</a:t>
            </a:r>
            <a:r>
              <a:rPr lang="en-US" sz="2800" dirty="0" smtClean="0"/>
              <a:t>, </a:t>
            </a:r>
            <a:r>
              <a:rPr lang="en-US" sz="2800" dirty="0" err="1" smtClean="0"/>
              <a:t>proxenetas</a:t>
            </a:r>
            <a:r>
              <a:rPr lang="en-US" sz="2800" dirty="0" smtClean="0"/>
              <a:t>, </a:t>
            </a:r>
            <a:r>
              <a:rPr lang="en-US" sz="2800" dirty="0" err="1" smtClean="0"/>
              <a:t>traficantes</a:t>
            </a:r>
            <a:r>
              <a:rPr lang="en-US" sz="2800" dirty="0" smtClean="0"/>
              <a:t>, </a:t>
            </a:r>
            <a:r>
              <a:rPr lang="en-US" sz="2800" dirty="0" err="1" smtClean="0"/>
              <a:t>contrabandistas</a:t>
            </a:r>
            <a:r>
              <a:rPr lang="en-US" sz="2800" dirty="0" smtClean="0"/>
              <a:t>, </a:t>
            </a:r>
            <a:r>
              <a:rPr lang="en-US" sz="2800" dirty="0" err="1" smtClean="0"/>
              <a:t>mercenários</a:t>
            </a:r>
            <a:r>
              <a:rPr lang="en-US" sz="2800" dirty="0" smtClean="0"/>
              <a:t>, </a:t>
            </a:r>
            <a:r>
              <a:rPr lang="en-US" sz="2800" dirty="0" err="1" smtClean="0"/>
              <a:t>vigaristas</a:t>
            </a:r>
            <a:r>
              <a:rPr lang="en-US" sz="2800" dirty="0" smtClean="0"/>
              <a:t>, </a:t>
            </a:r>
            <a:r>
              <a:rPr lang="en-US" sz="2800" dirty="0" err="1" smtClean="0"/>
              <a:t>assassinos</a:t>
            </a:r>
            <a:r>
              <a:rPr lang="en-US" sz="2800" dirty="0" smtClean="0"/>
              <a:t>, </a:t>
            </a:r>
            <a:r>
              <a:rPr lang="en-US" sz="2800" dirty="0" err="1" smtClean="0"/>
              <a:t>ladrões</a:t>
            </a:r>
            <a:r>
              <a:rPr lang="en-US" sz="2800" dirty="0" smtClean="0"/>
              <a:t>, </a:t>
            </a:r>
            <a:r>
              <a:rPr lang="en-US" sz="2800" dirty="0" err="1" smtClean="0"/>
              <a:t>corruptos</a:t>
            </a:r>
            <a:r>
              <a:rPr lang="en-US" sz="2800" dirty="0" smtClean="0"/>
              <a:t>: </a:t>
            </a:r>
            <a:r>
              <a:rPr lang="en-US" sz="2800" dirty="0" err="1" smtClean="0"/>
              <a:t>porque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constam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lista</a:t>
            </a:r>
            <a:r>
              <a:rPr lang="en-US" sz="2800" dirty="0" smtClean="0"/>
              <a:t> de </a:t>
            </a:r>
            <a:r>
              <a:rPr lang="en-US" sz="2800" dirty="0" err="1" smtClean="0"/>
              <a:t>profissões</a:t>
            </a:r>
            <a:r>
              <a:rPr lang="en-US" sz="2800" dirty="0" smtClean="0"/>
              <a:t>? Como se </a:t>
            </a:r>
            <a:r>
              <a:rPr lang="en-US" sz="2800" dirty="0" err="1" smtClean="0"/>
              <a:t>aplicam</a:t>
            </a:r>
            <a:r>
              <a:rPr lang="en-US" sz="2800" dirty="0" smtClean="0"/>
              <a:t>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critérios</a:t>
            </a:r>
            <a:r>
              <a:rPr lang="en-US" sz="2800" dirty="0" smtClean="0"/>
              <a:t> de </a:t>
            </a:r>
            <a:r>
              <a:rPr lang="en-US" sz="2800" dirty="0" err="1" smtClean="0"/>
              <a:t>classificação</a:t>
            </a:r>
            <a:r>
              <a:rPr lang="en-US" sz="2800" dirty="0" smtClean="0"/>
              <a:t> de classes?</a:t>
            </a:r>
          </a:p>
          <a:p>
            <a:pPr algn="ctr">
              <a:buNone/>
            </a:pPr>
            <a:r>
              <a:rPr lang="en-US" sz="2800" dirty="0" smtClean="0"/>
              <a:t>(</a:t>
            </a:r>
            <a:r>
              <a:rPr lang="en-US" sz="2400" i="1" dirty="0" err="1" smtClean="0"/>
              <a:t>os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mitras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os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presos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os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corruptos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como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classe</a:t>
            </a:r>
            <a:r>
              <a:rPr lang="en-US" sz="2400" i="1" dirty="0" smtClean="0"/>
              <a:t> sacrificial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espionagem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secreto</a:t>
            </a:r>
            <a:r>
              <a:rPr lang="en-US" dirty="0" smtClean="0"/>
              <a:t> de </a:t>
            </a:r>
            <a:r>
              <a:rPr lang="en-US" dirty="0" err="1" smtClean="0"/>
              <a:t>perpetrar</a:t>
            </a:r>
            <a:r>
              <a:rPr lang="en-US" dirty="0" smtClean="0"/>
              <a:t> </a:t>
            </a:r>
            <a:r>
              <a:rPr lang="en-US" dirty="0" err="1" smtClean="0"/>
              <a:t>tortura</a:t>
            </a:r>
            <a:endParaRPr lang="en-US" dirty="0" smtClean="0"/>
          </a:p>
          <a:p>
            <a:r>
              <a:rPr lang="en-US" dirty="0" err="1" smtClean="0"/>
              <a:t>Experiências</a:t>
            </a:r>
            <a:r>
              <a:rPr lang="en-US" dirty="0" smtClean="0"/>
              <a:t> com </a:t>
            </a:r>
            <a:r>
              <a:rPr lang="en-US" dirty="0" err="1" smtClean="0"/>
              <a:t>exércitos</a:t>
            </a:r>
            <a:r>
              <a:rPr lang="en-US" dirty="0" smtClean="0"/>
              <a:t> </a:t>
            </a:r>
            <a:r>
              <a:rPr lang="en-US" dirty="0" err="1" smtClean="0"/>
              <a:t>próprios</a:t>
            </a:r>
            <a:endParaRPr lang="en-US" dirty="0" smtClean="0"/>
          </a:p>
          <a:p>
            <a:r>
              <a:rPr lang="en-US" dirty="0" err="1" smtClean="0"/>
              <a:t>Experiências</a:t>
            </a:r>
            <a:r>
              <a:rPr lang="en-US" dirty="0" smtClean="0"/>
              <a:t> </a:t>
            </a:r>
            <a:r>
              <a:rPr lang="en-US" dirty="0" err="1" smtClean="0"/>
              <a:t>médicas</a:t>
            </a:r>
            <a:r>
              <a:rPr lang="en-US" dirty="0" smtClean="0"/>
              <a:t> com </a:t>
            </a:r>
            <a:r>
              <a:rPr lang="en-US" dirty="0" err="1" smtClean="0"/>
              <a:t>presos</a:t>
            </a:r>
            <a:r>
              <a:rPr lang="en-US" dirty="0" smtClean="0"/>
              <a:t>, </a:t>
            </a:r>
            <a:r>
              <a:rPr lang="en-US" dirty="0" err="1" smtClean="0"/>
              <a:t>pobres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doentes</a:t>
            </a:r>
            <a:endParaRPr lang="en-US" dirty="0" smtClean="0"/>
          </a:p>
          <a:p>
            <a:r>
              <a:rPr lang="en-US" dirty="0" err="1" smtClean="0"/>
              <a:t>Financiamento</a:t>
            </a:r>
            <a:r>
              <a:rPr lang="en-US" dirty="0" smtClean="0"/>
              <a:t> de </a:t>
            </a:r>
            <a:r>
              <a:rPr lang="en-US" dirty="0" err="1" smtClean="0"/>
              <a:t>intervenção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no </a:t>
            </a:r>
            <a:r>
              <a:rPr lang="en-US" dirty="0" err="1" smtClean="0"/>
              <a:t>estrangeiro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</a:t>
            </a:r>
            <a:r>
              <a:rPr lang="en-US" dirty="0" err="1" smtClean="0"/>
              <a:t>redes</a:t>
            </a:r>
            <a:r>
              <a:rPr lang="en-US" dirty="0" smtClean="0"/>
              <a:t> de </a:t>
            </a:r>
            <a:r>
              <a:rPr lang="en-US" dirty="0" err="1" smtClean="0"/>
              <a:t>droga</a:t>
            </a:r>
            <a:endParaRPr lang="en-US" dirty="0" smtClean="0"/>
          </a:p>
          <a:p>
            <a:r>
              <a:rPr lang="en-US" i="1" dirty="0" err="1" smtClean="0"/>
              <a:t>Finantial</a:t>
            </a:r>
            <a:r>
              <a:rPr lang="en-US" i="1" dirty="0" smtClean="0"/>
              <a:t> </a:t>
            </a:r>
            <a:r>
              <a:rPr lang="en-US" i="1" dirty="0" err="1" smtClean="0"/>
              <a:t>hitman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dívida</a:t>
            </a:r>
            <a:r>
              <a:rPr lang="en-US" dirty="0" smtClean="0"/>
              <a:t>) </a:t>
            </a:r>
            <a:r>
              <a:rPr lang="en-US" sz="2000" dirty="0" smtClean="0"/>
              <a:t>John Perkins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cognitivo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dado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átomo</a:t>
            </a:r>
            <a:r>
              <a:rPr lang="en-US" dirty="0" smtClean="0"/>
              <a:t> e a </a:t>
            </a:r>
            <a:r>
              <a:rPr lang="en-US" dirty="0" err="1" smtClean="0"/>
              <a:t>história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imposição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r>
              <a:rPr lang="en-US" dirty="0" smtClean="0"/>
              <a:t> e social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luta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ideia</a:t>
            </a:r>
            <a:r>
              <a:rPr lang="en-US" dirty="0" smtClean="0"/>
              <a:t> de Terra </a:t>
            </a:r>
            <a:r>
              <a:rPr lang="en-US" dirty="0" err="1" smtClean="0"/>
              <a:t>descentrada</a:t>
            </a:r>
            <a:r>
              <a:rPr lang="en-US" dirty="0" smtClean="0"/>
              <a:t> (</a:t>
            </a:r>
            <a:r>
              <a:rPr lang="en-US" dirty="0" err="1" smtClean="0"/>
              <a:t>Copérnico</a:t>
            </a:r>
            <a:r>
              <a:rPr lang="en-US" dirty="0" smtClean="0"/>
              <a:t> e </a:t>
            </a:r>
            <a:r>
              <a:rPr lang="en-US" dirty="0" err="1" smtClean="0"/>
              <a:t>Galileu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luta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construção</a:t>
            </a:r>
            <a:r>
              <a:rPr lang="en-US" dirty="0" smtClean="0"/>
              <a:t> das </a:t>
            </a:r>
            <a:r>
              <a:rPr lang="en-US" dirty="0" err="1" smtClean="0"/>
              <a:t>ciências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 (</a:t>
            </a:r>
            <a:r>
              <a:rPr lang="en-US" dirty="0" err="1" smtClean="0"/>
              <a:t>economia</a:t>
            </a:r>
            <a:r>
              <a:rPr lang="en-US" dirty="0" smtClean="0"/>
              <a:t>, </a:t>
            </a:r>
            <a:r>
              <a:rPr lang="en-US" dirty="0" err="1" smtClean="0"/>
              <a:t>sociologia</a:t>
            </a:r>
            <a:r>
              <a:rPr lang="en-US" dirty="0" smtClean="0"/>
              <a:t> e </a:t>
            </a:r>
            <a:r>
              <a:rPr lang="en-US" dirty="0" err="1" smtClean="0"/>
              <a:t>ciência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) à </a:t>
            </a:r>
            <a:r>
              <a:rPr lang="en-US" dirty="0" err="1" smtClean="0"/>
              <a:t>margem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geografia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história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teologia</a:t>
            </a:r>
            <a:r>
              <a:rPr lang="en-US" dirty="0" smtClean="0"/>
              <a:t>, do </a:t>
            </a:r>
            <a:r>
              <a:rPr lang="en-US" dirty="0" err="1" smtClean="0"/>
              <a:t>direito</a:t>
            </a:r>
            <a:r>
              <a:rPr lang="en-US" dirty="0" smtClean="0"/>
              <a:t> (</a:t>
            </a:r>
            <a:r>
              <a:rPr lang="en-US" sz="2400" dirty="0" err="1" smtClean="0"/>
              <a:t>humanidades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Ciência</a:t>
            </a:r>
            <a:r>
              <a:rPr lang="en-US" dirty="0" smtClean="0"/>
              <a:t> e </a:t>
            </a:r>
            <a:r>
              <a:rPr lang="en-US" dirty="0" err="1" smtClean="0"/>
              <a:t>tecnologia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teoria</a:t>
            </a:r>
            <a:r>
              <a:rPr lang="en-US" dirty="0" smtClean="0"/>
              <a:t> social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pré-paradigmática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sociologia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ciência</a:t>
            </a:r>
            <a:r>
              <a:rPr lang="en-US" dirty="0" smtClean="0"/>
              <a:t> </a:t>
            </a:r>
            <a:r>
              <a:rPr lang="en-US" dirty="0" err="1" smtClean="0"/>
              <a:t>separa</a:t>
            </a:r>
            <a:r>
              <a:rPr lang="en-US" dirty="0" smtClean="0"/>
              <a:t> </a:t>
            </a:r>
            <a:r>
              <a:rPr lang="en-US" dirty="0" err="1" smtClean="0"/>
              <a:t>ciências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 e </a:t>
            </a:r>
            <a:r>
              <a:rPr lang="en-US" dirty="0" err="1" smtClean="0"/>
              <a:t>ciências</a:t>
            </a:r>
            <a:r>
              <a:rPr lang="en-US" dirty="0" smtClean="0"/>
              <a:t> </a:t>
            </a:r>
          </a:p>
          <a:p>
            <a:r>
              <a:rPr lang="fr-FR" dirty="0" smtClean="0"/>
              <a:t>Bruno </a:t>
            </a:r>
            <a:r>
              <a:rPr lang="en-US" dirty="0" smtClean="0"/>
              <a:t> </a:t>
            </a:r>
            <a:r>
              <a:rPr lang="fr-FR" dirty="0" err="1" smtClean="0"/>
              <a:t>Latour</a:t>
            </a:r>
            <a:r>
              <a:rPr lang="fr-FR" dirty="0" smtClean="0"/>
              <a:t> </a:t>
            </a:r>
            <a:r>
              <a:rPr lang="fr-FR" sz="2800" dirty="0" smtClean="0"/>
              <a:t>(2007/05) </a:t>
            </a:r>
            <a:r>
              <a:rPr lang="fr-FR" sz="2800" i="1" dirty="0" smtClean="0"/>
              <a:t>Changer de société, refaire de la sociologie</a:t>
            </a:r>
            <a:r>
              <a:rPr lang="fr-FR" sz="2800" dirty="0" smtClean="0"/>
              <a:t>, Paris, La Découverte.</a:t>
            </a:r>
          </a:p>
          <a:p>
            <a:pPr>
              <a:buNone/>
            </a:pPr>
            <a:r>
              <a:rPr lang="en-US" sz="2800" i="1" dirty="0" smtClean="0"/>
              <a:t>Reassembling the social: an introduction to Actor–network theory</a:t>
            </a:r>
            <a:r>
              <a:rPr lang="en-US" sz="2800" dirty="0" smtClean="0"/>
              <a:t>, Oxford ; New York, Oxford: University Press, 2005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686</Words>
  <Application>Microsoft Office PowerPoint</Application>
  <PresentationFormat>Apresentação no Ecrã (4:3)</PresentationFormat>
  <Paragraphs>99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19" baseType="lpstr">
      <vt:lpstr>Modelo de apresentação predefinido</vt:lpstr>
      <vt:lpstr>A crítica de Mouzelis</vt:lpstr>
      <vt:lpstr>Sociedade agil</vt:lpstr>
      <vt:lpstr>Críticas à teoria social</vt:lpstr>
      <vt:lpstr>Diapositivo 4</vt:lpstr>
      <vt:lpstr>Indice </vt:lpstr>
      <vt:lpstr>Mundo do crime</vt:lpstr>
      <vt:lpstr>Mundo da espionagem</vt:lpstr>
      <vt:lpstr>Mundo cognitivo como dado</vt:lpstr>
      <vt:lpstr>Ciência e tecnologia</vt:lpstr>
      <vt:lpstr>Inacessibilidades (tempo/espaço) em  ciências sociais</vt:lpstr>
      <vt:lpstr>Diapositivo 11</vt:lpstr>
      <vt:lpstr>Voluntarismo </vt:lpstr>
      <vt:lpstr>Limites da crítica ao  estrutural funcionalismo</vt:lpstr>
      <vt:lpstr>Evolução na continuidade</vt:lpstr>
      <vt:lpstr>Enriquecimento da análise</vt:lpstr>
      <vt:lpstr>Remédios</vt:lpstr>
      <vt:lpstr>Sintese:  reducionismo e reificação</vt:lpstr>
      <vt:lpstr>Fim</vt:lpstr>
    </vt:vector>
  </TitlesOfParts>
  <Company>O nome da sua organização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apad</cp:lastModifiedBy>
  <cp:revision>150</cp:revision>
  <dcterms:created xsi:type="dcterms:W3CDTF">2005-12-05T12:20:13Z</dcterms:created>
  <dcterms:modified xsi:type="dcterms:W3CDTF">2014-05-05T09:58:16Z</dcterms:modified>
</cp:coreProperties>
</file>