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76" r:id="rId3"/>
    <p:sldId id="372" r:id="rId4"/>
    <p:sldId id="375" r:id="rId5"/>
    <p:sldId id="374" r:id="rId6"/>
    <p:sldId id="377" r:id="rId7"/>
    <p:sldId id="366" r:id="rId8"/>
    <p:sldId id="367" r:id="rId9"/>
    <p:sldId id="368" r:id="rId10"/>
    <p:sldId id="378" r:id="rId11"/>
    <p:sldId id="369" r:id="rId12"/>
    <p:sldId id="370" r:id="rId13"/>
    <p:sldId id="371" r:id="rId14"/>
    <p:sldId id="380" r:id="rId15"/>
    <p:sldId id="379" r:id="rId16"/>
    <p:sldId id="373" r:id="rId17"/>
    <p:sldId id="311" r:id="rId18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F020D-2F14-40BD-A4EB-83796546487F}" type="slidenum">
              <a:rPr lang="pt-PT"/>
              <a:pPr/>
              <a:t>5</a:t>
            </a:fld>
            <a:endParaRPr lang="pt-P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9656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850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651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17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inger.com/cda/content/document/cda_downloaddocument/9783642180460-c1.pdf?SGWID=0-0-45-1153744-p17409476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The%20Precariat%20can%20be%20divided%20into%20three%20further%20groups%20&#8211;%20Atavists,%20who%20look%20back%20to%20a%20lost%20past;%20Nostalgics,%20who%20look%20forlornly%20for%20a%20present,%20a%20home;%20and%20Progressives,%20who%20look%20for%20a%20lost%20future.%20The%20last%20consist%20largely%20of%20those%20who%20go%20through%20university%20only%20to%20emerge%20with%20large%20debts%20and%20little%20hope%20of%20a%20career%20or%20personal%20development.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Dores, Dez 2016</a:t>
            </a:r>
          </a:p>
          <a:p>
            <a:endParaRPr lang="pt-PT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Consciência social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pt-PT" dirty="0" smtClean="0"/>
              <a:t>Valorização da instabilidade essencial, basal, da vida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05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Consciência individual </a:t>
            </a:r>
            <a:br>
              <a:rPr lang="pt-PT" dirty="0" smtClean="0"/>
            </a:br>
            <a:r>
              <a:rPr lang="pt-PT" dirty="0" smtClean="0"/>
              <a:t>em cogumelo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Dimensão vertical da </a:t>
            </a:r>
            <a:r>
              <a:rPr lang="pt-PT" dirty="0" smtClean="0">
                <a:hlinkClick r:id="rId2"/>
              </a:rPr>
              <a:t>consciência</a:t>
            </a:r>
            <a:r>
              <a:rPr lang="pt-PT" dirty="0" smtClean="0"/>
              <a:t>: quantitativa ou nível de vigília (</a:t>
            </a:r>
            <a:r>
              <a:rPr lang="pt-PT" i="1" dirty="0" err="1" smtClean="0"/>
              <a:t>arousal</a:t>
            </a:r>
            <a:r>
              <a:rPr lang="pt-PT" dirty="0" smtClean="0"/>
              <a:t>); </a:t>
            </a:r>
            <a:r>
              <a:rPr lang="pt-PT" dirty="0"/>
              <a:t>do coma à vigília, passando pelo sono, sonolência, entorpecimento</a:t>
            </a:r>
            <a:endParaRPr lang="pt-PT" dirty="0" smtClean="0"/>
          </a:p>
          <a:p>
            <a:r>
              <a:rPr lang="pt-PT" dirty="0" smtClean="0"/>
              <a:t>Dimensão horizontal da </a:t>
            </a:r>
            <a:r>
              <a:rPr lang="pt-PT" dirty="0" smtClean="0">
                <a:hlinkClick r:id="rId2"/>
              </a:rPr>
              <a:t>consciência</a:t>
            </a:r>
            <a:r>
              <a:rPr lang="pt-PT" dirty="0" smtClean="0"/>
              <a:t>: qualitativa ou atenção (</a:t>
            </a:r>
            <a:r>
              <a:rPr lang="pt-PT" i="1" dirty="0" err="1" smtClean="0"/>
              <a:t>awareness</a:t>
            </a:r>
            <a:r>
              <a:rPr lang="pt-PT" dirty="0" smtClean="0"/>
              <a:t>); </a:t>
            </a:r>
            <a:r>
              <a:rPr lang="pt-PT" dirty="0"/>
              <a:t>capacidades de </a:t>
            </a:r>
            <a:r>
              <a:rPr lang="pt-PT" dirty="0" err="1"/>
              <a:t>percepção</a:t>
            </a:r>
            <a:r>
              <a:rPr lang="pt-PT" dirty="0"/>
              <a:t> e </a:t>
            </a:r>
            <a:r>
              <a:rPr lang="pt-PT" dirty="0" err="1"/>
              <a:t>actuação</a:t>
            </a:r>
            <a:r>
              <a:rPr lang="pt-PT" dirty="0"/>
              <a:t> </a:t>
            </a:r>
            <a:r>
              <a:rPr lang="pt-PT" dirty="0" smtClean="0"/>
              <a:t>mais </a:t>
            </a:r>
            <a:r>
              <a:rPr lang="pt-PT" dirty="0"/>
              <a:t>concentradas e </a:t>
            </a:r>
            <a:r>
              <a:rPr lang="pt-PT" dirty="0" smtClean="0"/>
              <a:t>agudas ou </a:t>
            </a:r>
            <a:r>
              <a:rPr lang="pt-PT" dirty="0"/>
              <a:t>mais dispersas e relaxadas</a:t>
            </a:r>
          </a:p>
        </p:txBody>
      </p:sp>
    </p:spTree>
    <p:extLst>
      <p:ext uri="{BB962C8B-B14F-4D97-AF65-F5344CB8AC3E}">
        <p14:creationId xmlns:p14="http://schemas.microsoft.com/office/powerpoint/2010/main" val="38896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instável</a:t>
            </a:r>
            <a:endParaRPr lang="pt-PT" dirty="0"/>
          </a:p>
        </p:txBody>
      </p:sp>
      <p:pic>
        <p:nvPicPr>
          <p:cNvPr id="3076" name="Picture 4" descr="Resultado de imagem para cogum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82" y="1642087"/>
            <a:ext cx="2523356" cy="182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e1.mm.bing.net/th?&amp;id=OIP.Madf1c2bfefa5c7b425688825311de330o0&amp;w=244&amp;h=211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44" y="4005064"/>
            <a:ext cx="23241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m para cogumel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42087"/>
            <a:ext cx="4469228" cy="28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8651" y="4552318"/>
            <a:ext cx="5537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Evolução, emergência, níveis</a:t>
            </a:r>
          </a:p>
          <a:p>
            <a:r>
              <a:rPr lang="pt-PT" sz="3200" dirty="0" smtClean="0"/>
              <a:t>Biologia e espiritualidade</a:t>
            </a:r>
          </a:p>
          <a:p>
            <a:r>
              <a:rPr lang="pt-PT" sz="3200" dirty="0" smtClean="0"/>
              <a:t>Violência e ideologia</a:t>
            </a:r>
          </a:p>
        </p:txBody>
      </p:sp>
    </p:spTree>
    <p:extLst>
      <p:ext uri="{BB962C8B-B14F-4D97-AF65-F5344CB8AC3E}">
        <p14:creationId xmlns:p14="http://schemas.microsoft.com/office/powerpoint/2010/main" val="31513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Estados de espírito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44058"/>
            <a:ext cx="8229600" cy="4649237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Modo de harmonização orgânico e cultural, evoluído e padronizado, incorporado e funcional, de mecanismos e ambientes</a:t>
            </a:r>
            <a:r>
              <a:rPr lang="pt-PT" dirty="0"/>
              <a:t>, </a:t>
            </a:r>
            <a:r>
              <a:rPr lang="pt-PT" dirty="0" smtClean="0"/>
              <a:t>recursos </a:t>
            </a:r>
            <a:r>
              <a:rPr lang="pt-PT" dirty="0"/>
              <a:t>e aspirações</a:t>
            </a:r>
            <a:r>
              <a:rPr lang="pt-PT" dirty="0" smtClean="0"/>
              <a:t>, bem como </a:t>
            </a:r>
            <a:r>
              <a:rPr lang="pt-PT" dirty="0"/>
              <a:t>heranças e </a:t>
            </a:r>
            <a:r>
              <a:rPr lang="pt-PT" dirty="0" err="1" smtClean="0"/>
              <a:t>projectos</a:t>
            </a:r>
            <a:r>
              <a:rPr lang="pt-PT" dirty="0" smtClean="0"/>
              <a:t>, identidades e expectativas.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Definição pós-cartesiana e centrífuga.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202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Estados de espírito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As estruturas regulam as práticas repetitivas e regulares (Proibir - violência)</a:t>
            </a:r>
          </a:p>
          <a:p>
            <a:r>
              <a:rPr lang="pt-PT" dirty="0" smtClean="0"/>
              <a:t>Escondem as práticas de suporte, quando convocam a atenção para o passado e para cima (Submissão - intimidade)</a:t>
            </a:r>
          </a:p>
          <a:p>
            <a:r>
              <a:rPr lang="pt-PT" dirty="0" smtClean="0"/>
              <a:t>Revelam as práticas que as suportam, quando permitem atenção para o futuro e para baixo (Marginal - humor)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37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Aplicação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Precariat can be divided into three further groups – Atavists, who look back to a lost past; </a:t>
            </a:r>
            <a:r>
              <a:rPr lang="en-US" dirty="0" err="1"/>
              <a:t>Nostalgics</a:t>
            </a:r>
            <a:r>
              <a:rPr lang="en-US" dirty="0"/>
              <a:t>, who look forlornly for a present, a home; and Progressives, who look for a lost future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 smtClean="0">
                <a:hlinkClick r:id="rId2" action="ppaction://hlinkfile"/>
              </a:rPr>
              <a:t>Guy Standing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335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Futuros Imaginativos uni-vos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CIENCIA CENTRIFUGA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4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Sumário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Evolução cíclica da natureza humana</a:t>
            </a:r>
          </a:p>
          <a:p>
            <a:endParaRPr lang="pt-PT" dirty="0" smtClean="0"/>
          </a:p>
          <a:p>
            <a:r>
              <a:rPr lang="pt-PT" dirty="0" smtClean="0"/>
              <a:t>Elevação da consciência</a:t>
            </a:r>
          </a:p>
          <a:p>
            <a:endParaRPr lang="pt-PT" dirty="0" smtClean="0"/>
          </a:p>
          <a:p>
            <a:r>
              <a:rPr lang="pt-PT" dirty="0" smtClean="0"/>
              <a:t>Instabilidade social (identidades e recursos; aspirações e expectativas; consciência/inteligência </a:t>
            </a:r>
            <a:r>
              <a:rPr lang="pt-PT" dirty="0" err="1" smtClean="0"/>
              <a:t>colectivas</a:t>
            </a:r>
            <a:r>
              <a:rPr lang="pt-PT" dirty="0" smtClean="0"/>
              <a:t>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368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Recursividade alargada</a:t>
            </a:r>
            <a:endParaRPr lang="pt-PT" dirty="0"/>
          </a:p>
        </p:txBody>
      </p:sp>
      <p:sp>
        <p:nvSpPr>
          <p:cNvPr id="4" name="Seta para a direita 3"/>
          <p:cNvSpPr/>
          <p:nvPr/>
        </p:nvSpPr>
        <p:spPr>
          <a:xfrm>
            <a:off x="2339752" y="3212976"/>
            <a:ext cx="42484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cima 5"/>
          <p:cNvSpPr/>
          <p:nvPr/>
        </p:nvSpPr>
        <p:spPr>
          <a:xfrm>
            <a:off x="4283968" y="2114171"/>
            <a:ext cx="432048" cy="29523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683568" y="3275692"/>
            <a:ext cx="1377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Identidades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70167" y="3221003"/>
            <a:ext cx="1492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Expectativas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02808" y="5255696"/>
            <a:ext cx="28264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Recursos/potencialidades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21685" y="1606835"/>
            <a:ext cx="23006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Aspirações/posições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146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r>
              <a:rPr lang="pt-PT" dirty="0" smtClean="0"/>
              <a:t>Evolução da organização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00486"/>
              </p:ext>
            </p:extLst>
          </p:nvPr>
        </p:nvGraphicFramePr>
        <p:xfrm>
          <a:off x="1259632" y="1276320"/>
          <a:ext cx="6624736" cy="220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728192"/>
                <a:gridCol w="1800200"/>
                <a:gridCol w="1656184"/>
              </a:tblGrid>
              <a:tr h="522058"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Instinto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Necessidades básicas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Sociabilidades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Civilização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smtClean="0"/>
                        <a:t>Imediato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Sobrevivência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Aprendizagem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Dissimulação </a:t>
                      </a:r>
                      <a:endParaRPr lang="pt-PT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smtClean="0"/>
                        <a:t>Sexual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Reprodução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Controlo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Misoginia</a:t>
                      </a:r>
                      <a:r>
                        <a:rPr lang="pt-PT" baseline="0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smtClean="0"/>
                        <a:t>Social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Adaptação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Solidariedade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Elitismo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onexão reta unidirecional 9"/>
          <p:cNvCxnSpPr/>
          <p:nvPr/>
        </p:nvCxnSpPr>
        <p:spPr>
          <a:xfrm flipV="1">
            <a:off x="3437601" y="3664244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unidirecional 10"/>
          <p:cNvCxnSpPr/>
          <p:nvPr/>
        </p:nvCxnSpPr>
        <p:spPr>
          <a:xfrm flipV="1">
            <a:off x="5351866" y="3597680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669956" y="424586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Linguagem/coordenação</a:t>
            </a:r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731863" y="4234605"/>
            <a:ext cx="210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Violência/ideologia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492075" y="5367229"/>
            <a:ext cx="25442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Produção de confiança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956041" y="5358083"/>
            <a:ext cx="25827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Produção de privilégios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658787" y="5736561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Ciclo emancipatório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372799" y="5736561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Ciclo solidário (fidelidade ou submissão)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5691548" y="4997897"/>
            <a:ext cx="93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CULPA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89980" y="498453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SOLUÇÃO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3016" y="498453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PROCURAR: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528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/>
      <p:bldP spid="17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Sociais e Modernização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124075" y="1125538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</p:spTree>
    <p:extLst>
      <p:ext uri="{BB962C8B-B14F-4D97-AF65-F5344CB8AC3E}">
        <p14:creationId xmlns:p14="http://schemas.microsoft.com/office/powerpoint/2010/main" val="143380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Elevação da consciência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 baixo para cima</a:t>
            </a:r>
          </a:p>
          <a:p>
            <a:endParaRPr lang="pt-PT" dirty="0" smtClean="0"/>
          </a:p>
          <a:p>
            <a:r>
              <a:rPr lang="pt-PT" dirty="0" smtClean="0"/>
              <a:t>De cima para baixo</a:t>
            </a:r>
          </a:p>
          <a:p>
            <a:endParaRPr lang="pt-PT" dirty="0" smtClean="0"/>
          </a:p>
          <a:p>
            <a:r>
              <a:rPr lang="pt-PT" dirty="0" smtClean="0"/>
              <a:t>Organizada recursivamente (em vez de reflexivamente)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03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Consciência </a:t>
            </a:r>
            <a:r>
              <a:rPr lang="pt-PT" dirty="0" err="1" smtClean="0"/>
              <a:t>bottom</a:t>
            </a:r>
            <a:r>
              <a:rPr lang="pt-PT" dirty="0" smtClean="0"/>
              <a:t> </a:t>
            </a:r>
            <a:r>
              <a:rPr lang="pt-PT" dirty="0" err="1" smtClean="0"/>
              <a:t>up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As árvores mães são centrais de comunicação que usam os fungos para comunicar e manter a floresta sã</a:t>
            </a:r>
          </a:p>
          <a:p>
            <a:r>
              <a:rPr lang="pt-PT" dirty="0" smtClean="0"/>
              <a:t>Os animais mantêm as </a:t>
            </a:r>
            <a:r>
              <a:rPr lang="pt-PT" dirty="0" err="1" smtClean="0"/>
              <a:t>respectivas</a:t>
            </a:r>
            <a:r>
              <a:rPr lang="pt-PT" dirty="0" smtClean="0"/>
              <a:t> células solidárias entre si através de diferentes regimes de homeostasia, “fora do corpo”</a:t>
            </a:r>
          </a:p>
          <a:p>
            <a:r>
              <a:rPr lang="pt-PT" dirty="0" smtClean="0"/>
              <a:t>Os sistemas de comunicação internos aos sistemas vivos vão de baixo para cima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778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Consciência top-</a:t>
            </a:r>
            <a:r>
              <a:rPr lang="pt-PT" dirty="0" err="1" smtClean="0"/>
              <a:t>down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vontade, a capacidade de conduzir conscientemente as </a:t>
            </a:r>
            <a:r>
              <a:rPr lang="pt-PT" dirty="0" err="1" smtClean="0"/>
              <a:t>acções</a:t>
            </a:r>
            <a:r>
              <a:rPr lang="pt-PT" dirty="0" smtClean="0"/>
              <a:t> práticas, depende dos hábitos (do ensino e da repetição) e das intenções (explícitas ou implícitas, criativas ou socialmente induzidas), que podem ser institucionalmente condicionadas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01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Consciência organizativa recursiva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Uso coordenado da violência </a:t>
            </a:r>
            <a:r>
              <a:rPr lang="pt-PT" dirty="0" err="1" smtClean="0"/>
              <a:t>multi</a:t>
            </a:r>
            <a:r>
              <a:rPr lang="pt-PT" dirty="0" smtClean="0"/>
              <a:t> individual, através de sistemas de homeostasia social</a:t>
            </a:r>
          </a:p>
          <a:p>
            <a:r>
              <a:rPr lang="pt-PT" dirty="0" smtClean="0"/>
              <a:t>Para o efeito é indispensável, para os seres humanos, a produção de uma justificação, de uma ideologia cimento</a:t>
            </a:r>
          </a:p>
          <a:p>
            <a:r>
              <a:rPr lang="pt-PT" dirty="0" smtClean="0"/>
              <a:t>A homeostasia social/institucional é equivalente </a:t>
            </a:r>
            <a:r>
              <a:rPr lang="pt-PT" dirty="0" err="1" smtClean="0"/>
              <a:t>inter-individual</a:t>
            </a:r>
            <a:r>
              <a:rPr lang="pt-PT" dirty="0" smtClean="0"/>
              <a:t> das homeostasias florestais ou animais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10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546</Words>
  <Application>Microsoft Office PowerPoint</Application>
  <PresentationFormat>Apresentação no Ecrã (4:3)</PresentationFormat>
  <Paragraphs>129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Modelo de apresentação predefinido</vt:lpstr>
      <vt:lpstr>Consciência social</vt:lpstr>
      <vt:lpstr>Sumário</vt:lpstr>
      <vt:lpstr>Recursividade alargada</vt:lpstr>
      <vt:lpstr>Evolução da organização</vt:lpstr>
      <vt:lpstr>Dinâmicas Sociais e Modernização</vt:lpstr>
      <vt:lpstr>Elevação da consciência</vt:lpstr>
      <vt:lpstr>Consciência bottom up</vt:lpstr>
      <vt:lpstr>Consciência top-down</vt:lpstr>
      <vt:lpstr>Consciência organizativa recursiva</vt:lpstr>
      <vt:lpstr>Valorização da instabilidade essencial, basal, da vida</vt:lpstr>
      <vt:lpstr>Consciência individual  em cogumelo</vt:lpstr>
      <vt:lpstr>Sociedade instável</vt:lpstr>
      <vt:lpstr>Estados de espírito</vt:lpstr>
      <vt:lpstr>Estados de espírito</vt:lpstr>
      <vt:lpstr>Aplicação</vt:lpstr>
      <vt:lpstr>Futuros Imaginativos uni-vos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158</cp:revision>
  <dcterms:created xsi:type="dcterms:W3CDTF">2005-12-05T12:20:13Z</dcterms:created>
  <dcterms:modified xsi:type="dcterms:W3CDTF">2016-12-20T07:57:47Z</dcterms:modified>
</cp:coreProperties>
</file>