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1" r:id="rId2"/>
    <p:sldId id="350" r:id="rId3"/>
    <p:sldId id="351" r:id="rId4"/>
    <p:sldId id="352" r:id="rId5"/>
    <p:sldId id="353" r:id="rId6"/>
    <p:sldId id="355" r:id="rId7"/>
    <p:sldId id="356" r:id="rId8"/>
    <p:sldId id="354" r:id="rId9"/>
    <p:sldId id="361" r:id="rId10"/>
    <p:sldId id="357" r:id="rId11"/>
    <p:sldId id="358" r:id="rId12"/>
    <p:sldId id="359" r:id="rId13"/>
    <p:sldId id="360" r:id="rId14"/>
    <p:sldId id="362" r:id="rId15"/>
    <p:sldId id="363" r:id="rId16"/>
    <p:sldId id="364" r:id="rId17"/>
    <p:sldId id="365" r:id="rId18"/>
    <p:sldId id="311" r:id="rId19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>
        <p:scale>
          <a:sx n="74" d="100"/>
          <a:sy n="74" d="100"/>
        </p:scale>
        <p:origin x="-9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61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6356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5666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5442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18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48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dirty="0"/>
              <a:t>Lição 01</a:t>
            </a:r>
            <a:br>
              <a:rPr lang="pt-PT" dirty="0"/>
            </a:br>
            <a:r>
              <a:rPr lang="pt-PT" dirty="0"/>
              <a:t>Apresentação da</a:t>
            </a:r>
            <a:br>
              <a:rPr lang="pt-PT" dirty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/>
              <a:t>António Pedro Dores, </a:t>
            </a:r>
            <a:r>
              <a:rPr lang="pt-PT" dirty="0" err="1"/>
              <a:t>Jul</a:t>
            </a:r>
            <a:r>
              <a:rPr lang="pt-PT" dirty="0"/>
              <a:t> 2016</a:t>
            </a:r>
          </a:p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683568" y="292494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pt-PT" i="1" kern="0" dirty="0"/>
              <a:t>Sociologia</a:t>
            </a:r>
            <a:r>
              <a:rPr lang="pt-PT" kern="0" dirty="0"/>
              <a:t/>
            </a:r>
            <a:br>
              <a:rPr lang="pt-PT" kern="0" dirty="0"/>
            </a:br>
            <a:endParaRPr lang="pt-PT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Abrir caminhos de esperança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Abrir ciências sociais</a:t>
            </a:r>
          </a:p>
          <a:p>
            <a:r>
              <a:rPr lang="pt-PT" dirty="0"/>
              <a:t>Democracia abolicionista</a:t>
            </a:r>
          </a:p>
          <a:p>
            <a:r>
              <a:rPr lang="pt-PT" dirty="0"/>
              <a:t>Rendimento Básico Incondicional</a:t>
            </a:r>
          </a:p>
          <a:p>
            <a:r>
              <a:rPr lang="pt-PT" dirty="0"/>
              <a:t>Justiça Transformativa</a:t>
            </a:r>
          </a:p>
          <a:p>
            <a:r>
              <a:rPr lang="pt-PT" dirty="0" err="1"/>
              <a:t>Anti-extrativismo</a:t>
            </a:r>
            <a:endParaRPr lang="pt-PT" dirty="0"/>
          </a:p>
          <a:p>
            <a:r>
              <a:rPr lang="pt-PT" dirty="0"/>
              <a:t>Novo constitucionalismo </a:t>
            </a:r>
          </a:p>
        </p:txBody>
      </p:sp>
    </p:spTree>
    <p:extLst>
      <p:ext uri="{BB962C8B-B14F-4D97-AF65-F5344CB8AC3E}">
        <p14:creationId xmlns:p14="http://schemas.microsoft.com/office/powerpoint/2010/main" val="3622822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Objecto</a:t>
            </a:r>
            <a:r>
              <a:rPr lang="pt-PT" dirty="0"/>
              <a:t> de estudo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Sociedade com processo natural</a:t>
            </a:r>
          </a:p>
          <a:p>
            <a:r>
              <a:rPr lang="pt-PT" dirty="0"/>
              <a:t>Sociabilidade humana como característica da espécie</a:t>
            </a:r>
          </a:p>
          <a:p>
            <a:r>
              <a:rPr lang="pt-PT" dirty="0"/>
              <a:t>Misoginia, elitismo e dissimulação como características sociais das civilizações </a:t>
            </a:r>
          </a:p>
          <a:p>
            <a:r>
              <a:rPr lang="pt-PT" dirty="0"/>
              <a:t>Finalidade da ciência será escrutinar o ódio, as organizações e os preconceitos com vista a uma civilização humanizada </a:t>
            </a:r>
          </a:p>
        </p:txBody>
      </p:sp>
    </p:spTree>
    <p:extLst>
      <p:ext uri="{BB962C8B-B14F-4D97-AF65-F5344CB8AC3E}">
        <p14:creationId xmlns:p14="http://schemas.microsoft.com/office/powerpoint/2010/main" val="256837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Dois modelos intelectuais para entender a sociedade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1259632" y="1700808"/>
          <a:ext cx="6624736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Espírito</a:t>
                      </a:r>
                      <a:r>
                        <a:rPr lang="pt-PT" baseline="0" dirty="0">
                          <a:solidFill>
                            <a:schemeClr val="tx1"/>
                          </a:solidFill>
                        </a:rPr>
                        <a:t> abolicionista</a:t>
                      </a:r>
                    </a:p>
                    <a:p>
                      <a:pPr algn="ctr"/>
                      <a:r>
                        <a:rPr lang="pt-PT" baseline="0" dirty="0">
                          <a:solidFill>
                            <a:schemeClr val="tx1"/>
                          </a:solidFill>
                        </a:rPr>
                        <a:t>Crítica paradigmática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Espírito</a:t>
                      </a:r>
                      <a:r>
                        <a:rPr lang="pt-PT" baseline="0" dirty="0">
                          <a:solidFill>
                            <a:schemeClr val="tx1"/>
                          </a:solidFill>
                        </a:rPr>
                        <a:t> iluminista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Ciência </a:t>
                      </a:r>
                      <a:r>
                        <a:rPr lang="pt-PT" baseline="0" dirty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Misógina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Realista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Elitista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Organizada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Dissimulada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Racional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314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RBI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1259632" y="1700808"/>
          <a:ext cx="6624736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Espírito</a:t>
                      </a:r>
                      <a:r>
                        <a:rPr lang="pt-PT" baseline="0" dirty="0">
                          <a:solidFill>
                            <a:schemeClr val="tx1"/>
                          </a:solidFill>
                        </a:rPr>
                        <a:t> abolicionista</a:t>
                      </a:r>
                    </a:p>
                    <a:p>
                      <a:pPr algn="ctr"/>
                      <a:r>
                        <a:rPr lang="pt-PT" baseline="0" dirty="0">
                          <a:solidFill>
                            <a:schemeClr val="tx1"/>
                          </a:solidFill>
                        </a:rPr>
                        <a:t>Crítica paradigmática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Espírito</a:t>
                      </a:r>
                      <a:r>
                        <a:rPr lang="pt-PT" baseline="0" dirty="0">
                          <a:solidFill>
                            <a:schemeClr val="tx1"/>
                          </a:solidFill>
                        </a:rPr>
                        <a:t> iluminista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Ciência </a:t>
                      </a:r>
                      <a:r>
                        <a:rPr lang="pt-PT" baseline="0" dirty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Cidadania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De todos para todos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Pago por quem mais tenha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Universal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Nacional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101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As lutas sociais estão a mudar</a:t>
            </a:r>
          </a:p>
        </p:txBody>
      </p:sp>
      <p:pic>
        <p:nvPicPr>
          <p:cNvPr id="3074" name="Picture 2" descr="http://tse1.mm.bing.net/th?&amp;id=OIP.Mb53f67f6399722762b1b9c5331c36fedo0&amp;w=188&amp;h=28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7638"/>
            <a:ext cx="3168352" cy="478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769084" y="2712905"/>
            <a:ext cx="43749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/>
              <a:t>Novas </a:t>
            </a:r>
            <a:r>
              <a:rPr lang="pt-PT" sz="3200" dirty="0" err="1"/>
              <a:t>configuratções</a:t>
            </a:r>
            <a:r>
              <a:rPr lang="pt-PT" sz="3200" dirty="0"/>
              <a:t> </a:t>
            </a:r>
          </a:p>
          <a:p>
            <a:r>
              <a:rPr lang="pt-PT" sz="3200" dirty="0"/>
              <a:t>Pedem novas teorias </a:t>
            </a:r>
          </a:p>
        </p:txBody>
      </p:sp>
    </p:spTree>
    <p:extLst>
      <p:ext uri="{BB962C8B-B14F-4D97-AF65-F5344CB8AC3E}">
        <p14:creationId xmlns:p14="http://schemas.microsoft.com/office/powerpoint/2010/main" val="714163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518782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64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Política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Cultura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/>
                        <a:t>Economia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dirty="0"/>
                        <a:t>Sociedade</a:t>
                      </a:r>
                      <a:r>
                        <a:rPr lang="pt-PT" sz="2800" baseline="0" dirty="0"/>
                        <a:t> </a:t>
                      </a:r>
                      <a:r>
                        <a:rPr lang="pt-PT" sz="2800" dirty="0"/>
                        <a:t>(moderna)</a:t>
                      </a:r>
                      <a:r>
                        <a:rPr lang="pt-PT" sz="2800" baseline="0" dirty="0"/>
                        <a:t> </a:t>
                      </a:r>
                      <a:endParaRPr lang="pt-P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81364" y="260648"/>
            <a:ext cx="6669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/>
              <a:t>Estrutural funcionalismo, </a:t>
            </a:r>
            <a:r>
              <a:rPr lang="pt-PT" sz="2800" i="1" dirty="0"/>
              <a:t>media</a:t>
            </a:r>
            <a:r>
              <a:rPr lang="pt-PT" sz="2800" dirty="0"/>
              <a:t> e</a:t>
            </a:r>
          </a:p>
          <a:p>
            <a:pPr algn="ctr"/>
            <a:r>
              <a:rPr lang="pt-PT" sz="2800" dirty="0"/>
              <a:t>explicação elitista e meritocrática</a:t>
            </a:r>
          </a:p>
        </p:txBody>
      </p:sp>
      <p:pic>
        <p:nvPicPr>
          <p:cNvPr id="10" name="Picture 2" descr="http://www.ppublico.org/nfse/mage/images/stories/beneficios/socied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951" y="2726923"/>
            <a:ext cx="5214974" cy="3715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5223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236944" y="52736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/>
              <a:t>Crítica, relações internacionais e explicações modernistas</a:t>
            </a:r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>
            <p:extLst/>
          </p:nvPr>
        </p:nvGraphicFramePr>
        <p:xfrm>
          <a:off x="467544" y="5085184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64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Capitalismo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>
                          <a:solidFill>
                            <a:schemeClr val="tx1"/>
                          </a:solidFill>
                        </a:rPr>
                        <a:t>Industrialismo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/>
                        <a:t>Guerra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/>
                        <a:t>Controlo social (</a:t>
                      </a:r>
                      <a:r>
                        <a:rPr lang="pt-PT" sz="2000" dirty="0"/>
                        <a:t>segurança</a:t>
                      </a:r>
                      <a:r>
                        <a:rPr lang="pt-PT" sz="2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 descr="http://tse1.mm.bing.net/th?&amp;id=OIP.Md2eaa5e29b76df3200813835d0775613o0&amp;w=258&amp;h=142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4" y="999864"/>
            <a:ext cx="6933537" cy="408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02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Futuros Imaginativos uni-vos</a:t>
            </a:r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Interesses diversos,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759040" y="5606916"/>
            <a:ext cx="53558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RENDIMENTO BÁSICO INCONDICIONAL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780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FF0000"/>
                </a:solidFill>
              </a:rPr>
              <a:t>JUSTIÇA TRANSFORMATIVA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904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ANTI-EXTRATIVISMO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42639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DEMOCRACIA ABOLICIONISTA </a:t>
            </a: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1209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CIENCIA CENTRIFUGA</a:t>
            </a:r>
          </a:p>
        </p:txBody>
      </p:sp>
    </p:spTree>
    <p:extLst>
      <p:ext uri="{BB962C8B-B14F-4D97-AF65-F5344CB8AC3E}">
        <p14:creationId xmlns:p14="http://schemas.microsoft.com/office/powerpoint/2010/main" val="979285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4"/>
              </a:rPr>
              <a:t>http://iscte.pt/~apad/estesp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http://iscte.pt/~apad/estesp/trilogia.htm</a:t>
            </a:r>
            <a:r>
              <a:rPr lang="pt-PT" sz="2400" dirty="0"/>
              <a:t> </a:t>
            </a:r>
          </a:p>
          <a:p>
            <a:pPr algn="ctr">
              <a:buFontTx/>
              <a:buNone/>
            </a:pPr>
            <a:r>
              <a:rPr lang="pt-PT" sz="2400" dirty="0"/>
              <a:t> </a:t>
            </a: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Sociologia pós-revolucionária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9363" y="1196752"/>
            <a:ext cx="8229600" cy="4525963"/>
          </a:xfrm>
        </p:spPr>
        <p:txBody>
          <a:bodyPr/>
          <a:lstStyle/>
          <a:p>
            <a:r>
              <a:rPr lang="pt-PT" dirty="0"/>
              <a:t>Crises financeiras 1845-48, 1929</a:t>
            </a:r>
            <a:r>
              <a:rPr lang="pt-PT"/>
              <a:t>, 2008: </a:t>
            </a:r>
            <a:r>
              <a:rPr lang="pt-PT" dirty="0"/>
              <a:t>emergência, vitória </a:t>
            </a:r>
            <a:r>
              <a:rPr lang="pt-PT"/>
              <a:t>e crise </a:t>
            </a:r>
            <a:r>
              <a:rPr lang="pt-PT" dirty="0"/>
              <a:t>das nações</a:t>
            </a:r>
          </a:p>
          <a:p>
            <a:r>
              <a:rPr lang="pt-PT" dirty="0"/>
              <a:t>Transformações: 2 Grandes Guerras e maio de 1968</a:t>
            </a:r>
          </a:p>
          <a:p>
            <a:r>
              <a:rPr lang="pt-PT" dirty="0"/>
              <a:t>Durkheim e Weber traduzidos por </a:t>
            </a:r>
            <a:r>
              <a:rPr lang="pt-PT" dirty="0" err="1"/>
              <a:t>Parsons</a:t>
            </a:r>
            <a:r>
              <a:rPr lang="pt-PT" dirty="0"/>
              <a:t> e Marx recuperado pelos europeus e pela teoria crítica</a:t>
            </a:r>
          </a:p>
          <a:p>
            <a:r>
              <a:rPr lang="pt-PT" dirty="0"/>
              <a:t>Sociologias centradas </a:t>
            </a:r>
            <a:r>
              <a:rPr lang="pt-PT" dirty="0" err="1"/>
              <a:t>centripetamente</a:t>
            </a:r>
            <a:r>
              <a:rPr lang="pt-PT" dirty="0"/>
              <a:t> no período pós revolucionário e no financiamento dos estados-nação</a:t>
            </a:r>
          </a:p>
        </p:txBody>
      </p:sp>
    </p:spTree>
    <p:extLst>
      <p:ext uri="{BB962C8B-B14F-4D97-AF65-F5344CB8AC3E}">
        <p14:creationId xmlns:p14="http://schemas.microsoft.com/office/powerpoint/2010/main" val="39208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Limites da sociologia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Naturalização da globalização, como resistência pró-nacionalista </a:t>
            </a:r>
          </a:p>
          <a:p>
            <a:r>
              <a:rPr lang="pt-PT" dirty="0"/>
              <a:t>Naturalização das desigualdades, como se fosse função da sociologia e das instituições sociais minimizar as desigualdades produzidas pelas sociedades e pelas economias modernas</a:t>
            </a:r>
          </a:p>
        </p:txBody>
      </p:sp>
    </p:spTree>
    <p:extLst>
      <p:ext uri="{BB962C8B-B14F-4D97-AF65-F5344CB8AC3E}">
        <p14:creationId xmlns:p14="http://schemas.microsoft.com/office/powerpoint/2010/main" val="280368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Críticas epistémicas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/>
          <a:lstStyle/>
          <a:p>
            <a:r>
              <a:rPr lang="pt-PT" dirty="0" err="1"/>
              <a:t>Mouzelis</a:t>
            </a:r>
            <a:r>
              <a:rPr lang="pt-PT" dirty="0"/>
              <a:t>:</a:t>
            </a:r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sz="2800" dirty="0"/>
              <a:t>Reducionismo e reificação </a:t>
            </a:r>
          </a:p>
          <a:p>
            <a:pPr marL="0" indent="0">
              <a:buNone/>
            </a:pPr>
            <a:r>
              <a:rPr lang="pt-PT" sz="2800" dirty="0"/>
              <a:t>	Crítica sem efeitos práticos</a:t>
            </a:r>
          </a:p>
          <a:p>
            <a:r>
              <a:rPr lang="pt-PT" dirty="0" err="1"/>
              <a:t>Lahir</a:t>
            </a:r>
            <a:endParaRPr lang="pt-PT" dirty="0"/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sz="2800" dirty="0"/>
              <a:t>Poder centrípeto (disposições e campos)</a:t>
            </a:r>
          </a:p>
          <a:p>
            <a:pPr marL="0" indent="0">
              <a:buNone/>
            </a:pPr>
            <a:r>
              <a:rPr lang="pt-PT" sz="2800" dirty="0"/>
              <a:t>	Condições existenciais descartadas para a 	psicologia e as ciências de saúde</a:t>
            </a:r>
          </a:p>
          <a:p>
            <a:pPr marL="0" indent="0">
              <a:buNone/>
            </a:pPr>
            <a:r>
              <a:rPr lang="pt-PT" sz="2800" dirty="0"/>
              <a:t>	Trabalho de produção de identidades 	desconsiderado</a:t>
            </a:r>
          </a:p>
        </p:txBody>
      </p:sp>
    </p:spTree>
    <p:extLst>
      <p:ext uri="{BB962C8B-B14F-4D97-AF65-F5344CB8AC3E}">
        <p14:creationId xmlns:p14="http://schemas.microsoft.com/office/powerpoint/2010/main" val="357669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Reprodução dos limites do pensamento sociológico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Apologia da modernidade</a:t>
            </a:r>
          </a:p>
          <a:p>
            <a:r>
              <a:rPr lang="pt-PT" dirty="0"/>
              <a:t>Naturalização mística (centrípeta) do </a:t>
            </a:r>
            <a:r>
              <a:rPr lang="pt-PT" dirty="0" err="1"/>
              <a:t>objecto</a:t>
            </a:r>
            <a:r>
              <a:rPr lang="pt-PT" dirty="0"/>
              <a:t> de estudo sociedade (população)</a:t>
            </a:r>
          </a:p>
          <a:p>
            <a:r>
              <a:rPr lang="pt-PT" dirty="0"/>
              <a:t>Individualismo metodológico </a:t>
            </a:r>
          </a:p>
          <a:p>
            <a:r>
              <a:rPr lang="pt-PT" dirty="0"/>
              <a:t>Repugnância do biologismo e da ideologia</a:t>
            </a:r>
          </a:p>
          <a:p>
            <a:r>
              <a:rPr lang="pt-PT" dirty="0"/>
              <a:t>Dissimulação (árvore evita ver a floresta, boas intenções evitam estudo dos maus resultados)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829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Reprodução dos limites do pensamento sociológico (II)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Escamoteamento dos interesses dos financiadores da sociologia</a:t>
            </a:r>
          </a:p>
          <a:p>
            <a:r>
              <a:rPr lang="pt-PT" dirty="0"/>
              <a:t>Política de instalação das ciências sociais </a:t>
            </a:r>
          </a:p>
          <a:p>
            <a:r>
              <a:rPr lang="pt-PT" dirty="0"/>
              <a:t>Rivalidades interiores às ciências sociais</a:t>
            </a:r>
          </a:p>
          <a:p>
            <a:r>
              <a:rPr lang="pt-PT" dirty="0"/>
              <a:t>Inibição do desenvolvimento das práticas científicas entre as instituições de ciências sociais (abrir as ciências sociais)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4231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Reprodução dos limites do pensamento sociológico (III)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Organização em </a:t>
            </a:r>
            <a:r>
              <a:rPr lang="pt-PT" dirty="0" err="1"/>
              <a:t>projectos</a:t>
            </a:r>
            <a:r>
              <a:rPr lang="pt-PT" dirty="0"/>
              <a:t>, em vez de em instituições</a:t>
            </a:r>
          </a:p>
          <a:p>
            <a:r>
              <a:rPr lang="pt-PT" dirty="0"/>
              <a:t>Políticas de privatização dos serviços sociais</a:t>
            </a:r>
          </a:p>
          <a:p>
            <a:r>
              <a:rPr lang="pt-PT" dirty="0"/>
              <a:t>Políticas de controlo financeiro das </a:t>
            </a:r>
            <a:r>
              <a:rPr lang="pt-PT" dirty="0" err="1"/>
              <a:t>actividades</a:t>
            </a:r>
            <a:r>
              <a:rPr lang="pt-PT" dirty="0"/>
              <a:t> espontâneas de </a:t>
            </a:r>
            <a:r>
              <a:rPr lang="pt-PT" dirty="0" err="1"/>
              <a:t>activistas</a:t>
            </a:r>
            <a:endParaRPr lang="pt-PT" dirty="0"/>
          </a:p>
          <a:p>
            <a:r>
              <a:rPr lang="pt-PT" dirty="0"/>
              <a:t>Políticas financeiras de controlo de </a:t>
            </a:r>
            <a:r>
              <a:rPr lang="pt-PT" dirty="0" err="1"/>
              <a:t>projectos</a:t>
            </a:r>
            <a:r>
              <a:rPr lang="pt-PT" dirty="0"/>
              <a:t> – planos plurianuais sempre interrompidos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330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Ideologias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Capitalismo como financiador e limitador das ciências sociais</a:t>
            </a:r>
          </a:p>
          <a:p>
            <a:r>
              <a:rPr lang="pt-PT" dirty="0"/>
              <a:t>Política da dívida aplicada aos estados e às corporações universitárias</a:t>
            </a:r>
          </a:p>
          <a:p>
            <a:r>
              <a:rPr lang="pt-PT" dirty="0"/>
              <a:t>Aproximação do jubileu (Comuna de Paris e nacionalismos, Guerras Mundiais e imperialismos, e agora ???)</a:t>
            </a:r>
          </a:p>
        </p:txBody>
      </p:sp>
    </p:spTree>
    <p:extLst>
      <p:ext uri="{BB962C8B-B14F-4D97-AF65-F5344CB8AC3E}">
        <p14:creationId xmlns:p14="http://schemas.microsoft.com/office/powerpoint/2010/main" val="265228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Direitos humanos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Fome das crianças induzem desigualdades por 3 gerações</a:t>
            </a:r>
          </a:p>
          <a:p>
            <a:r>
              <a:rPr lang="pt-PT" dirty="0"/>
              <a:t>Discriminação contra as mulheres por </a:t>
            </a:r>
            <a:r>
              <a:rPr lang="pt-PT" dirty="0" err="1"/>
              <a:t>protecção</a:t>
            </a:r>
            <a:r>
              <a:rPr lang="pt-PT" dirty="0"/>
              <a:t> e por violência privatizada </a:t>
            </a:r>
          </a:p>
          <a:p>
            <a:r>
              <a:rPr lang="pt-PT" dirty="0"/>
              <a:t>Criminalização dos imigrantes</a:t>
            </a:r>
          </a:p>
          <a:p>
            <a:r>
              <a:rPr lang="pt-PT" dirty="0"/>
              <a:t>Genocídio cultural e físico dos que ocupam territórios de </a:t>
            </a:r>
            <a:r>
              <a:rPr lang="pt-PT" dirty="0" err="1"/>
              <a:t>extracção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67815305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506</Words>
  <Application>Microsoft Office PowerPoint</Application>
  <PresentationFormat>Apresentação no Ecrã (4:3)</PresentationFormat>
  <Paragraphs>130</Paragraphs>
  <Slides>18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Modelo de apresentação predefinido</vt:lpstr>
      <vt:lpstr>Lição 01 Apresentação da </vt:lpstr>
      <vt:lpstr>Sociologia pós-revolucionária</vt:lpstr>
      <vt:lpstr>Limites da sociologia</vt:lpstr>
      <vt:lpstr>Críticas epistémicas</vt:lpstr>
      <vt:lpstr>Reprodução dos limites do pensamento sociológico</vt:lpstr>
      <vt:lpstr>Reprodução dos limites do pensamento sociológico (II)</vt:lpstr>
      <vt:lpstr>Reprodução dos limites do pensamento sociológico (III)</vt:lpstr>
      <vt:lpstr>Ideologias</vt:lpstr>
      <vt:lpstr>Direitos humanos</vt:lpstr>
      <vt:lpstr>Abrir caminhos de esperança</vt:lpstr>
      <vt:lpstr>Objecto de estudo</vt:lpstr>
      <vt:lpstr>Dois modelos intelectuais para entender a sociedade</vt:lpstr>
      <vt:lpstr>RBI</vt:lpstr>
      <vt:lpstr>As lutas sociais estão a mudar</vt:lpstr>
      <vt:lpstr>Apresentação do PowerPoint</vt:lpstr>
      <vt:lpstr>Apresentação do PowerPoint</vt:lpstr>
      <vt:lpstr>Futuros Imaginativos uni-vos</vt:lpstr>
      <vt:lpstr>Fim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145</cp:revision>
  <dcterms:created xsi:type="dcterms:W3CDTF">2005-12-05T12:20:13Z</dcterms:created>
  <dcterms:modified xsi:type="dcterms:W3CDTF">2017-02-02T01:30:28Z</dcterms:modified>
</cp:coreProperties>
</file>