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8" r:id="rId7"/>
    <p:sldId id="260" r:id="rId8"/>
    <p:sldId id="257" r:id="rId9"/>
    <p:sldId id="394" r:id="rId10"/>
    <p:sldId id="262" r:id="rId11"/>
    <p:sldId id="272" r:id="rId12"/>
    <p:sldId id="395" r:id="rId13"/>
    <p:sldId id="396" r:id="rId14"/>
    <p:sldId id="397" r:id="rId15"/>
    <p:sldId id="263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82951-FE6C-4418-8AA5-123B02200093}" v="8" dt="2020-02-27T11:11:0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Pedro Dores" userId="952ced1e-e1ce-4544-98cf-2600b044dd90" providerId="ADAL" clId="{B7DEC65F-8A1A-464F-AE19-17C506BD05AE}"/>
    <pc:docChg chg="undo custSel addSld modSld">
      <pc:chgData name="António Pedro Dores" userId="952ced1e-e1ce-4544-98cf-2600b044dd90" providerId="ADAL" clId="{B7DEC65F-8A1A-464F-AE19-17C506BD05AE}" dt="2020-02-26T10:39:00.878" v="23" actId="20577"/>
      <pc:docMkLst>
        <pc:docMk/>
      </pc:docMkLst>
      <pc:sldChg chg="modSp modAnim">
        <pc:chgData name="António Pedro Dores" userId="952ced1e-e1ce-4544-98cf-2600b044dd90" providerId="ADAL" clId="{B7DEC65F-8A1A-464F-AE19-17C506BD05AE}" dt="2020-02-26T10:38:58.026" v="12" actId="20578"/>
        <pc:sldMkLst>
          <pc:docMk/>
          <pc:sldMk cId="301858372" sldId="256"/>
        </pc:sldMkLst>
        <pc:spChg chg="mod">
          <ac:chgData name="António Pedro Dores" userId="952ced1e-e1ce-4544-98cf-2600b044dd90" providerId="ADAL" clId="{B7DEC65F-8A1A-464F-AE19-17C506BD05AE}" dt="2020-02-26T10:38:56.651" v="9" actId="20577"/>
          <ac:spMkLst>
            <pc:docMk/>
            <pc:sldMk cId="301858372" sldId="256"/>
            <ac:spMk id="3" creationId="{4E3C76B4-C933-4E9E-ADD1-B0C8AEAB2047}"/>
          </ac:spMkLst>
        </pc:spChg>
      </pc:sldChg>
      <pc:sldChg chg="add">
        <pc:chgData name="António Pedro Dores" userId="952ced1e-e1ce-4544-98cf-2600b044dd90" providerId="ADAL" clId="{B7DEC65F-8A1A-464F-AE19-17C506BD05AE}" dt="2020-02-26T10:38:56.417" v="3" actId="2696"/>
        <pc:sldMkLst>
          <pc:docMk/>
          <pc:sldMk cId="2943626439" sldId="264"/>
        </pc:sldMkLst>
      </pc:sldChg>
      <pc:sldChg chg="add">
        <pc:chgData name="António Pedro Dores" userId="952ced1e-e1ce-4544-98cf-2600b044dd90" providerId="ADAL" clId="{B7DEC65F-8A1A-464F-AE19-17C506BD05AE}" dt="2020-02-26T10:38:56.419" v="4" actId="2696"/>
        <pc:sldMkLst>
          <pc:docMk/>
          <pc:sldMk cId="2180032784" sldId="265"/>
        </pc:sldMkLst>
      </pc:sldChg>
      <pc:sldChg chg="add">
        <pc:chgData name="António Pedro Dores" userId="952ced1e-e1ce-4544-98cf-2600b044dd90" providerId="ADAL" clId="{B7DEC65F-8A1A-464F-AE19-17C506BD05AE}" dt="2020-02-26T10:38:56.435" v="6" actId="2696"/>
        <pc:sldMkLst>
          <pc:docMk/>
          <pc:sldMk cId="2314178790" sldId="270"/>
        </pc:sldMkLst>
      </pc:sldChg>
      <pc:sldChg chg="add">
        <pc:chgData name="António Pedro Dores" userId="952ced1e-e1ce-4544-98cf-2600b044dd90" providerId="ADAL" clId="{B7DEC65F-8A1A-464F-AE19-17C506BD05AE}" dt="2020-02-26T10:38:56.438" v="7" actId="2696"/>
        <pc:sldMkLst>
          <pc:docMk/>
          <pc:sldMk cId="3378352914" sldId="271"/>
        </pc:sldMkLst>
      </pc:sldChg>
      <pc:sldChg chg="add">
        <pc:chgData name="António Pedro Dores" userId="952ced1e-e1ce-4544-98cf-2600b044dd90" providerId="ADAL" clId="{B7DEC65F-8A1A-464F-AE19-17C506BD05AE}" dt="2020-02-26T10:38:56.422" v="5" actId="2696"/>
        <pc:sldMkLst>
          <pc:docMk/>
          <pc:sldMk cId="3252707704" sldId="273"/>
        </pc:sldMkLst>
      </pc:sldChg>
      <pc:sldChg chg="add">
        <pc:chgData name="António Pedro Dores" userId="952ced1e-e1ce-4544-98cf-2600b044dd90" providerId="ADAL" clId="{B7DEC65F-8A1A-464F-AE19-17C506BD05AE}" dt="2020-02-26T10:38:55.770" v="0" actId="2696"/>
        <pc:sldMkLst>
          <pc:docMk/>
          <pc:sldMk cId="374440460" sldId="373"/>
        </pc:sldMkLst>
      </pc:sldChg>
      <pc:sldChg chg="add">
        <pc:chgData name="António Pedro Dores" userId="952ced1e-e1ce-4544-98cf-2600b044dd90" providerId="ADAL" clId="{B7DEC65F-8A1A-464F-AE19-17C506BD05AE}" dt="2020-02-26T10:38:56.412" v="2" actId="2696"/>
        <pc:sldMkLst>
          <pc:docMk/>
          <pc:sldMk cId="1413674995" sldId="392"/>
        </pc:sldMkLst>
      </pc:sldChg>
      <pc:sldChg chg="add">
        <pc:chgData name="António Pedro Dores" userId="952ced1e-e1ce-4544-98cf-2600b044dd90" providerId="ADAL" clId="{B7DEC65F-8A1A-464F-AE19-17C506BD05AE}" dt="2020-02-26T10:38:56.410" v="1" actId="2696"/>
        <pc:sldMkLst>
          <pc:docMk/>
          <pc:sldMk cId="1646100589" sldId="393"/>
        </pc:sldMkLst>
      </pc:sldChg>
      <pc:sldChg chg="modSp">
        <pc:chgData name="António Pedro Dores" userId="952ced1e-e1ce-4544-98cf-2600b044dd90" providerId="ADAL" clId="{B7DEC65F-8A1A-464F-AE19-17C506BD05AE}" dt="2020-02-26T10:39:00.878" v="23" actId="20577"/>
        <pc:sldMkLst>
          <pc:docMk/>
          <pc:sldMk cId="2002513527" sldId="397"/>
        </pc:sldMkLst>
        <pc:spChg chg="mod">
          <ac:chgData name="António Pedro Dores" userId="952ced1e-e1ce-4544-98cf-2600b044dd90" providerId="ADAL" clId="{B7DEC65F-8A1A-464F-AE19-17C506BD05AE}" dt="2020-02-26T10:39:00.878" v="23" actId="20577"/>
          <ac:spMkLst>
            <pc:docMk/>
            <pc:sldMk cId="2002513527" sldId="397"/>
            <ac:spMk id="3" creationId="{F05F4E9B-6D19-4AA3-B090-80D2CD1D3C7B}"/>
          </ac:spMkLst>
        </pc:spChg>
      </pc:sldChg>
    </pc:docChg>
  </pc:docChgLst>
  <pc:docChgLst>
    <pc:chgData name="António Pedro Dores" userId="952ced1e-e1ce-4544-98cf-2600b044dd90" providerId="ADAL" clId="{3D482951-FE6C-4418-8AA5-123B02200093}"/>
    <pc:docChg chg="delSld modSld">
      <pc:chgData name="António Pedro Dores" userId="952ced1e-e1ce-4544-98cf-2600b044dd90" providerId="ADAL" clId="{3D482951-FE6C-4418-8AA5-123B02200093}" dt="2020-02-27T11:13:30.839" v="26" actId="6549"/>
      <pc:docMkLst>
        <pc:docMk/>
      </pc:docMkLst>
      <pc:sldChg chg="modSp">
        <pc:chgData name="António Pedro Dores" userId="952ced1e-e1ce-4544-98cf-2600b044dd90" providerId="ADAL" clId="{3D482951-FE6C-4418-8AA5-123B02200093}" dt="2020-02-27T11:13:30.839" v="26" actId="6549"/>
        <pc:sldMkLst>
          <pc:docMk/>
          <pc:sldMk cId="301858372" sldId="256"/>
        </pc:sldMkLst>
        <pc:spChg chg="mod">
          <ac:chgData name="António Pedro Dores" userId="952ced1e-e1ce-4544-98cf-2600b044dd90" providerId="ADAL" clId="{3D482951-FE6C-4418-8AA5-123B02200093}" dt="2020-02-27T11:13:30.839" v="26" actId="6549"/>
          <ac:spMkLst>
            <pc:docMk/>
            <pc:sldMk cId="301858372" sldId="256"/>
            <ac:spMk id="3" creationId="{4E3C76B4-C933-4E9E-ADD1-B0C8AEAB2047}"/>
          </ac:spMkLst>
        </pc:spChg>
      </pc:sldChg>
      <pc:sldChg chg="del">
        <pc:chgData name="António Pedro Dores" userId="952ced1e-e1ce-4544-98cf-2600b044dd90" providerId="ADAL" clId="{3D482951-FE6C-4418-8AA5-123B02200093}" dt="2020-02-26T10:39:56.433" v="4" actId="2696"/>
        <pc:sldMkLst>
          <pc:docMk/>
          <pc:sldMk cId="2943626439" sldId="264"/>
        </pc:sldMkLst>
      </pc:sldChg>
      <pc:sldChg chg="del">
        <pc:chgData name="António Pedro Dores" userId="952ced1e-e1ce-4544-98cf-2600b044dd90" providerId="ADAL" clId="{3D482951-FE6C-4418-8AA5-123B02200093}" dt="2020-02-26T10:39:56.425" v="3" actId="2696"/>
        <pc:sldMkLst>
          <pc:docMk/>
          <pc:sldMk cId="2180032784" sldId="265"/>
        </pc:sldMkLst>
      </pc:sldChg>
      <pc:sldChg chg="del">
        <pc:chgData name="António Pedro Dores" userId="952ced1e-e1ce-4544-98cf-2600b044dd90" providerId="ADAL" clId="{3D482951-FE6C-4418-8AA5-123B02200093}" dt="2020-02-26T10:39:56.421" v="1" actId="2696"/>
        <pc:sldMkLst>
          <pc:docMk/>
          <pc:sldMk cId="2314178790" sldId="270"/>
        </pc:sldMkLst>
      </pc:sldChg>
      <pc:sldChg chg="del">
        <pc:chgData name="António Pedro Dores" userId="952ced1e-e1ce-4544-98cf-2600b044dd90" providerId="ADAL" clId="{3D482951-FE6C-4418-8AA5-123B02200093}" dt="2020-02-26T10:39:56.417" v="0" actId="2696"/>
        <pc:sldMkLst>
          <pc:docMk/>
          <pc:sldMk cId="3378352914" sldId="271"/>
        </pc:sldMkLst>
      </pc:sldChg>
      <pc:sldChg chg="del">
        <pc:chgData name="António Pedro Dores" userId="952ced1e-e1ce-4544-98cf-2600b044dd90" providerId="ADAL" clId="{3D482951-FE6C-4418-8AA5-123B02200093}" dt="2020-02-26T10:39:56.425" v="2" actId="2696"/>
        <pc:sldMkLst>
          <pc:docMk/>
          <pc:sldMk cId="3252707704" sldId="273"/>
        </pc:sldMkLst>
      </pc:sldChg>
      <pc:sldChg chg="del">
        <pc:chgData name="António Pedro Dores" userId="952ced1e-e1ce-4544-98cf-2600b044dd90" providerId="ADAL" clId="{3D482951-FE6C-4418-8AA5-123B02200093}" dt="2020-02-26T10:39:56.438" v="7" actId="2696"/>
        <pc:sldMkLst>
          <pc:docMk/>
          <pc:sldMk cId="374440460" sldId="373"/>
        </pc:sldMkLst>
      </pc:sldChg>
      <pc:sldChg chg="del">
        <pc:chgData name="António Pedro Dores" userId="952ced1e-e1ce-4544-98cf-2600b044dd90" providerId="ADAL" clId="{3D482951-FE6C-4418-8AA5-123B02200093}" dt="2020-02-26T10:39:56.435" v="5" actId="2696"/>
        <pc:sldMkLst>
          <pc:docMk/>
          <pc:sldMk cId="1413674995" sldId="392"/>
        </pc:sldMkLst>
      </pc:sldChg>
      <pc:sldChg chg="del">
        <pc:chgData name="António Pedro Dores" userId="952ced1e-e1ce-4544-98cf-2600b044dd90" providerId="ADAL" clId="{3D482951-FE6C-4418-8AA5-123B02200093}" dt="2020-02-26T10:39:56.438" v="6" actId="2696"/>
        <pc:sldMkLst>
          <pc:docMk/>
          <pc:sldMk cId="1646100589" sldId="393"/>
        </pc:sldMkLst>
      </pc:sldChg>
      <pc:sldChg chg="modSp">
        <pc:chgData name="António Pedro Dores" userId="952ced1e-e1ce-4544-98cf-2600b044dd90" providerId="ADAL" clId="{3D482951-FE6C-4418-8AA5-123B02200093}" dt="2020-02-27T11:11:17.610" v="24" actId="6549"/>
        <pc:sldMkLst>
          <pc:docMk/>
          <pc:sldMk cId="2030271782" sldId="394"/>
        </pc:sldMkLst>
        <pc:spChg chg="mod">
          <ac:chgData name="António Pedro Dores" userId="952ced1e-e1ce-4544-98cf-2600b044dd90" providerId="ADAL" clId="{3D482951-FE6C-4418-8AA5-123B02200093}" dt="2020-02-27T11:11:17.610" v="24" actId="6549"/>
          <ac:spMkLst>
            <pc:docMk/>
            <pc:sldMk cId="2030271782" sldId="394"/>
            <ac:spMk id="5" creationId="{0261D47F-9897-4641-81C6-5830E14708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193C-F4F1-4870-A089-836131395966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B6CC-E6EC-48EB-BCB0-5E32A44F5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572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>
                <a:solidFill>
                  <a:srgbClr val="000000"/>
                </a:solidFill>
              </a:rPr>
              <a:pPr/>
              <a:t>8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5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>
                <a:solidFill>
                  <a:srgbClr val="000000"/>
                </a:solidFill>
              </a:rPr>
              <a:pPr/>
              <a:t>9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>
                <a:solidFill>
                  <a:srgbClr val="000000"/>
                </a:solidFill>
              </a:rPr>
              <a:pPr/>
              <a:t>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20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EB50-B3EA-4363-8203-47F5C3C5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684F5-768C-47D0-853E-C23A7F5D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544B09-A770-42AA-ADB2-089CD89F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07C000-D8A3-4616-8AD7-8D31A646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523FC8A-2A94-40B9-A6CF-9A0183AD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47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1C6F-8E28-4A64-9C84-E97A5C11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2F594E9-3BD4-4785-A408-ECAE61BB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DDA264-8A76-4334-B7F6-6164F591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CCBE01-81BD-445C-A8DC-BD37A53E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F91DB8-DE6D-4B8E-922A-7105FA33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9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37CAB-283D-4316-8453-995B8299C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50E7123-4472-4705-BE73-AB0682883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FF86B7-B8D3-431D-A287-614CBD39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4FE68A-DC32-4EF4-8B24-AA21802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9E2686-DECC-49D1-AC6F-BDBE700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6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F94C-31B5-4477-9623-4AC0880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05A65-41D8-4AF3-A944-F2263FF3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05F7E2-5350-40AB-B068-DF63BF93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573A05-BAB1-4896-B9F4-21DC73AE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19AF016-27F9-4B98-877A-D038C043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5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F2889-A890-46DE-A195-D9D735C7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19BBA1-9ECF-4376-8D8E-E5B0E5B0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0BC635-F872-49FB-BDD1-C33CC41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558A40-F998-4831-A658-AA24D7AA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B5B325D-3337-432E-9BEA-29D92E03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5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8E539-7377-4DB2-81B3-A9235E02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E5FF8C-743B-408D-B549-0659F490F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AD0CF60-FFFF-482E-B0DC-4546AAF7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BADEE2-8B7B-4B64-B2AA-E20112BC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C7DB1E-CD58-4A4A-85EE-4938D286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4F0435-1C1B-4697-8BA9-1DC347A2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22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F6EBA-81E1-4264-A31F-BB3416A8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784100-F059-4B0F-8C03-11C574EA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DE21ED9-D25D-45DA-B837-62FBF3BB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001EF3F-91CE-4CBB-9E25-4211020A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039AB4A-F40F-47BB-A5E2-FF26B2B9C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E009E7D-845E-4DEB-8CA8-BCC4D605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09F0689-7BA6-4712-885B-FDEE9DC7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C334565-84FE-4F75-AACC-D61419A0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4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4D290-9A84-4032-97C1-5E6EEA37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F04E6E0-77D0-4B62-96CD-0B1FC55B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36EA7E-A739-4CCF-8156-FFA77499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FB55CA1-A617-4A15-A9E3-FC679FE0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2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810A62A-6BAE-4544-BB8C-41FC57BF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B090DFB-D7CE-4287-B4CD-04F05506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3DE96F8-C7FA-4ED1-96D3-D61F074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2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FE52B-9291-4257-8D86-A659B97B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23C8AE-24BD-493F-8571-963BE64D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7BD80C2-9F8C-4552-BEDF-62EBB7F9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7304D01-2C77-42DA-86F5-4A52D6C7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8BC035-32E7-4D24-80AB-F8E1090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E7491D-C2AD-4C14-BBBF-7B14FB76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30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10CB-5325-4A85-BAD5-269B8856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F7B6764-3007-451D-A894-E115ADA3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49D9E0-A497-462C-B42F-E44551154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DD2FF7-48E5-4C75-B902-497C6BF8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595DD9-B7AC-4F14-9013-CF237C6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24BFD0-A4E3-4D2F-BC70-3A4E9051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6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51C8013-6CF2-46CA-923C-F1D6E559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ED6C736-F131-4F2E-8A77-5CA5E4A2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4FEB20-917C-4C8C-AC64-1D0BFD5B6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6BDAA8F-B685-4954-B89C-30481AA7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5F9C48-2F1C-4F53-8530-6B5CA800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04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ome.iscte-iul.pt/~apad/novosite2007/EPLCS.html" TargetMode="External"/><Relationship Id="rId3" Type="http://schemas.openxmlformats.org/officeDocument/2006/relationships/hyperlink" Target="http://iscte.pt/~apad" TargetMode="External"/><Relationship Id="rId7" Type="http://schemas.openxmlformats.org/officeDocument/2006/relationships/hyperlink" Target="https://www.worldsshne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.iscte-iul.pt/~apad/PrisoesEuropa/" TargetMode="External"/><Relationship Id="rId5" Type="http://schemas.openxmlformats.org/officeDocument/2006/relationships/hyperlink" Target="http://iscte.pt/~apad/estesp/trilogia.htm" TargetMode="External"/><Relationship Id="rId4" Type="http://schemas.openxmlformats.org/officeDocument/2006/relationships/hyperlink" Target="http://iscte.pt/~apad/este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DCD7D-58D8-43E3-9DCB-3D62B0B16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Estrutural </a:t>
            </a:r>
            <a:r>
              <a:rPr lang="pt-PT" dirty="0" smtClean="0"/>
              <a:t>funcionalismo</a:t>
            </a:r>
            <a:br>
              <a:rPr lang="pt-PT" dirty="0" smtClean="0"/>
            </a:br>
            <a:r>
              <a:rPr lang="pt-PT" sz="4800" dirty="0" smtClean="0"/>
              <a:t>Teorias de médio alcance</a:t>
            </a:r>
            <a:endParaRPr lang="pt-PT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C76B4-C933-4E9E-ADD1-B0C8AEAB2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Robert </a:t>
            </a:r>
            <a:r>
              <a:rPr lang="pt-PT" dirty="0" err="1"/>
              <a:t>Merton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António Pedro Dores</a:t>
            </a:r>
            <a:r>
              <a:rPr lang="pt-PT"/>
              <a:t>, fevereiro </a:t>
            </a:r>
            <a:r>
              <a:rPr lang="pt-PT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0185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C51D-F7B1-4CBB-AE71-812E3244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Concertar e coordenar variedade de papeis sociais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E0D215-13CE-49F4-9EEA-AD004A181EE3}"/>
              </a:ext>
            </a:extLst>
          </p:cNvPr>
          <p:cNvSpPr/>
          <p:nvPr/>
        </p:nvSpPr>
        <p:spPr>
          <a:xfrm>
            <a:off x="1637730" y="1323833"/>
            <a:ext cx="9716069" cy="50496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BFB6A3-D7FA-4BB3-9E1D-DBFE57E39833}"/>
              </a:ext>
            </a:extLst>
          </p:cNvPr>
          <p:cNvSpPr txBox="1"/>
          <p:nvPr/>
        </p:nvSpPr>
        <p:spPr>
          <a:xfrm>
            <a:off x="9089409" y="2634018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sociedade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3D0DA-87D0-4777-B181-8402FD7F8726}"/>
              </a:ext>
            </a:extLst>
          </p:cNvPr>
          <p:cNvSpPr/>
          <p:nvPr/>
        </p:nvSpPr>
        <p:spPr>
          <a:xfrm>
            <a:off x="6933768" y="4904805"/>
            <a:ext cx="1337481" cy="4938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D4ACB6-99F8-415A-A94C-F389FEECD394}"/>
              </a:ext>
            </a:extLst>
          </p:cNvPr>
          <p:cNvSpPr/>
          <p:nvPr/>
        </p:nvSpPr>
        <p:spPr>
          <a:xfrm>
            <a:off x="5396612" y="3328831"/>
            <a:ext cx="4419600" cy="18538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EE6B68-C23A-4D59-9869-7B3F0DAB1272}"/>
              </a:ext>
            </a:extLst>
          </p:cNvPr>
          <p:cNvSpPr/>
          <p:nvPr/>
        </p:nvSpPr>
        <p:spPr>
          <a:xfrm>
            <a:off x="1881116" y="2210937"/>
            <a:ext cx="6390133" cy="36646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313E5A-AB53-4C82-B043-6206E5F2AAB4}"/>
              </a:ext>
            </a:extLst>
          </p:cNvPr>
          <p:cNvSpPr txBox="1"/>
          <p:nvPr/>
        </p:nvSpPr>
        <p:spPr>
          <a:xfrm>
            <a:off x="3948753" y="2710718"/>
            <a:ext cx="160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instituições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5CDDBC-A954-4CD5-B451-7B6545FEB48E}"/>
              </a:ext>
            </a:extLst>
          </p:cNvPr>
          <p:cNvSpPr txBox="1"/>
          <p:nvPr/>
        </p:nvSpPr>
        <p:spPr>
          <a:xfrm>
            <a:off x="9964924" y="379407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grupos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A0C725-D939-4150-83F3-1C0E65B21835}"/>
              </a:ext>
            </a:extLst>
          </p:cNvPr>
          <p:cNvSpPr txBox="1"/>
          <p:nvPr/>
        </p:nvSpPr>
        <p:spPr>
          <a:xfrm>
            <a:off x="8051805" y="525870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pessoas</a:t>
            </a:r>
          </a:p>
        </p:txBody>
      </p:sp>
    </p:spTree>
    <p:extLst>
      <p:ext uri="{BB962C8B-B14F-4D97-AF65-F5344CB8AC3E}">
        <p14:creationId xmlns:p14="http://schemas.microsoft.com/office/powerpoint/2010/main" val="11498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4A5A7-29DF-4AB9-B32C-8FA1C459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Orientações: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5F4E9B-6D19-4AA3-B090-80D2CD1D3C7B}"/>
              </a:ext>
            </a:extLst>
          </p:cNvPr>
          <p:cNvSpPr txBox="1"/>
          <p:nvPr/>
        </p:nvSpPr>
        <p:spPr>
          <a:xfrm>
            <a:off x="1705971" y="2397948"/>
            <a:ext cx="97949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/>
              <a:t>Não há preocupação de generalização histórica filosófica, </a:t>
            </a:r>
          </a:p>
          <a:p>
            <a:r>
              <a:rPr lang="pt-PT" sz="3200" dirty="0"/>
              <a:t>mas antes identificar graus de ordem </a:t>
            </a:r>
          </a:p>
          <a:p>
            <a:r>
              <a:rPr lang="pt-PT" sz="3200" dirty="0"/>
              <a:t>e como se evitam os conflitos, </a:t>
            </a:r>
          </a:p>
          <a:p>
            <a:r>
              <a:rPr lang="pt-PT" sz="3200" dirty="0"/>
              <a:t>na prática</a:t>
            </a:r>
          </a:p>
        </p:txBody>
      </p:sp>
    </p:spTree>
    <p:extLst>
      <p:ext uri="{BB962C8B-B14F-4D97-AF65-F5344CB8AC3E}">
        <p14:creationId xmlns:p14="http://schemas.microsoft.com/office/powerpoint/2010/main" val="200251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58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9600" dirty="0"/>
              <a:t>Fim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António Pedro Dores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>
              <a:hlinkClick r:id="rId4"/>
            </a:endParaRPr>
          </a:p>
          <a:p>
            <a:pPr algn="ctr">
              <a:buFontTx/>
              <a:buNone/>
            </a:pPr>
            <a:r>
              <a:rPr lang="pt-PT" sz="2400" dirty="0">
                <a:hlinkClick r:id="rId5"/>
              </a:rPr>
              <a:t>Trilogia de estados de espírito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/>
              <a:t> </a:t>
            </a:r>
            <a:r>
              <a:rPr lang="pt-PT" sz="2400" dirty="0">
                <a:hlinkClick r:id="rId6"/>
              </a:rPr>
              <a:t>Observatório Europeu das Prisões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7"/>
              </a:rPr>
              <a:t>World Social </a:t>
            </a:r>
            <a:r>
              <a:rPr lang="pt-PT" sz="2400" dirty="0" err="1">
                <a:hlinkClick r:id="rId7"/>
              </a:rPr>
              <a:t>Sciences</a:t>
            </a:r>
            <a:r>
              <a:rPr lang="pt-PT" sz="2400" dirty="0">
                <a:hlinkClick r:id="rId7"/>
              </a:rPr>
              <a:t> &amp; </a:t>
            </a:r>
            <a:r>
              <a:rPr lang="pt-PT" sz="2400" dirty="0" err="1">
                <a:hlinkClick r:id="rId7"/>
              </a:rPr>
              <a:t>Humanities</a:t>
            </a:r>
            <a:r>
              <a:rPr lang="pt-PT" sz="2400" dirty="0">
                <a:hlinkClick r:id="rId7"/>
              </a:rPr>
              <a:t> Net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8"/>
              </a:rPr>
              <a:t>Escola para lá das ciências sociais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7468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Recomendações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31E1BE-D753-4564-AD31-9CB99006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885799"/>
            <a:ext cx="10515600" cy="2322305"/>
          </a:xfrm>
        </p:spPr>
        <p:txBody>
          <a:bodyPr>
            <a:normAutofit lnSpcReduction="10000"/>
          </a:bodyPr>
          <a:lstStyle/>
          <a:p>
            <a:r>
              <a:rPr lang="pt-PT" dirty="0"/>
              <a:t>Ler sumários</a:t>
            </a:r>
          </a:p>
          <a:p>
            <a:r>
              <a:rPr lang="pt-PT" dirty="0"/>
              <a:t>Ler textos em diagonal (subtítulos)</a:t>
            </a:r>
          </a:p>
          <a:p>
            <a:r>
              <a:rPr lang="pt-PT" dirty="0"/>
              <a:t>Alguns textos têm resumos, sínteses ou apresentações </a:t>
            </a:r>
            <a:r>
              <a:rPr lang="pt-PT" dirty="0" err="1"/>
              <a:t>sintécticas</a:t>
            </a:r>
            <a:r>
              <a:rPr lang="pt-PT" dirty="0"/>
              <a:t> que, se descobertas, ajudam a fixar o principal</a:t>
            </a:r>
          </a:p>
          <a:p>
            <a:r>
              <a:rPr lang="pt-PT" dirty="0"/>
              <a:t>Trazer perguntas para as aulas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08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C4C4EB-C5AE-42B6-A80B-D05EA88F6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3" y="0"/>
            <a:ext cx="9984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2DF251-5D16-4018-867A-639850B15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23" y="0"/>
            <a:ext cx="9510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70AE38-81D3-401C-9ED0-57F5FAA8C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52" y="929226"/>
            <a:ext cx="8352597" cy="59287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084E8C-A9AA-457C-9B7F-0D888EA2492B}"/>
              </a:ext>
            </a:extLst>
          </p:cNvPr>
          <p:cNvSpPr txBox="1"/>
          <p:nvPr/>
        </p:nvSpPr>
        <p:spPr>
          <a:xfrm>
            <a:off x="450574" y="1139687"/>
            <a:ext cx="177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/>
              <a:t>sistema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9B8D68-0262-4BA7-A36B-15742933646E}"/>
              </a:ext>
            </a:extLst>
          </p:cNvPr>
          <p:cNvSpPr/>
          <p:nvPr/>
        </p:nvSpPr>
        <p:spPr>
          <a:xfrm>
            <a:off x="5652447" y="1139687"/>
            <a:ext cx="2811439" cy="1701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356654-059F-4B13-9915-1303E4062315}"/>
              </a:ext>
            </a:extLst>
          </p:cNvPr>
          <p:cNvSpPr/>
          <p:nvPr/>
        </p:nvSpPr>
        <p:spPr>
          <a:xfrm>
            <a:off x="7058167" y="3719035"/>
            <a:ext cx="2811439" cy="1701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D21F4D-445D-4CCE-9FBE-AA9F5A833318}"/>
              </a:ext>
            </a:extLst>
          </p:cNvPr>
          <p:cNvSpPr txBox="1"/>
          <p:nvPr/>
        </p:nvSpPr>
        <p:spPr>
          <a:xfrm>
            <a:off x="289076" y="2602272"/>
            <a:ext cx="195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err="1">
                <a:solidFill>
                  <a:srgbClr val="FF0000"/>
                </a:solidFill>
              </a:rPr>
              <a:t>Sub-sistema</a:t>
            </a:r>
            <a:endParaRPr lang="pt-PT" sz="28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E850FF-5E08-4968-81B9-7287434D6E8F}"/>
              </a:ext>
            </a:extLst>
          </p:cNvPr>
          <p:cNvSpPr/>
          <p:nvPr/>
        </p:nvSpPr>
        <p:spPr>
          <a:xfrm>
            <a:off x="2741318" y="2833057"/>
            <a:ext cx="2286840" cy="11918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06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edifício, local de culto, exterior, céu&#10;&#10;Descrição gerada automaticamente">
            <a:extLst>
              <a:ext uri="{FF2B5EF4-FFF2-40B4-BE49-F238E27FC236}">
                <a16:creationId xmlns:a16="http://schemas.microsoft.com/office/drawing/2014/main" id="{DB3DD15F-8E4D-44DD-A467-3546D1E8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22" y="1306761"/>
            <a:ext cx="7114553" cy="424447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074086-C3D2-41FB-A113-ED3E7424F028}"/>
              </a:ext>
            </a:extLst>
          </p:cNvPr>
          <p:cNvSpPr txBox="1"/>
          <p:nvPr/>
        </p:nvSpPr>
        <p:spPr>
          <a:xfrm>
            <a:off x="3201201" y="5606207"/>
            <a:ext cx="578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Torre de Babel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61D47F-9897-4641-81C6-5830E14708B9}"/>
              </a:ext>
            </a:extLst>
          </p:cNvPr>
          <p:cNvSpPr txBox="1"/>
          <p:nvPr/>
        </p:nvSpPr>
        <p:spPr>
          <a:xfrm>
            <a:off x="2474515" y="266908"/>
            <a:ext cx="8252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 err="1"/>
              <a:t>Dialéctica</a:t>
            </a:r>
            <a:r>
              <a:rPr lang="pt-PT" sz="5400" dirty="0"/>
              <a:t> da luta de classes</a:t>
            </a:r>
          </a:p>
        </p:txBody>
      </p:sp>
    </p:spTree>
    <p:extLst>
      <p:ext uri="{BB962C8B-B14F-4D97-AF65-F5344CB8AC3E}">
        <p14:creationId xmlns:p14="http://schemas.microsoft.com/office/powerpoint/2010/main" val="203027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7EED79-9F7F-4836-A88C-379F9B424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6" y="1396959"/>
            <a:ext cx="7997588" cy="52249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E62D68-2364-4F45-AD52-2BF02504717A}"/>
              </a:ext>
            </a:extLst>
          </p:cNvPr>
          <p:cNvSpPr txBox="1"/>
          <p:nvPr/>
        </p:nvSpPr>
        <p:spPr>
          <a:xfrm>
            <a:off x="126160" y="395786"/>
            <a:ext cx="11939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Fenomenologia: em rigor, é a mente que compõem a realidade</a:t>
            </a:r>
          </a:p>
        </p:txBody>
      </p:sp>
    </p:spTree>
    <p:extLst>
      <p:ext uri="{BB962C8B-B14F-4D97-AF65-F5344CB8AC3E}">
        <p14:creationId xmlns:p14="http://schemas.microsoft.com/office/powerpoint/2010/main" val="285948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/>
              <a:t>Merton</a:t>
            </a:r>
            <a:r>
              <a:rPr lang="pt-PT" dirty="0"/>
              <a:t>: se tratarmos de discutir o que é a sociedade primeiro, ficaremos presos </a:t>
            </a: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47916"/>
              </p:ext>
            </p:extLst>
          </p:nvPr>
        </p:nvGraphicFramePr>
        <p:xfrm>
          <a:off x="1528549" y="2554501"/>
          <a:ext cx="8597166" cy="236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78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Política</a:t>
                      </a:r>
                    </a:p>
                    <a:p>
                      <a:pPr algn="ctr"/>
                      <a:r>
                        <a:rPr lang="pt-PT" dirty="0"/>
                        <a:t>“</a:t>
                      </a:r>
                      <a:r>
                        <a:rPr lang="pt-PT" dirty="0" err="1"/>
                        <a:t>Adaptation</a:t>
                      </a:r>
                      <a:r>
                        <a:rPr lang="pt-PT" dirty="0"/>
                        <a:t> 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Cultura</a:t>
                      </a:r>
                    </a:p>
                    <a:p>
                      <a:pPr algn="ctr"/>
                      <a:r>
                        <a:rPr lang="pt-PT" dirty="0"/>
                        <a:t>“</a:t>
                      </a:r>
                      <a:r>
                        <a:rPr lang="pt-PT" dirty="0" err="1"/>
                        <a:t>Latency</a:t>
                      </a:r>
                      <a:r>
                        <a:rPr lang="pt-PT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278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Economia</a:t>
                      </a:r>
                    </a:p>
                    <a:p>
                      <a:pPr algn="ctr"/>
                      <a:r>
                        <a:rPr lang="pt-PT" dirty="0"/>
                        <a:t>“</a:t>
                      </a:r>
                      <a:r>
                        <a:rPr lang="pt-PT" dirty="0" err="1"/>
                        <a:t>Goal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attainment</a:t>
                      </a:r>
                      <a:r>
                        <a:rPr lang="pt-PT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Sociedade (moderna)</a:t>
                      </a:r>
                    </a:p>
                    <a:p>
                      <a:pPr algn="ctr"/>
                      <a:r>
                        <a:rPr lang="pt-PT" dirty="0"/>
                        <a:t>“</a:t>
                      </a:r>
                      <a:r>
                        <a:rPr lang="pt-PT" dirty="0" err="1"/>
                        <a:t>Integration</a:t>
                      </a:r>
                      <a:r>
                        <a:rPr lang="pt-PT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809852" y="541153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dirty="0">
                <a:solidFill>
                  <a:srgbClr val="000000"/>
                </a:solidFill>
              </a:rPr>
              <a:t>Estrutural funcionalismo (AGIL)</a:t>
            </a:r>
            <a:endParaRPr lang="pt-P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err="1"/>
              <a:t>Merton</a:t>
            </a:r>
            <a:r>
              <a:rPr lang="pt-PT" dirty="0"/>
              <a:t>: as teorias podem desenvolver-se autonomamente umas das outras.</a:t>
            </a: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200884"/>
              </p:ext>
            </p:extLst>
          </p:nvPr>
        </p:nvGraphicFramePr>
        <p:xfrm>
          <a:off x="1528548" y="2509332"/>
          <a:ext cx="8597166" cy="236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78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Política</a:t>
                      </a:r>
                    </a:p>
                    <a:p>
                      <a:pPr algn="ctr"/>
                      <a:r>
                        <a:rPr lang="pt-PT" dirty="0"/>
                        <a:t>“grupos de referência”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Cultura</a:t>
                      </a:r>
                    </a:p>
                    <a:p>
                      <a:pPr algn="ctr"/>
                      <a:r>
                        <a:rPr lang="pt-PT" dirty="0"/>
                        <a:t>“formação de normas”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278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Economia</a:t>
                      </a:r>
                    </a:p>
                    <a:p>
                      <a:pPr algn="ctr"/>
                      <a:r>
                        <a:rPr lang="pt-PT" dirty="0"/>
                        <a:t>“conflitos”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Sociedade (moderna)</a:t>
                      </a:r>
                    </a:p>
                    <a:p>
                      <a:pPr algn="ctr"/>
                      <a:r>
                        <a:rPr lang="pt-PT" dirty="0"/>
                        <a:t>“mobilidade social”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809852" y="5411538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dirty="0">
                <a:solidFill>
                  <a:srgbClr val="000000"/>
                </a:solidFill>
              </a:rPr>
              <a:t>Estrutural funcionalismo ou marxismo ou fenomenologia? Conforme </a:t>
            </a:r>
            <a:r>
              <a:rPr lang="pt-PT" sz="2800" dirty="0" err="1">
                <a:solidFill>
                  <a:srgbClr val="000000"/>
                </a:solidFill>
              </a:rPr>
              <a:t>empiria</a:t>
            </a:r>
            <a:r>
              <a:rPr lang="pt-PT" sz="2800" dirty="0">
                <a:solidFill>
                  <a:srgbClr val="000000"/>
                </a:solidFill>
              </a:rPr>
              <a:t> mostrar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1F5BED-ED97-41CE-A84D-B8FBD64750E2}"/>
              </a:ext>
            </a:extLst>
          </p:cNvPr>
          <p:cNvSpPr txBox="1"/>
          <p:nvPr/>
        </p:nvSpPr>
        <p:spPr>
          <a:xfrm>
            <a:off x="4744784" y="3429000"/>
            <a:ext cx="216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solidFill>
                  <a:srgbClr val="FF0000"/>
                </a:solidFill>
              </a:rPr>
              <a:t>Papeis sociais</a:t>
            </a:r>
          </a:p>
        </p:txBody>
      </p:sp>
    </p:spTree>
    <p:extLst>
      <p:ext uri="{BB962C8B-B14F-4D97-AF65-F5344CB8AC3E}">
        <p14:creationId xmlns:p14="http://schemas.microsoft.com/office/powerpoint/2010/main" val="40751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76B08DE8C26B42B2585BD991D97FC1" ma:contentTypeVersion="9" ma:contentTypeDescription="Criar um novo documento." ma:contentTypeScope="" ma:versionID="23d14523ef9879c41111eb4baba7e2db">
  <xsd:schema xmlns:xsd="http://www.w3.org/2001/XMLSchema" xmlns:xs="http://www.w3.org/2001/XMLSchema" xmlns:p="http://schemas.microsoft.com/office/2006/metadata/properties" xmlns:ns3="7bac7f6d-bb1c-4cf5-8054-70832b4f4be6" xmlns:ns4="e8a5bfb1-4499-4ff5-bda2-94832a0415b8" targetNamespace="http://schemas.microsoft.com/office/2006/metadata/properties" ma:root="true" ma:fieldsID="c0c88fca171300a065eecaca8172bbba" ns3:_="" ns4:_="">
    <xsd:import namespace="7bac7f6d-bb1c-4cf5-8054-70832b4f4be6"/>
    <xsd:import namespace="e8a5bfb1-4499-4ff5-bda2-94832a0415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c7f6d-bb1c-4cf5-8054-70832b4f4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bfb1-4499-4ff5-bda2-94832a0415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7D2FD-C888-4573-95EA-5CF07902A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c7f6d-bb1c-4cf5-8054-70832b4f4be6"/>
    <ds:schemaRef ds:uri="e8a5bfb1-4499-4ff5-bda2-94832a041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38A2-D7EC-4D87-9B50-A8A525B1BE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ECE8E-EA2D-4FE4-8FC8-604D20BBD526}">
  <ds:schemaRefs>
    <ds:schemaRef ds:uri="e8a5bfb1-4499-4ff5-bda2-94832a0415b8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bac7f6d-bb1c-4cf5-8054-70832b4f4b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218</Words>
  <Application>Microsoft Office PowerPoint</Application>
  <PresentationFormat>Widescreen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Estrutural funcionalismo Teorias de médio alcance</vt:lpstr>
      <vt:lpstr>Recomendações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Merton: se tratarmos de discutir o que é a sociedade primeiro, ficaremos presos </vt:lpstr>
      <vt:lpstr>Merton: as teorias podem desenvolver-se autonomamente umas das outras.</vt:lpstr>
      <vt:lpstr>Concertar e coordenar variedade de papeis sociais</vt:lpstr>
      <vt:lpstr>Orientações: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Aparelhos ideológicos</dc:title>
  <dc:creator>antonio pedro dores</dc:creator>
  <cp:lastModifiedBy>Antonio Dores</cp:lastModifiedBy>
  <cp:revision>7</cp:revision>
  <dcterms:created xsi:type="dcterms:W3CDTF">2018-06-07T14:57:59Z</dcterms:created>
  <dcterms:modified xsi:type="dcterms:W3CDTF">2021-03-04T10:17:47Z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0x010100AF76B08DE8C26B42B2585BD991D97FC1</vt:lpwstr>
  </property>
</Properties>
</file>