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67" r:id="rId6"/>
    <p:sldId id="399" r:id="rId7"/>
    <p:sldId id="404" r:id="rId8"/>
    <p:sldId id="400" r:id="rId9"/>
    <p:sldId id="402" r:id="rId10"/>
    <p:sldId id="263" r:id="rId11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2367D4-1595-4DFF-AD49-D7BB855A2B10}" v="16" dt="2020-03-30T20:41:09.2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ónio Pedro Dores" userId="952ced1e-e1ce-4544-98cf-2600b044dd90" providerId="ADAL" clId="{6EA43704-8F55-4870-B402-EF4772A23795}"/>
    <pc:docChg chg="custSel modSld">
      <pc:chgData name="António Pedro Dores" userId="952ced1e-e1ce-4544-98cf-2600b044dd90" providerId="ADAL" clId="{6EA43704-8F55-4870-B402-EF4772A23795}" dt="2020-03-29T11:56:46.735" v="23" actId="20577"/>
      <pc:docMkLst>
        <pc:docMk/>
      </pc:docMkLst>
      <pc:sldChg chg="modSp">
        <pc:chgData name="António Pedro Dores" userId="952ced1e-e1ce-4544-98cf-2600b044dd90" providerId="ADAL" clId="{6EA43704-8F55-4870-B402-EF4772A23795}" dt="2020-03-29T11:56:46.735" v="23" actId="20577"/>
        <pc:sldMkLst>
          <pc:docMk/>
          <pc:sldMk cId="301858372" sldId="256"/>
        </pc:sldMkLst>
        <pc:spChg chg="mod">
          <ac:chgData name="António Pedro Dores" userId="952ced1e-e1ce-4544-98cf-2600b044dd90" providerId="ADAL" clId="{6EA43704-8F55-4870-B402-EF4772A23795}" dt="2020-03-29T11:56:40.261" v="20" actId="20577"/>
          <ac:spMkLst>
            <pc:docMk/>
            <pc:sldMk cId="301858372" sldId="256"/>
            <ac:spMk id="2" creationId="{9C4DCD7D-58D8-43E3-9DCB-3D62B0B16242}"/>
          </ac:spMkLst>
        </pc:spChg>
        <pc:spChg chg="mod">
          <ac:chgData name="António Pedro Dores" userId="952ced1e-e1ce-4544-98cf-2600b044dd90" providerId="ADAL" clId="{6EA43704-8F55-4870-B402-EF4772A23795}" dt="2020-03-29T11:56:46.735" v="23" actId="20577"/>
          <ac:spMkLst>
            <pc:docMk/>
            <pc:sldMk cId="301858372" sldId="256"/>
            <ac:spMk id="3" creationId="{4E3C76B4-C933-4E9E-ADD1-B0C8AEAB2047}"/>
          </ac:spMkLst>
        </pc:spChg>
      </pc:sldChg>
    </pc:docChg>
  </pc:docChgLst>
  <pc:docChgLst>
    <pc:chgData name="António Pedro Dores" userId="952ced1e-e1ce-4544-98cf-2600b044dd90" providerId="ADAL" clId="{3A2367D4-1595-4DFF-AD49-D7BB855A2B10}"/>
    <pc:docChg chg="undo custSel addSld delSld modSld">
      <pc:chgData name="António Pedro Dores" userId="952ced1e-e1ce-4544-98cf-2600b044dd90" providerId="ADAL" clId="{3A2367D4-1595-4DFF-AD49-D7BB855A2B10}" dt="2020-03-31T10:23:36.538" v="1255" actId="20577"/>
      <pc:docMkLst>
        <pc:docMk/>
      </pc:docMkLst>
      <pc:sldChg chg="modSp">
        <pc:chgData name="António Pedro Dores" userId="952ced1e-e1ce-4544-98cf-2600b044dd90" providerId="ADAL" clId="{3A2367D4-1595-4DFF-AD49-D7BB855A2B10}" dt="2020-03-31T10:23:36.538" v="1255" actId="20577"/>
        <pc:sldMkLst>
          <pc:docMk/>
          <pc:sldMk cId="301858372" sldId="256"/>
        </pc:sldMkLst>
        <pc:spChg chg="mod">
          <ac:chgData name="António Pedro Dores" userId="952ced1e-e1ce-4544-98cf-2600b044dd90" providerId="ADAL" clId="{3A2367D4-1595-4DFF-AD49-D7BB855A2B10}" dt="2020-03-31T10:23:36.538" v="1255" actId="20577"/>
          <ac:spMkLst>
            <pc:docMk/>
            <pc:sldMk cId="301858372" sldId="256"/>
            <ac:spMk id="2" creationId="{9C4DCD7D-58D8-43E3-9DCB-3D62B0B16242}"/>
          </ac:spMkLst>
        </pc:spChg>
      </pc:sldChg>
      <pc:sldChg chg="modSp">
        <pc:chgData name="António Pedro Dores" userId="952ced1e-e1ce-4544-98cf-2600b044dd90" providerId="ADAL" clId="{3A2367D4-1595-4DFF-AD49-D7BB855A2B10}" dt="2020-03-30T19:57:59.954" v="315" actId="5793"/>
        <pc:sldMkLst>
          <pc:docMk/>
          <pc:sldMk cId="2110895293" sldId="267"/>
        </pc:sldMkLst>
        <pc:spChg chg="mod">
          <ac:chgData name="António Pedro Dores" userId="952ced1e-e1ce-4544-98cf-2600b044dd90" providerId="ADAL" clId="{3A2367D4-1595-4DFF-AD49-D7BB855A2B10}" dt="2020-03-30T19:54:51.354" v="14" actId="20577"/>
          <ac:spMkLst>
            <pc:docMk/>
            <pc:sldMk cId="2110895293" sldId="267"/>
            <ac:spMk id="2" creationId="{86368709-413D-4AB9-99F0-DF29544542E8}"/>
          </ac:spMkLst>
        </pc:spChg>
        <pc:spChg chg="mod">
          <ac:chgData name="António Pedro Dores" userId="952ced1e-e1ce-4544-98cf-2600b044dd90" providerId="ADAL" clId="{3A2367D4-1595-4DFF-AD49-D7BB855A2B10}" dt="2020-03-30T19:57:59.954" v="315" actId="5793"/>
          <ac:spMkLst>
            <pc:docMk/>
            <pc:sldMk cId="2110895293" sldId="267"/>
            <ac:spMk id="3" creationId="{4331E1BE-D753-4564-AD31-9CB99006BD6F}"/>
          </ac:spMkLst>
        </pc:spChg>
      </pc:sldChg>
      <pc:sldChg chg="modSp">
        <pc:chgData name="António Pedro Dores" userId="952ced1e-e1ce-4544-98cf-2600b044dd90" providerId="ADAL" clId="{3A2367D4-1595-4DFF-AD49-D7BB855A2B10}" dt="2020-03-30T20:08:26.632" v="886" actId="20577"/>
        <pc:sldMkLst>
          <pc:docMk/>
          <pc:sldMk cId="859129098" sldId="399"/>
        </pc:sldMkLst>
        <pc:spChg chg="mod">
          <ac:chgData name="António Pedro Dores" userId="952ced1e-e1ce-4544-98cf-2600b044dd90" providerId="ADAL" clId="{3A2367D4-1595-4DFF-AD49-D7BB855A2B10}" dt="2020-03-30T19:58:56.456" v="330" actId="313"/>
          <ac:spMkLst>
            <pc:docMk/>
            <pc:sldMk cId="859129098" sldId="399"/>
            <ac:spMk id="2" creationId="{E0C14A1F-A748-4FAF-B757-B95DE56D5823}"/>
          </ac:spMkLst>
        </pc:spChg>
        <pc:spChg chg="mod">
          <ac:chgData name="António Pedro Dores" userId="952ced1e-e1ce-4544-98cf-2600b044dd90" providerId="ADAL" clId="{3A2367D4-1595-4DFF-AD49-D7BB855A2B10}" dt="2020-03-30T20:08:26.632" v="886" actId="20577"/>
          <ac:spMkLst>
            <pc:docMk/>
            <pc:sldMk cId="859129098" sldId="399"/>
            <ac:spMk id="3" creationId="{EE98EAA5-67B0-4188-BF01-F63CB6D84280}"/>
          </ac:spMkLst>
        </pc:spChg>
      </pc:sldChg>
      <pc:sldChg chg="modSp">
        <pc:chgData name="António Pedro Dores" userId="952ced1e-e1ce-4544-98cf-2600b044dd90" providerId="ADAL" clId="{3A2367D4-1595-4DFF-AD49-D7BB855A2B10}" dt="2020-03-30T20:35:35.112" v="1040" actId="20577"/>
        <pc:sldMkLst>
          <pc:docMk/>
          <pc:sldMk cId="2858577493" sldId="400"/>
        </pc:sldMkLst>
        <pc:spChg chg="mod">
          <ac:chgData name="António Pedro Dores" userId="952ced1e-e1ce-4544-98cf-2600b044dd90" providerId="ADAL" clId="{3A2367D4-1595-4DFF-AD49-D7BB855A2B10}" dt="2020-03-30T20:31:18.194" v="969" actId="5793"/>
          <ac:spMkLst>
            <pc:docMk/>
            <pc:sldMk cId="2858577493" sldId="400"/>
            <ac:spMk id="2" creationId="{DC43EE35-3A54-4B3E-8A6C-559331AF568C}"/>
          </ac:spMkLst>
        </pc:spChg>
        <pc:spChg chg="mod">
          <ac:chgData name="António Pedro Dores" userId="952ced1e-e1ce-4544-98cf-2600b044dd90" providerId="ADAL" clId="{3A2367D4-1595-4DFF-AD49-D7BB855A2B10}" dt="2020-03-30T20:35:35.112" v="1040" actId="20577"/>
          <ac:spMkLst>
            <pc:docMk/>
            <pc:sldMk cId="2858577493" sldId="400"/>
            <ac:spMk id="3" creationId="{63DD6DEF-0C1C-4C92-90BF-4140CB341441}"/>
          </ac:spMkLst>
        </pc:spChg>
      </pc:sldChg>
      <pc:sldChg chg="del">
        <pc:chgData name="António Pedro Dores" userId="952ced1e-e1ce-4544-98cf-2600b044dd90" providerId="ADAL" clId="{3A2367D4-1595-4DFF-AD49-D7BB855A2B10}" dt="2020-03-30T20:36:40.226" v="1043" actId="2696"/>
        <pc:sldMkLst>
          <pc:docMk/>
          <pc:sldMk cId="1931559233" sldId="401"/>
        </pc:sldMkLst>
      </pc:sldChg>
      <pc:sldChg chg="modSp add del">
        <pc:chgData name="António Pedro Dores" userId="952ced1e-e1ce-4544-98cf-2600b044dd90" providerId="ADAL" clId="{3A2367D4-1595-4DFF-AD49-D7BB855A2B10}" dt="2020-03-30T20:43:19.308" v="1230" actId="20577"/>
        <pc:sldMkLst>
          <pc:docMk/>
          <pc:sldMk cId="3114475271" sldId="402"/>
        </pc:sldMkLst>
        <pc:spChg chg="mod">
          <ac:chgData name="António Pedro Dores" userId="952ced1e-e1ce-4544-98cf-2600b044dd90" providerId="ADAL" clId="{3A2367D4-1595-4DFF-AD49-D7BB855A2B10}" dt="2020-03-30T20:43:19.308" v="1230" actId="20577"/>
          <ac:spMkLst>
            <pc:docMk/>
            <pc:sldMk cId="3114475271" sldId="402"/>
            <ac:spMk id="2" creationId="{52C61B49-8912-4E10-8F01-C427916AE45F}"/>
          </ac:spMkLst>
        </pc:spChg>
        <pc:spChg chg="mod">
          <ac:chgData name="António Pedro Dores" userId="952ced1e-e1ce-4544-98cf-2600b044dd90" providerId="ADAL" clId="{3A2367D4-1595-4DFF-AD49-D7BB855A2B10}" dt="2020-03-30T20:42:18.346" v="1213" actId="20577"/>
          <ac:spMkLst>
            <pc:docMk/>
            <pc:sldMk cId="3114475271" sldId="402"/>
            <ac:spMk id="3" creationId="{2E055D26-BF5A-4F71-93F2-33E2F9264D0A}"/>
          </ac:spMkLst>
        </pc:spChg>
      </pc:sldChg>
      <pc:sldChg chg="add del">
        <pc:chgData name="António Pedro Dores" userId="952ced1e-e1ce-4544-98cf-2600b044dd90" providerId="ADAL" clId="{3A2367D4-1595-4DFF-AD49-D7BB855A2B10}" dt="2020-03-30T20:31:29.219" v="971"/>
        <pc:sldMkLst>
          <pc:docMk/>
          <pc:sldMk cId="1289112377" sldId="403"/>
        </pc:sldMkLst>
      </pc:sldChg>
      <pc:sldChg chg="del">
        <pc:chgData name="António Pedro Dores" userId="952ced1e-e1ce-4544-98cf-2600b044dd90" providerId="ADAL" clId="{3A2367D4-1595-4DFF-AD49-D7BB855A2B10}" dt="2020-03-30T20:31:09.167" v="963" actId="2696"/>
        <pc:sldMkLst>
          <pc:docMk/>
          <pc:sldMk cId="3241739427" sldId="403"/>
        </pc:sldMkLst>
      </pc:sldChg>
      <pc:sldChg chg="add del">
        <pc:chgData name="António Pedro Dores" userId="952ced1e-e1ce-4544-98cf-2600b044dd90" providerId="ADAL" clId="{3A2367D4-1595-4DFF-AD49-D7BB855A2B10}" dt="2020-03-30T20:31:45.977" v="974"/>
        <pc:sldMkLst>
          <pc:docMk/>
          <pc:sldMk cId="3662827967" sldId="403"/>
        </pc:sldMkLst>
      </pc:sldChg>
      <pc:sldChg chg="modSp add">
        <pc:chgData name="António Pedro Dores" userId="952ced1e-e1ce-4544-98cf-2600b044dd90" providerId="ADAL" clId="{3A2367D4-1595-4DFF-AD49-D7BB855A2B10}" dt="2020-03-30T20:30:14.445" v="962" actId="6549"/>
        <pc:sldMkLst>
          <pc:docMk/>
          <pc:sldMk cId="3164291391" sldId="404"/>
        </pc:sldMkLst>
        <pc:spChg chg="mod">
          <ac:chgData name="António Pedro Dores" userId="952ced1e-e1ce-4544-98cf-2600b044dd90" providerId="ADAL" clId="{3A2367D4-1595-4DFF-AD49-D7BB855A2B10}" dt="2020-03-30T20:29:15.065" v="956" actId="20577"/>
          <ac:spMkLst>
            <pc:docMk/>
            <pc:sldMk cId="3164291391" sldId="404"/>
            <ac:spMk id="2" creationId="{3CA3462C-BB7D-41C4-8DCD-A157EFACCAFB}"/>
          </ac:spMkLst>
        </pc:spChg>
        <pc:spChg chg="mod">
          <ac:chgData name="António Pedro Dores" userId="952ced1e-e1ce-4544-98cf-2600b044dd90" providerId="ADAL" clId="{3A2367D4-1595-4DFF-AD49-D7BB855A2B10}" dt="2020-03-30T20:30:14.445" v="962" actId="6549"/>
          <ac:spMkLst>
            <pc:docMk/>
            <pc:sldMk cId="3164291391" sldId="404"/>
            <ac:spMk id="3" creationId="{676E20B5-E005-4A9C-8862-2FB61D5ADD2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F193C-F4F1-4870-A089-836131395966}" type="datetimeFigureOut">
              <a:rPr lang="pt-PT" smtClean="0"/>
              <a:t>31/03/2020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3B6CC-E6EC-48EB-BCB0-5E32A44F5ED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75722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>
                <a:solidFill>
                  <a:srgbClr val="000000"/>
                </a:solidFill>
              </a:rPr>
              <a:pPr/>
              <a:t>7</a:t>
            </a:fld>
            <a:endParaRPr lang="pt-PT">
              <a:solidFill>
                <a:srgbClr val="000000"/>
              </a:solidFill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74208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58EB50-B3EA-4363-8203-47F5C3C5E4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E9684F5-768C-47D0-853E-C23A7F5D71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B544B09-A770-42AA-ADB2-089CD89F1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31/03/2020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807C000-D8A3-4616-8AD7-8D31A6468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523FC8A-2A94-40B9-A6CF-9A0183AD2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0476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DB1C6F-8E28-4A64-9C84-E97A5C11B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02F594E9-3BD4-4785-A408-ECAE61BBA2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7DDA264-8A76-4334-B7F6-6164F591D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31/03/2020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9CCBE01-81BD-445C-A8DC-BD37A53E4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BF91DB8-DE6D-4B8E-922A-7105FA33E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94956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1537CAB-283D-4316-8453-995B8299C4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850E7123-4472-4705-BE73-AB06828837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FFF86B7-B8D3-431D-A287-614CBD393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31/03/2020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F4FE68A-DC32-4EF4-8B24-AA21802B7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A9E2686-DECC-49D1-AC6F-BDBE70029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5676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88F94C-31B5-4477-9623-4AC088056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7805A65-41D8-4AF3-A944-F2263FF3F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C05F7E2-5350-40AB-B068-DF63BF939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31/03/2020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C573A05-BAB1-4896-B9F4-21DC73AED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19AF016-27F9-4B98-877A-D038C043F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73581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5F2889-A890-46DE-A195-D9D735C7C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B819BBA1-9ECF-4376-8D8E-E5B0E5B05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70BC635-F872-49FB-BDD1-C33CC41E1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31/03/2020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7558A40-F998-4831-A658-AA24D7AA3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B5B325D-3337-432E-9BEA-29D92E03A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08581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88E539-7377-4DB2-81B3-A9235E02F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CE5FF8C-743B-408D-B549-0659F490F5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0AD0CF60-FFFF-482E-B0DC-4546AAF73F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33BADEE2-8B7B-4B64-B2AA-E20112BC9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31/03/2020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3EC7DB1E-CD58-4A4A-85EE-4938D2862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744F0435-1C1B-4697-8BA9-1DC347A2A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92271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FF6EBA-81E1-4264-A31F-BB3416A87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EF784100-F059-4B0F-8C03-11C574EA9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1DE21ED9-D25D-45DA-B837-62FBF3BB11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F001EF3F-91CE-4CBB-9E25-4211020A3F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6039AB4A-F40F-47BB-A5E2-FF26B2B9C6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5E009E7D-845E-4DEB-8CA8-BCC4D6057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31/03/2020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309F0689-7BA6-4712-885B-FDEE9DC75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0C334565-84FE-4F75-AACC-D61419A0D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07441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F4D290-9A84-4032-97C1-5E6EEA376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6F04E6E0-77D0-4B62-96CD-0B1FC55BF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31/03/2020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3B36EA7E-A739-4CCF-8156-FFA774994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4FB55CA1-A617-4A15-A9E3-FC679FE0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17299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F810A62A-6BAE-4544-BB8C-41FC57BF6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31/03/2020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CB090DFB-D7CE-4287-B4CD-04F05506E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83DE96F8-C7FA-4ED1-96D3-D61F07445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6925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AFE52B-9291-4257-8D86-A659B97B7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723C8AE-24BD-493F-8571-963BE64DC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F7BD80C2-9F8C-4552-BEDF-62EBB7F937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47304D01-2C77-42DA-86F5-4A52D6C74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31/03/2020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798BC035-32E7-4D24-80AB-F8E109037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24E7491D-C2AD-4C14-BBBF-7B14FB761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54301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8610CB-5325-4A85-BAD5-269B88561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6F7B6764-3007-451D-A894-E115ADA30E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7C49D9E0-A497-462C-B42F-E44551154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DDDD2FF7-48E5-4C75-B902-497C6BF86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31/03/2020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C6595DD9-B7AC-4F14-9013-CF237C6B7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D424BFD0-A4E3-4D2F-BC70-3A4E9051F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25613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B51C8013-6CF2-46CA-923C-F1D6E5599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1ED6C736-F131-4F2E-8A77-5CA5E4A2C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E4FEB20-917C-4C8C-AC64-1D0BFD5B67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FED48-5CD1-4F2B-862A-584DA159E584}" type="datetimeFigureOut">
              <a:rPr lang="pt-PT" smtClean="0"/>
              <a:t>31/03/2020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6BDAA8F-B685-4954-B89C-30481AA787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C5F9C48-2F1C-4F53-8530-6B5CA800D7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30433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home.iscte-iul.pt/~apad/novosite2007/EPLCS.html" TargetMode="External"/><Relationship Id="rId3" Type="http://schemas.openxmlformats.org/officeDocument/2006/relationships/hyperlink" Target="http://iscte.pt/~apad" TargetMode="External"/><Relationship Id="rId7" Type="http://schemas.openxmlformats.org/officeDocument/2006/relationships/hyperlink" Target="https://www.worldsshne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ome.iscte-iul.pt/~apad/PrisoesEuropa/" TargetMode="External"/><Relationship Id="rId5" Type="http://schemas.openxmlformats.org/officeDocument/2006/relationships/hyperlink" Target="http://iscte.pt/~apad/estesp/trilogia.htm" TargetMode="External"/><Relationship Id="rId4" Type="http://schemas.openxmlformats.org/officeDocument/2006/relationships/hyperlink" Target="http://iscte.pt/~apad/este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4DCD7D-58D8-43E3-9DCB-3D62B0B162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PT" dirty="0" err="1"/>
              <a:t>Interaccionismo</a:t>
            </a:r>
            <a:r>
              <a:rPr lang="pt-PT" dirty="0"/>
              <a:t> Simbólico</a:t>
            </a:r>
            <a:br>
              <a:rPr lang="pt-PT" dirty="0"/>
            </a:br>
            <a:r>
              <a:rPr lang="pt-PT" sz="3600" dirty="0"/>
              <a:t>“a génese do self e </a:t>
            </a:r>
            <a:r>
              <a:rPr lang="pt-PT" sz="3600"/>
              <a:t>do controlo </a:t>
            </a:r>
            <a:r>
              <a:rPr lang="pt-PT" sz="3600" dirty="0"/>
              <a:t>social”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E3C76B4-C933-4E9E-ADD1-B0C8AEAB20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PT" dirty="0"/>
              <a:t>George H. </a:t>
            </a:r>
            <a:r>
              <a:rPr lang="pt-PT" dirty="0" err="1"/>
              <a:t>Mead</a:t>
            </a:r>
            <a:endParaRPr lang="pt-PT"/>
          </a:p>
          <a:p>
            <a:endParaRPr lang="pt-PT" dirty="0"/>
          </a:p>
          <a:p>
            <a:r>
              <a:rPr lang="pt-PT" dirty="0"/>
              <a:t>António Pedro Dores, março 2020</a:t>
            </a:r>
          </a:p>
        </p:txBody>
      </p:sp>
    </p:spTree>
    <p:extLst>
      <p:ext uri="{BB962C8B-B14F-4D97-AF65-F5344CB8AC3E}">
        <p14:creationId xmlns:p14="http://schemas.microsoft.com/office/powerpoint/2010/main" val="301858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6368709-413D-4AB9-99F0-DF2954454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pt-PT" dirty="0">
                <a:solidFill>
                  <a:schemeClr val="accent1"/>
                </a:solidFill>
              </a:rPr>
              <a:t>Controlo social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331E1BE-D753-4564-AD31-9CB99006B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pt-PT" sz="2400" dirty="0"/>
              <a:t>Em vez de ser imposto pelo sistema (controlo das fronteiras e dos processos de integração social), como imagina o estrutural-funcionalismo</a:t>
            </a:r>
          </a:p>
          <a:p>
            <a:pPr marL="0" indent="0">
              <a:buNone/>
            </a:pPr>
            <a:r>
              <a:rPr lang="pt-PT" sz="2400" dirty="0"/>
              <a:t> </a:t>
            </a:r>
          </a:p>
          <a:p>
            <a:r>
              <a:rPr lang="pt-PT" sz="2400" dirty="0"/>
              <a:t>O controlo social resulta da </a:t>
            </a:r>
            <a:r>
              <a:rPr lang="pt-PT" sz="2400" dirty="0" err="1"/>
              <a:t>interacção</a:t>
            </a:r>
            <a:r>
              <a:rPr lang="pt-PT" sz="2400" dirty="0"/>
              <a:t> social (não há necessidade de coerção institucional, nem de condução/orientação da </a:t>
            </a:r>
            <a:r>
              <a:rPr lang="pt-PT" sz="2400" dirty="0" err="1"/>
              <a:t>acção</a:t>
            </a:r>
            <a:r>
              <a:rPr lang="pt-PT" sz="2400" dirty="0"/>
              <a:t>)</a:t>
            </a:r>
          </a:p>
          <a:p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2110895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0C14A1F-A748-4FAF-B757-B95DE56D5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pt-PT" dirty="0">
                <a:solidFill>
                  <a:schemeClr val="accent1"/>
                </a:solidFill>
              </a:rPr>
              <a:t>George H. </a:t>
            </a:r>
            <a:r>
              <a:rPr lang="pt-PT" dirty="0" err="1">
                <a:solidFill>
                  <a:schemeClr val="accent1"/>
                </a:solidFill>
              </a:rPr>
              <a:t>Mead</a:t>
            </a:r>
            <a:endParaRPr lang="pt-PT" dirty="0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E98EAA5-67B0-4188-BF01-F63CB6D84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pt-PT" sz="2400" dirty="0"/>
              <a:t>Realismo pragmático (sensações e </a:t>
            </a:r>
            <a:r>
              <a:rPr lang="pt-PT" sz="2400" dirty="0" err="1"/>
              <a:t>objectos</a:t>
            </a:r>
            <a:r>
              <a:rPr lang="pt-PT" sz="2400" dirty="0"/>
              <a:t> mais importantes que imaginação, na organização da </a:t>
            </a:r>
            <a:r>
              <a:rPr lang="pt-PT" sz="2400" dirty="0" err="1"/>
              <a:t>acção</a:t>
            </a:r>
            <a:r>
              <a:rPr lang="pt-PT" sz="2400" dirty="0"/>
              <a:t> das pessoas)</a:t>
            </a:r>
          </a:p>
          <a:p>
            <a:r>
              <a:rPr lang="pt-PT" sz="2400" dirty="0"/>
              <a:t>Crítica ao behaviorismo por colocar as pessoas fora do mundo e limitar a consciência à sua dimensão cognitiva</a:t>
            </a:r>
          </a:p>
          <a:p>
            <a:r>
              <a:rPr lang="pt-PT" sz="2400" dirty="0"/>
              <a:t>Com </a:t>
            </a:r>
            <a:r>
              <a:rPr lang="pt-PT" sz="2400" dirty="0" err="1"/>
              <a:t>Bergson</a:t>
            </a:r>
            <a:r>
              <a:rPr lang="pt-PT" sz="2400" dirty="0"/>
              <a:t>, </a:t>
            </a:r>
            <a:r>
              <a:rPr lang="pt-PT" sz="2400" dirty="0" err="1"/>
              <a:t>Mead</a:t>
            </a:r>
            <a:r>
              <a:rPr lang="pt-PT" sz="2400" dirty="0"/>
              <a:t> coloca o sistema nervoso central no mundo e à disposição da análise </a:t>
            </a:r>
            <a:r>
              <a:rPr lang="pt-PT" sz="2400" dirty="0" err="1"/>
              <a:t>bio-social</a:t>
            </a:r>
            <a:r>
              <a:rPr lang="pt-PT" sz="2400" dirty="0"/>
              <a:t> (consciência não é só cognição)</a:t>
            </a:r>
          </a:p>
          <a:p>
            <a:r>
              <a:rPr lang="pt-PT" sz="2400" dirty="0"/>
              <a:t>Consciência tem dois sentidos: vigília (sentimentos) e conhecimento</a:t>
            </a:r>
          </a:p>
          <a:p>
            <a:r>
              <a:rPr lang="pt-PT" sz="2400" dirty="0"/>
              <a:t>A atenção seleciona a parte da realidade que o organismo considera e não considera</a:t>
            </a:r>
          </a:p>
          <a:p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859129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A3462C-BB7D-41C4-8DCD-A157EFACC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O que é sociabilidade? (</a:t>
            </a:r>
            <a:r>
              <a:rPr lang="pt-PT" dirty="0" err="1"/>
              <a:t>Bergson</a:t>
            </a:r>
            <a:r>
              <a:rPr lang="pt-PT" dirty="0"/>
              <a:t>)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76E20B5-E005-4A9C-8862-2FB61D5AD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pt-PT" dirty="0"/>
          </a:p>
          <a:p>
            <a:r>
              <a:rPr lang="pt-PT" dirty="0"/>
              <a:t>Imaginação e significados estão ligados aos </a:t>
            </a:r>
            <a:r>
              <a:rPr lang="pt-PT" dirty="0" err="1"/>
              <a:t>objectos</a:t>
            </a:r>
            <a:r>
              <a:rPr lang="pt-PT" dirty="0"/>
              <a:t>, como conteúdos, no </a:t>
            </a:r>
            <a:r>
              <a:rPr lang="pt-PT" dirty="0" err="1"/>
              <a:t>acto</a:t>
            </a:r>
            <a:r>
              <a:rPr lang="pt-PT" dirty="0"/>
              <a:t> de </a:t>
            </a:r>
            <a:r>
              <a:rPr lang="pt-PT" dirty="0" err="1"/>
              <a:t>percepção</a:t>
            </a:r>
            <a:r>
              <a:rPr lang="pt-PT" dirty="0"/>
              <a:t>, antes de se tornarem </a:t>
            </a:r>
            <a:r>
              <a:rPr lang="pt-PT" dirty="0" err="1"/>
              <a:t>objectos</a:t>
            </a:r>
            <a:r>
              <a:rPr lang="pt-PT" dirty="0"/>
              <a:t> para a mente. </a:t>
            </a:r>
          </a:p>
          <a:p>
            <a:r>
              <a:rPr lang="pt-PT" dirty="0"/>
              <a:t>Movimento na natureza (</a:t>
            </a:r>
            <a:r>
              <a:rPr lang="pt-PT" dirty="0" err="1"/>
              <a:t>percepção</a:t>
            </a:r>
            <a:r>
              <a:rPr lang="pt-PT" dirty="0"/>
              <a:t>) implica repouso na natureza (fora do âmbito da </a:t>
            </a:r>
            <a:r>
              <a:rPr lang="pt-PT" dirty="0" err="1"/>
              <a:t>percepção</a:t>
            </a:r>
            <a:r>
              <a:rPr lang="pt-PT" dirty="0"/>
              <a:t>), em função de cada individuo e do tempo.</a:t>
            </a:r>
          </a:p>
          <a:p>
            <a:r>
              <a:rPr lang="pt-PT" dirty="0"/>
              <a:t> Processos, não sucessões de estados de consciência estáticos. </a:t>
            </a:r>
          </a:p>
          <a:p>
            <a:r>
              <a:rPr lang="pt-PT" dirty="0"/>
              <a:t>Os </a:t>
            </a:r>
            <a:r>
              <a:rPr lang="pt-PT" dirty="0" err="1"/>
              <a:t>objectos</a:t>
            </a:r>
            <a:r>
              <a:rPr lang="pt-PT" dirty="0"/>
              <a:t> que estão espácio temporalmente distantes de nós podem ser trazidas ao nosso contacto experimental através da ficção. Como se fosse uma experiência material. </a:t>
            </a:r>
          </a:p>
        </p:txBody>
      </p:sp>
    </p:spTree>
    <p:extLst>
      <p:ext uri="{BB962C8B-B14F-4D97-AF65-F5344CB8AC3E}">
        <p14:creationId xmlns:p14="http://schemas.microsoft.com/office/powerpoint/2010/main" val="3164291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C43EE35-3A54-4B3E-8A6C-559331AF5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pt-PT" dirty="0">
                <a:solidFill>
                  <a:schemeClr val="accent1"/>
                </a:solidFill>
              </a:rPr>
              <a:t>Self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3DD6DEF-0C1C-4C92-90BF-4140CB341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pt-PT" sz="2400" i="1" dirty="0" err="1"/>
              <a:t>Selves</a:t>
            </a:r>
            <a:r>
              <a:rPr lang="pt-PT" sz="2400" dirty="0"/>
              <a:t> não existem antes da espécie humana. </a:t>
            </a:r>
          </a:p>
          <a:p>
            <a:r>
              <a:rPr lang="pt-PT" sz="2400" dirty="0"/>
              <a:t>Não há conhecimento que não seja humano e social.</a:t>
            </a:r>
          </a:p>
          <a:p>
            <a:r>
              <a:rPr lang="pt-PT" sz="2400" dirty="0"/>
              <a:t>Organismos humanos tendem a responder aos outros</a:t>
            </a:r>
          </a:p>
          <a:p>
            <a:r>
              <a:rPr lang="pt-PT" sz="2400" dirty="0"/>
              <a:t>Podem </a:t>
            </a:r>
            <a:r>
              <a:rPr lang="pt-PT" sz="2400" dirty="0" err="1"/>
              <a:t>adoptar</a:t>
            </a:r>
            <a:r>
              <a:rPr lang="pt-PT" sz="2400" dirty="0"/>
              <a:t> para si a mesma atitude dos outros: </a:t>
            </a:r>
            <a:r>
              <a:rPr lang="pt-PT" sz="2400" i="1" dirty="0"/>
              <a:t>outro generalizado</a:t>
            </a:r>
            <a:r>
              <a:rPr lang="pt-PT" sz="2400" dirty="0"/>
              <a:t>. </a:t>
            </a:r>
          </a:p>
          <a:p>
            <a:r>
              <a:rPr lang="pt-PT" sz="2400" dirty="0"/>
              <a:t>Nós próprios como </a:t>
            </a:r>
            <a:r>
              <a:rPr lang="pt-PT" sz="2400" dirty="0" err="1"/>
              <a:t>objectos</a:t>
            </a:r>
            <a:r>
              <a:rPr lang="pt-PT" sz="2400" dirty="0"/>
              <a:t>, são os </a:t>
            </a:r>
            <a:r>
              <a:rPr lang="pt-PT" sz="2400" i="1" dirty="0" err="1"/>
              <a:t>selves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2858577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C61B49-8912-4E10-8F01-C427916AE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Controlo social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E055D26-BF5A-4F71-93F2-33E2F9264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/>
              <a:t>Brincar é imitar, jogos é self (interpretar) </a:t>
            </a:r>
          </a:p>
          <a:p>
            <a:r>
              <a:rPr lang="pt-PT" dirty="0"/>
              <a:t>O gesto inclui expressões faciais, posições do corpo, mudanças de ritmo respiratório e de coração, vocalizações.</a:t>
            </a:r>
          </a:p>
          <a:p>
            <a:r>
              <a:rPr lang="pt-PT" dirty="0"/>
              <a:t>Controlo social: atitude generalizada do grupo como censura do imaginário e das conversas interiores individuais.</a:t>
            </a:r>
          </a:p>
          <a:p>
            <a:r>
              <a:rPr lang="pt-PT" dirty="0"/>
              <a:t>O controlo social produz-se não apenas na </a:t>
            </a:r>
            <a:r>
              <a:rPr lang="pt-PT" dirty="0" err="1"/>
              <a:t>acção</a:t>
            </a:r>
            <a:r>
              <a:rPr lang="pt-PT" dirty="0"/>
              <a:t>, mas também e sobretudo no processo de </a:t>
            </a:r>
            <a:r>
              <a:rPr lang="pt-PT" dirty="0" err="1"/>
              <a:t>percepção</a:t>
            </a:r>
            <a:r>
              <a:rPr lang="pt-PT" dirty="0"/>
              <a:t> (</a:t>
            </a:r>
            <a:r>
              <a:rPr lang="pt-PT" dirty="0" err="1"/>
              <a:t>eg</a:t>
            </a:r>
            <a:r>
              <a:rPr lang="pt-PT" dirty="0"/>
              <a:t>. negociar valores no mercado)</a:t>
            </a:r>
          </a:p>
        </p:txBody>
      </p:sp>
    </p:spTree>
    <p:extLst>
      <p:ext uri="{BB962C8B-B14F-4D97-AF65-F5344CB8AC3E}">
        <p14:creationId xmlns:p14="http://schemas.microsoft.com/office/powerpoint/2010/main" val="3114475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881158" y="64291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t-PT" sz="9600" dirty="0"/>
              <a:t>Fim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António Pedro Dores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>
              <a:hlinkClick r:id="rId4"/>
            </a:endParaRPr>
          </a:p>
          <a:p>
            <a:pPr algn="ctr">
              <a:buFontTx/>
              <a:buNone/>
            </a:pPr>
            <a:r>
              <a:rPr lang="pt-PT" sz="2400" dirty="0">
                <a:hlinkClick r:id="rId5"/>
              </a:rPr>
              <a:t>Trilogia de estados de espírito</a:t>
            </a:r>
            <a:endParaRPr lang="pt-PT" sz="2400" dirty="0"/>
          </a:p>
          <a:p>
            <a:pPr algn="ctr">
              <a:buFontTx/>
              <a:buNone/>
            </a:pPr>
            <a:r>
              <a:rPr lang="pt-PT" sz="2400" dirty="0"/>
              <a:t> </a:t>
            </a:r>
            <a:r>
              <a:rPr lang="pt-PT" sz="2400" dirty="0">
                <a:hlinkClick r:id="rId6"/>
              </a:rPr>
              <a:t>Observatório Europeu das Prisões</a:t>
            </a: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7"/>
              </a:rPr>
              <a:t>World Social </a:t>
            </a:r>
            <a:r>
              <a:rPr lang="pt-PT" sz="2400" dirty="0" err="1">
                <a:hlinkClick r:id="rId7"/>
              </a:rPr>
              <a:t>Sciences</a:t>
            </a:r>
            <a:r>
              <a:rPr lang="pt-PT" sz="2400" dirty="0">
                <a:hlinkClick r:id="rId7"/>
              </a:rPr>
              <a:t> &amp; </a:t>
            </a:r>
            <a:r>
              <a:rPr lang="pt-PT" sz="2400" dirty="0" err="1">
                <a:hlinkClick r:id="rId7"/>
              </a:rPr>
              <a:t>Humanities</a:t>
            </a:r>
            <a:r>
              <a:rPr lang="pt-PT" sz="2400" dirty="0">
                <a:hlinkClick r:id="rId7"/>
              </a:rPr>
              <a:t> Net</a:t>
            </a: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8"/>
              </a:rPr>
              <a:t>Escola para lá das ciências sociais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18746807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F76B08DE8C26B42B2585BD991D97FC1" ma:contentTypeVersion="9" ma:contentTypeDescription="Criar um novo documento." ma:contentTypeScope="" ma:versionID="23d14523ef9879c41111eb4baba7e2db">
  <xsd:schema xmlns:xsd="http://www.w3.org/2001/XMLSchema" xmlns:xs="http://www.w3.org/2001/XMLSchema" xmlns:p="http://schemas.microsoft.com/office/2006/metadata/properties" xmlns:ns3="7bac7f6d-bb1c-4cf5-8054-70832b4f4be6" xmlns:ns4="e8a5bfb1-4499-4ff5-bda2-94832a0415b8" targetNamespace="http://schemas.microsoft.com/office/2006/metadata/properties" ma:root="true" ma:fieldsID="c0c88fca171300a065eecaca8172bbba" ns3:_="" ns4:_="">
    <xsd:import namespace="7bac7f6d-bb1c-4cf5-8054-70832b4f4be6"/>
    <xsd:import namespace="e8a5bfb1-4499-4ff5-bda2-94832a0415b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ac7f6d-bb1c-4cf5-8054-70832b4f4b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a5bfb1-4499-4ff5-bda2-94832a0415b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ilhado Com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Partilhado Com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de Sugestão de Partilha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8E7D2FD-C888-4573-95EA-5CF07902AF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ac7f6d-bb1c-4cf5-8054-70832b4f4be6"/>
    <ds:schemaRef ds:uri="e8a5bfb1-4499-4ff5-bda2-94832a0415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4BA38A2-D7EC-4D87-9B50-A8A525B1BE2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FECE8E-EA2D-4FE4-8FC8-604D20BBD526}">
  <ds:schemaRefs>
    <ds:schemaRef ds:uri="http://schemas.microsoft.com/office/2006/metadata/properties"/>
    <ds:schemaRef ds:uri="http://www.w3.org/XML/1998/namespace"/>
    <ds:schemaRef ds:uri="http://schemas.microsoft.com/office/2006/documentManagement/types"/>
    <ds:schemaRef ds:uri="e8a5bfb1-4499-4ff5-bda2-94832a0415b8"/>
    <ds:schemaRef ds:uri="7bac7f6d-bb1c-4cf5-8054-70832b4f4be6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394</Words>
  <Application>Microsoft Office PowerPoint</Application>
  <PresentationFormat>Ecrã Panorâmico</PresentationFormat>
  <Paragraphs>41</Paragraphs>
  <Slides>7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Interaccionismo Simbólico “a génese do self e do controlo social”</vt:lpstr>
      <vt:lpstr>Controlo social</vt:lpstr>
      <vt:lpstr>George H. Mead</vt:lpstr>
      <vt:lpstr>O que é sociabilidade? (Bergson)</vt:lpstr>
      <vt:lpstr>Self </vt:lpstr>
      <vt:lpstr>Controlo social</vt:lpstr>
      <vt:lpstr>Fim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Interaccionismo Simbólico “Definição do self”</dc:title>
  <dc:creator>António Pedro Dores</dc:creator>
  <cp:lastModifiedBy>António Pedro Dores</cp:lastModifiedBy>
  <cp:revision>1</cp:revision>
  <dcterms:created xsi:type="dcterms:W3CDTF">2020-03-29T11:49:19Z</dcterms:created>
  <dcterms:modified xsi:type="dcterms:W3CDTF">2020-03-31T10:23:38Z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0x010100AF76B08DE8C26B42B2585BD991D97FC1</vt:lpwstr>
  </property>
</Properties>
</file>