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 id="268" r:id="rId14"/>
    <p:sldId id="269" r:id="rId15"/>
    <p:sldId id="270" r:id="rId16"/>
    <p:sldId id="271" r:id="rId17"/>
    <p:sldId id="276" r:id="rId18"/>
    <p:sldId id="272" r:id="rId19"/>
    <p:sldId id="275" r:id="rId20"/>
    <p:sldId id="273" r:id="rId21"/>
    <p:sldId id="277" r:id="rId22"/>
    <p:sldId id="274" r:id="rId23"/>
    <p:sldId id="278" r:id="rId24"/>
    <p:sldId id="282" r:id="rId25"/>
    <p:sldId id="279" r:id="rId26"/>
    <p:sldId id="280" r:id="rId27"/>
    <p:sldId id="283" r:id="rId28"/>
    <p:sldId id="281" r:id="rId29"/>
  </p:sldIdLst>
  <p:sldSz cx="9144000" cy="6858000" type="screen4x3"/>
  <p:notesSz cx="6797675" cy="992822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96" d="100"/>
          <a:sy n="96" d="100"/>
        </p:scale>
        <p:origin x="-922" y="2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2DC3CDA4-2A32-4543-9464-B08764215A84}" type="datetimeFigureOut">
              <a:rPr lang="it-IT" smtClean="0"/>
              <a:t>26/04/2018</a:t>
            </a:fld>
            <a:endParaRPr lang="it-IT"/>
          </a:p>
        </p:txBody>
      </p:sp>
      <p:sp>
        <p:nvSpPr>
          <p:cNvPr id="4" name="Segnaposto piè di pagina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517E68EE-1A87-4572-8FAE-E904189EBD20}" type="slidenum">
              <a:rPr lang="it-IT" smtClean="0"/>
              <a:t>‹N›</a:t>
            </a:fld>
            <a:endParaRPr lang="it-IT"/>
          </a:p>
        </p:txBody>
      </p:sp>
    </p:spTree>
    <p:extLst>
      <p:ext uri="{BB962C8B-B14F-4D97-AF65-F5344CB8AC3E}">
        <p14:creationId xmlns:p14="http://schemas.microsoft.com/office/powerpoint/2010/main" val="3412626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C6887DFB-A10E-4D5F-8502-5F19EE0A072E}" type="datetimeFigureOut">
              <a:rPr lang="it-IT" smtClean="0"/>
              <a:t>26/04/2018</a:t>
            </a:fld>
            <a:endParaRPr lang="it-IT"/>
          </a:p>
        </p:txBody>
      </p:sp>
      <p:sp>
        <p:nvSpPr>
          <p:cNvPr id="4" name="Segnaposto immagine diapositiva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4648889-68C0-4600-B9C9-EFDD6177590F}" type="slidenum">
              <a:rPr lang="it-IT" smtClean="0"/>
              <a:t>‹N›</a:t>
            </a:fld>
            <a:endParaRPr lang="it-IT"/>
          </a:p>
        </p:txBody>
      </p:sp>
    </p:spTree>
    <p:extLst>
      <p:ext uri="{BB962C8B-B14F-4D97-AF65-F5344CB8AC3E}">
        <p14:creationId xmlns:p14="http://schemas.microsoft.com/office/powerpoint/2010/main" val="4014156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4648889-68C0-4600-B9C9-EFDD6177590F}" type="slidenum">
              <a:rPr lang="it-IT" smtClean="0"/>
              <a:t>1</a:t>
            </a:fld>
            <a:endParaRPr lang="it-IT"/>
          </a:p>
        </p:txBody>
      </p:sp>
    </p:spTree>
    <p:extLst>
      <p:ext uri="{BB962C8B-B14F-4D97-AF65-F5344CB8AC3E}">
        <p14:creationId xmlns:p14="http://schemas.microsoft.com/office/powerpoint/2010/main" val="19963594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4648889-68C0-4600-B9C9-EFDD6177590F}" type="slidenum">
              <a:rPr lang="it-IT" smtClean="0"/>
              <a:t>10</a:t>
            </a:fld>
            <a:endParaRPr lang="it-IT"/>
          </a:p>
        </p:txBody>
      </p:sp>
    </p:spTree>
    <p:extLst>
      <p:ext uri="{BB962C8B-B14F-4D97-AF65-F5344CB8AC3E}">
        <p14:creationId xmlns:p14="http://schemas.microsoft.com/office/powerpoint/2010/main" val="3966188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4648889-68C0-4600-B9C9-EFDD6177590F}" type="slidenum">
              <a:rPr lang="it-IT" smtClean="0"/>
              <a:t>11</a:t>
            </a:fld>
            <a:endParaRPr lang="it-IT"/>
          </a:p>
        </p:txBody>
      </p:sp>
    </p:spTree>
    <p:extLst>
      <p:ext uri="{BB962C8B-B14F-4D97-AF65-F5344CB8AC3E}">
        <p14:creationId xmlns:p14="http://schemas.microsoft.com/office/powerpoint/2010/main" val="1919452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4648889-68C0-4600-B9C9-EFDD6177590F}" type="slidenum">
              <a:rPr lang="it-IT" smtClean="0"/>
              <a:t>12</a:t>
            </a:fld>
            <a:endParaRPr lang="it-IT"/>
          </a:p>
        </p:txBody>
      </p:sp>
    </p:spTree>
    <p:extLst>
      <p:ext uri="{BB962C8B-B14F-4D97-AF65-F5344CB8AC3E}">
        <p14:creationId xmlns:p14="http://schemas.microsoft.com/office/powerpoint/2010/main" val="2502664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4648889-68C0-4600-B9C9-EFDD6177590F}" type="slidenum">
              <a:rPr lang="it-IT" smtClean="0"/>
              <a:t>13</a:t>
            </a:fld>
            <a:endParaRPr lang="it-IT"/>
          </a:p>
        </p:txBody>
      </p:sp>
    </p:spTree>
    <p:extLst>
      <p:ext uri="{BB962C8B-B14F-4D97-AF65-F5344CB8AC3E}">
        <p14:creationId xmlns:p14="http://schemas.microsoft.com/office/powerpoint/2010/main" val="5930213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4648889-68C0-4600-B9C9-EFDD6177590F}" type="slidenum">
              <a:rPr lang="it-IT" smtClean="0"/>
              <a:t>14</a:t>
            </a:fld>
            <a:endParaRPr lang="it-IT"/>
          </a:p>
        </p:txBody>
      </p:sp>
    </p:spTree>
    <p:extLst>
      <p:ext uri="{BB962C8B-B14F-4D97-AF65-F5344CB8AC3E}">
        <p14:creationId xmlns:p14="http://schemas.microsoft.com/office/powerpoint/2010/main" val="881953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4648889-68C0-4600-B9C9-EFDD6177590F}" type="slidenum">
              <a:rPr lang="it-IT" smtClean="0"/>
              <a:t>15</a:t>
            </a:fld>
            <a:endParaRPr lang="it-IT"/>
          </a:p>
        </p:txBody>
      </p:sp>
    </p:spTree>
    <p:extLst>
      <p:ext uri="{BB962C8B-B14F-4D97-AF65-F5344CB8AC3E}">
        <p14:creationId xmlns:p14="http://schemas.microsoft.com/office/powerpoint/2010/main" val="29281373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4648889-68C0-4600-B9C9-EFDD6177590F}" type="slidenum">
              <a:rPr lang="it-IT" smtClean="0"/>
              <a:t>16</a:t>
            </a:fld>
            <a:endParaRPr lang="it-IT"/>
          </a:p>
        </p:txBody>
      </p:sp>
    </p:spTree>
    <p:extLst>
      <p:ext uri="{BB962C8B-B14F-4D97-AF65-F5344CB8AC3E}">
        <p14:creationId xmlns:p14="http://schemas.microsoft.com/office/powerpoint/2010/main" val="27284213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4648889-68C0-4600-B9C9-EFDD6177590F}" type="slidenum">
              <a:rPr lang="it-IT" smtClean="0"/>
              <a:t>18</a:t>
            </a:fld>
            <a:endParaRPr lang="it-IT"/>
          </a:p>
        </p:txBody>
      </p:sp>
    </p:spTree>
    <p:extLst>
      <p:ext uri="{BB962C8B-B14F-4D97-AF65-F5344CB8AC3E}">
        <p14:creationId xmlns:p14="http://schemas.microsoft.com/office/powerpoint/2010/main" val="9943162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4648889-68C0-4600-B9C9-EFDD6177590F}" type="slidenum">
              <a:rPr lang="it-IT" smtClean="0"/>
              <a:t>20</a:t>
            </a:fld>
            <a:endParaRPr lang="it-IT"/>
          </a:p>
        </p:txBody>
      </p:sp>
    </p:spTree>
    <p:extLst>
      <p:ext uri="{BB962C8B-B14F-4D97-AF65-F5344CB8AC3E}">
        <p14:creationId xmlns:p14="http://schemas.microsoft.com/office/powerpoint/2010/main" val="119655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4648889-68C0-4600-B9C9-EFDD6177590F}" type="slidenum">
              <a:rPr lang="it-IT" smtClean="0"/>
              <a:t>2</a:t>
            </a:fld>
            <a:endParaRPr lang="it-IT"/>
          </a:p>
        </p:txBody>
      </p:sp>
    </p:spTree>
    <p:extLst>
      <p:ext uri="{BB962C8B-B14F-4D97-AF65-F5344CB8AC3E}">
        <p14:creationId xmlns:p14="http://schemas.microsoft.com/office/powerpoint/2010/main" val="1981676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4648889-68C0-4600-B9C9-EFDD6177590F}" type="slidenum">
              <a:rPr lang="it-IT" smtClean="0"/>
              <a:t>3</a:t>
            </a:fld>
            <a:endParaRPr lang="it-IT"/>
          </a:p>
        </p:txBody>
      </p:sp>
    </p:spTree>
    <p:extLst>
      <p:ext uri="{BB962C8B-B14F-4D97-AF65-F5344CB8AC3E}">
        <p14:creationId xmlns:p14="http://schemas.microsoft.com/office/powerpoint/2010/main" val="1248848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4648889-68C0-4600-B9C9-EFDD6177590F}" type="slidenum">
              <a:rPr lang="it-IT" smtClean="0"/>
              <a:t>4</a:t>
            </a:fld>
            <a:endParaRPr lang="it-IT"/>
          </a:p>
        </p:txBody>
      </p:sp>
    </p:spTree>
    <p:extLst>
      <p:ext uri="{BB962C8B-B14F-4D97-AF65-F5344CB8AC3E}">
        <p14:creationId xmlns:p14="http://schemas.microsoft.com/office/powerpoint/2010/main" val="1151761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4648889-68C0-4600-B9C9-EFDD6177590F}" type="slidenum">
              <a:rPr lang="it-IT" smtClean="0"/>
              <a:t>5</a:t>
            </a:fld>
            <a:endParaRPr lang="it-IT"/>
          </a:p>
        </p:txBody>
      </p:sp>
    </p:spTree>
    <p:extLst>
      <p:ext uri="{BB962C8B-B14F-4D97-AF65-F5344CB8AC3E}">
        <p14:creationId xmlns:p14="http://schemas.microsoft.com/office/powerpoint/2010/main" val="3637286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4648889-68C0-4600-B9C9-EFDD6177590F}" type="slidenum">
              <a:rPr lang="it-IT" smtClean="0"/>
              <a:t>6</a:t>
            </a:fld>
            <a:endParaRPr lang="it-IT"/>
          </a:p>
        </p:txBody>
      </p:sp>
    </p:spTree>
    <p:extLst>
      <p:ext uri="{BB962C8B-B14F-4D97-AF65-F5344CB8AC3E}">
        <p14:creationId xmlns:p14="http://schemas.microsoft.com/office/powerpoint/2010/main" val="3201739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4648889-68C0-4600-B9C9-EFDD6177590F}" type="slidenum">
              <a:rPr lang="it-IT" smtClean="0"/>
              <a:t>7</a:t>
            </a:fld>
            <a:endParaRPr lang="it-IT"/>
          </a:p>
        </p:txBody>
      </p:sp>
    </p:spTree>
    <p:extLst>
      <p:ext uri="{BB962C8B-B14F-4D97-AF65-F5344CB8AC3E}">
        <p14:creationId xmlns:p14="http://schemas.microsoft.com/office/powerpoint/2010/main" val="3366812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4648889-68C0-4600-B9C9-EFDD6177590F}" type="slidenum">
              <a:rPr lang="it-IT" smtClean="0"/>
              <a:t>8</a:t>
            </a:fld>
            <a:endParaRPr lang="it-IT"/>
          </a:p>
        </p:txBody>
      </p:sp>
    </p:spTree>
    <p:extLst>
      <p:ext uri="{BB962C8B-B14F-4D97-AF65-F5344CB8AC3E}">
        <p14:creationId xmlns:p14="http://schemas.microsoft.com/office/powerpoint/2010/main" val="2359801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04648889-68C0-4600-B9C9-EFDD6177590F}" type="slidenum">
              <a:rPr lang="it-IT" smtClean="0"/>
              <a:t>9</a:t>
            </a:fld>
            <a:endParaRPr lang="it-IT"/>
          </a:p>
        </p:txBody>
      </p:sp>
    </p:spTree>
    <p:extLst>
      <p:ext uri="{BB962C8B-B14F-4D97-AF65-F5344CB8AC3E}">
        <p14:creationId xmlns:p14="http://schemas.microsoft.com/office/powerpoint/2010/main" val="824451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6D1B0B8-816C-41A4-A14B-B2E44AE7D22D}" type="datetimeFigureOut">
              <a:rPr lang="it-IT" smtClean="0"/>
              <a:t>26/04/2018</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61349A48-A868-466F-AF46-2409C2FAC736}" type="slidenum">
              <a:rPr lang="it-IT" smtClean="0"/>
              <a:t>‹N›</a:t>
            </a:fld>
            <a:endParaRPr lang="it-IT" dirty="0"/>
          </a:p>
        </p:txBody>
      </p:sp>
    </p:spTree>
    <p:extLst>
      <p:ext uri="{BB962C8B-B14F-4D97-AF65-F5344CB8AC3E}">
        <p14:creationId xmlns:p14="http://schemas.microsoft.com/office/powerpoint/2010/main" val="3180352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6D1B0B8-816C-41A4-A14B-B2E44AE7D22D}" type="datetimeFigureOut">
              <a:rPr lang="it-IT" smtClean="0"/>
              <a:t>26/04/2018</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61349A48-A868-466F-AF46-2409C2FAC736}" type="slidenum">
              <a:rPr lang="it-IT" smtClean="0"/>
              <a:t>‹N›</a:t>
            </a:fld>
            <a:endParaRPr lang="it-IT" dirty="0"/>
          </a:p>
        </p:txBody>
      </p:sp>
    </p:spTree>
    <p:extLst>
      <p:ext uri="{BB962C8B-B14F-4D97-AF65-F5344CB8AC3E}">
        <p14:creationId xmlns:p14="http://schemas.microsoft.com/office/powerpoint/2010/main" val="1463218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6D1B0B8-816C-41A4-A14B-B2E44AE7D22D}" type="datetimeFigureOut">
              <a:rPr lang="it-IT" smtClean="0"/>
              <a:t>26/04/2018</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61349A48-A868-466F-AF46-2409C2FAC736}" type="slidenum">
              <a:rPr lang="it-IT" smtClean="0"/>
              <a:t>‹N›</a:t>
            </a:fld>
            <a:endParaRPr lang="it-IT" dirty="0"/>
          </a:p>
        </p:txBody>
      </p:sp>
    </p:spTree>
    <p:extLst>
      <p:ext uri="{BB962C8B-B14F-4D97-AF65-F5344CB8AC3E}">
        <p14:creationId xmlns:p14="http://schemas.microsoft.com/office/powerpoint/2010/main" val="2543821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6D1B0B8-816C-41A4-A14B-B2E44AE7D22D}" type="datetimeFigureOut">
              <a:rPr lang="it-IT" smtClean="0"/>
              <a:t>26/04/2018</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61349A48-A868-466F-AF46-2409C2FAC736}" type="slidenum">
              <a:rPr lang="it-IT" smtClean="0"/>
              <a:t>‹N›</a:t>
            </a:fld>
            <a:endParaRPr lang="it-IT" dirty="0"/>
          </a:p>
        </p:txBody>
      </p:sp>
    </p:spTree>
    <p:extLst>
      <p:ext uri="{BB962C8B-B14F-4D97-AF65-F5344CB8AC3E}">
        <p14:creationId xmlns:p14="http://schemas.microsoft.com/office/powerpoint/2010/main" val="2468628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56D1B0B8-816C-41A4-A14B-B2E44AE7D22D}" type="datetimeFigureOut">
              <a:rPr lang="it-IT" smtClean="0"/>
              <a:t>26/04/2018</a:t>
            </a:fld>
            <a:endParaRPr lang="it-IT" dirty="0"/>
          </a:p>
        </p:txBody>
      </p:sp>
      <p:sp>
        <p:nvSpPr>
          <p:cNvPr id="5" name="Footer Placeholder 4"/>
          <p:cNvSpPr>
            <a:spLocks noGrp="1"/>
          </p:cNvSpPr>
          <p:nvPr>
            <p:ph type="ftr" sz="quarter" idx="11"/>
          </p:nvPr>
        </p:nvSpPr>
        <p:spPr/>
        <p:txBody>
          <a:bodyPr/>
          <a:lstStyle/>
          <a:p>
            <a:endParaRPr lang="it-IT" dirty="0"/>
          </a:p>
        </p:txBody>
      </p:sp>
      <p:sp>
        <p:nvSpPr>
          <p:cNvPr id="6" name="Slide Number Placeholder 5"/>
          <p:cNvSpPr>
            <a:spLocks noGrp="1"/>
          </p:cNvSpPr>
          <p:nvPr>
            <p:ph type="sldNum" sz="quarter" idx="12"/>
          </p:nvPr>
        </p:nvSpPr>
        <p:spPr/>
        <p:txBody>
          <a:bodyPr/>
          <a:lstStyle/>
          <a:p>
            <a:fld id="{61349A48-A868-466F-AF46-2409C2FAC736}" type="slidenum">
              <a:rPr lang="it-IT" smtClean="0"/>
              <a:t>‹N›</a:t>
            </a:fld>
            <a:endParaRPr lang="it-IT" dirty="0"/>
          </a:p>
        </p:txBody>
      </p:sp>
    </p:spTree>
    <p:extLst>
      <p:ext uri="{BB962C8B-B14F-4D97-AF65-F5344CB8AC3E}">
        <p14:creationId xmlns:p14="http://schemas.microsoft.com/office/powerpoint/2010/main" val="129069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56D1B0B8-816C-41A4-A14B-B2E44AE7D22D}" type="datetimeFigureOut">
              <a:rPr lang="it-IT" smtClean="0"/>
              <a:t>26/04/2018</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61349A48-A868-466F-AF46-2409C2FAC736}" type="slidenum">
              <a:rPr lang="it-IT" smtClean="0"/>
              <a:t>‹N›</a:t>
            </a:fld>
            <a:endParaRPr lang="it-IT" dirty="0"/>
          </a:p>
        </p:txBody>
      </p:sp>
    </p:spTree>
    <p:extLst>
      <p:ext uri="{BB962C8B-B14F-4D97-AF65-F5344CB8AC3E}">
        <p14:creationId xmlns:p14="http://schemas.microsoft.com/office/powerpoint/2010/main" val="1180758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56D1B0B8-816C-41A4-A14B-B2E44AE7D22D}" type="datetimeFigureOut">
              <a:rPr lang="it-IT" smtClean="0"/>
              <a:t>26/04/2018</a:t>
            </a:fld>
            <a:endParaRPr lang="it-IT" dirty="0"/>
          </a:p>
        </p:txBody>
      </p:sp>
      <p:sp>
        <p:nvSpPr>
          <p:cNvPr id="8" name="Footer Placeholder 7"/>
          <p:cNvSpPr>
            <a:spLocks noGrp="1"/>
          </p:cNvSpPr>
          <p:nvPr>
            <p:ph type="ftr" sz="quarter" idx="11"/>
          </p:nvPr>
        </p:nvSpPr>
        <p:spPr/>
        <p:txBody>
          <a:bodyPr/>
          <a:lstStyle/>
          <a:p>
            <a:endParaRPr lang="it-IT" dirty="0"/>
          </a:p>
        </p:txBody>
      </p:sp>
      <p:sp>
        <p:nvSpPr>
          <p:cNvPr id="9" name="Slide Number Placeholder 8"/>
          <p:cNvSpPr>
            <a:spLocks noGrp="1"/>
          </p:cNvSpPr>
          <p:nvPr>
            <p:ph type="sldNum" sz="quarter" idx="12"/>
          </p:nvPr>
        </p:nvSpPr>
        <p:spPr/>
        <p:txBody>
          <a:bodyPr/>
          <a:lstStyle/>
          <a:p>
            <a:fld id="{61349A48-A868-466F-AF46-2409C2FAC736}" type="slidenum">
              <a:rPr lang="it-IT" smtClean="0"/>
              <a:t>‹N›</a:t>
            </a:fld>
            <a:endParaRPr lang="it-IT" dirty="0"/>
          </a:p>
        </p:txBody>
      </p:sp>
    </p:spTree>
    <p:extLst>
      <p:ext uri="{BB962C8B-B14F-4D97-AF65-F5344CB8AC3E}">
        <p14:creationId xmlns:p14="http://schemas.microsoft.com/office/powerpoint/2010/main" val="2051805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56D1B0B8-816C-41A4-A14B-B2E44AE7D22D}" type="datetimeFigureOut">
              <a:rPr lang="it-IT" smtClean="0"/>
              <a:t>26/04/2018</a:t>
            </a:fld>
            <a:endParaRPr lang="it-IT" dirty="0"/>
          </a:p>
        </p:txBody>
      </p:sp>
      <p:sp>
        <p:nvSpPr>
          <p:cNvPr id="4" name="Footer Placeholder 3"/>
          <p:cNvSpPr>
            <a:spLocks noGrp="1"/>
          </p:cNvSpPr>
          <p:nvPr>
            <p:ph type="ftr" sz="quarter" idx="11"/>
          </p:nvPr>
        </p:nvSpPr>
        <p:spPr/>
        <p:txBody>
          <a:bodyPr/>
          <a:lstStyle/>
          <a:p>
            <a:endParaRPr lang="it-IT" dirty="0"/>
          </a:p>
        </p:txBody>
      </p:sp>
      <p:sp>
        <p:nvSpPr>
          <p:cNvPr id="5" name="Slide Number Placeholder 4"/>
          <p:cNvSpPr>
            <a:spLocks noGrp="1"/>
          </p:cNvSpPr>
          <p:nvPr>
            <p:ph type="sldNum" sz="quarter" idx="12"/>
          </p:nvPr>
        </p:nvSpPr>
        <p:spPr/>
        <p:txBody>
          <a:bodyPr/>
          <a:lstStyle/>
          <a:p>
            <a:fld id="{61349A48-A868-466F-AF46-2409C2FAC736}" type="slidenum">
              <a:rPr lang="it-IT" smtClean="0"/>
              <a:t>‹N›</a:t>
            </a:fld>
            <a:endParaRPr lang="it-IT" dirty="0"/>
          </a:p>
        </p:txBody>
      </p:sp>
    </p:spTree>
    <p:extLst>
      <p:ext uri="{BB962C8B-B14F-4D97-AF65-F5344CB8AC3E}">
        <p14:creationId xmlns:p14="http://schemas.microsoft.com/office/powerpoint/2010/main" val="2866567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D1B0B8-816C-41A4-A14B-B2E44AE7D22D}" type="datetimeFigureOut">
              <a:rPr lang="it-IT" smtClean="0"/>
              <a:t>26/04/2018</a:t>
            </a:fld>
            <a:endParaRPr lang="it-IT" dirty="0"/>
          </a:p>
        </p:txBody>
      </p:sp>
      <p:sp>
        <p:nvSpPr>
          <p:cNvPr id="3" name="Footer Placeholder 2"/>
          <p:cNvSpPr>
            <a:spLocks noGrp="1"/>
          </p:cNvSpPr>
          <p:nvPr>
            <p:ph type="ftr" sz="quarter" idx="11"/>
          </p:nvPr>
        </p:nvSpPr>
        <p:spPr/>
        <p:txBody>
          <a:bodyPr/>
          <a:lstStyle/>
          <a:p>
            <a:endParaRPr lang="it-IT" dirty="0"/>
          </a:p>
        </p:txBody>
      </p:sp>
      <p:sp>
        <p:nvSpPr>
          <p:cNvPr id="4" name="Slide Number Placeholder 3"/>
          <p:cNvSpPr>
            <a:spLocks noGrp="1"/>
          </p:cNvSpPr>
          <p:nvPr>
            <p:ph type="sldNum" sz="quarter" idx="12"/>
          </p:nvPr>
        </p:nvSpPr>
        <p:spPr/>
        <p:txBody>
          <a:bodyPr/>
          <a:lstStyle/>
          <a:p>
            <a:fld id="{61349A48-A868-466F-AF46-2409C2FAC736}" type="slidenum">
              <a:rPr lang="it-IT" smtClean="0"/>
              <a:t>‹N›</a:t>
            </a:fld>
            <a:endParaRPr lang="it-IT" dirty="0"/>
          </a:p>
        </p:txBody>
      </p:sp>
    </p:spTree>
    <p:extLst>
      <p:ext uri="{BB962C8B-B14F-4D97-AF65-F5344CB8AC3E}">
        <p14:creationId xmlns:p14="http://schemas.microsoft.com/office/powerpoint/2010/main" val="2472608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6D1B0B8-816C-41A4-A14B-B2E44AE7D22D}" type="datetimeFigureOut">
              <a:rPr lang="it-IT" smtClean="0"/>
              <a:t>26/04/2018</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61349A48-A868-466F-AF46-2409C2FAC736}" type="slidenum">
              <a:rPr lang="it-IT" smtClean="0"/>
              <a:t>‹N›</a:t>
            </a:fld>
            <a:endParaRPr lang="it-IT" dirty="0"/>
          </a:p>
        </p:txBody>
      </p:sp>
    </p:spTree>
    <p:extLst>
      <p:ext uri="{BB962C8B-B14F-4D97-AF65-F5344CB8AC3E}">
        <p14:creationId xmlns:p14="http://schemas.microsoft.com/office/powerpoint/2010/main" val="2224427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smtClean="0"/>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6D1B0B8-816C-41A4-A14B-B2E44AE7D22D}" type="datetimeFigureOut">
              <a:rPr lang="it-IT" smtClean="0"/>
              <a:t>26/04/2018</a:t>
            </a:fld>
            <a:endParaRPr lang="it-IT" dirty="0"/>
          </a:p>
        </p:txBody>
      </p:sp>
      <p:sp>
        <p:nvSpPr>
          <p:cNvPr id="6" name="Footer Placeholder 5"/>
          <p:cNvSpPr>
            <a:spLocks noGrp="1"/>
          </p:cNvSpPr>
          <p:nvPr>
            <p:ph type="ftr" sz="quarter" idx="11"/>
          </p:nvPr>
        </p:nvSpPr>
        <p:spPr/>
        <p:txBody>
          <a:bodyPr/>
          <a:lstStyle/>
          <a:p>
            <a:endParaRPr lang="it-IT" dirty="0"/>
          </a:p>
        </p:txBody>
      </p:sp>
      <p:sp>
        <p:nvSpPr>
          <p:cNvPr id="7" name="Slide Number Placeholder 6"/>
          <p:cNvSpPr>
            <a:spLocks noGrp="1"/>
          </p:cNvSpPr>
          <p:nvPr>
            <p:ph type="sldNum" sz="quarter" idx="12"/>
          </p:nvPr>
        </p:nvSpPr>
        <p:spPr/>
        <p:txBody>
          <a:bodyPr/>
          <a:lstStyle/>
          <a:p>
            <a:fld id="{61349A48-A868-466F-AF46-2409C2FAC736}" type="slidenum">
              <a:rPr lang="it-IT" smtClean="0"/>
              <a:t>‹N›</a:t>
            </a:fld>
            <a:endParaRPr lang="it-IT" dirty="0"/>
          </a:p>
        </p:txBody>
      </p:sp>
    </p:spTree>
    <p:extLst>
      <p:ext uri="{BB962C8B-B14F-4D97-AF65-F5344CB8AC3E}">
        <p14:creationId xmlns:p14="http://schemas.microsoft.com/office/powerpoint/2010/main" val="966189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D1B0B8-816C-41A4-A14B-B2E44AE7D22D}" type="datetimeFigureOut">
              <a:rPr lang="it-IT" smtClean="0"/>
              <a:t>26/04/2018</a:t>
            </a:fld>
            <a:endParaRPr lang="it-IT"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49A48-A868-466F-AF46-2409C2FAC736}" type="slidenum">
              <a:rPr lang="it-IT" smtClean="0"/>
              <a:t>‹N›</a:t>
            </a:fld>
            <a:endParaRPr lang="it-IT" dirty="0"/>
          </a:p>
        </p:txBody>
      </p:sp>
    </p:spTree>
    <p:extLst>
      <p:ext uri="{BB962C8B-B14F-4D97-AF65-F5344CB8AC3E}">
        <p14:creationId xmlns:p14="http://schemas.microsoft.com/office/powerpoint/2010/main" val="1064334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nzo.colombo@unimi.i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gianmarco.navarini@unimib.it"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9144000" cy="6832640"/>
          </a:xfrm>
          <a:prstGeom prst="rect">
            <a:avLst/>
          </a:prstGeom>
        </p:spPr>
        <p:txBody>
          <a:bodyPr wrap="square">
            <a:spAutoFit/>
          </a:bodyPr>
          <a:lstStyle/>
          <a:p>
            <a:pPr algn="ctr"/>
            <a:r>
              <a:rPr lang="it-IT" sz="2000" b="1" dirty="0" err="1" smtClean="0">
                <a:solidFill>
                  <a:srgbClr val="0070C0"/>
                </a:solidFill>
                <a:effectLst/>
                <a:latin typeface="Arial" panose="020B0604020202020204" pitchFamily="34" charset="0"/>
                <a:ea typeface="Arial" panose="020B0604020202020204" pitchFamily="34" charset="0"/>
                <a:cs typeface="Arial" panose="020B0604020202020204" pitchFamily="34" charset="0"/>
              </a:rPr>
              <a:t>Two</a:t>
            </a:r>
            <a:r>
              <a:rPr lang="it-IT" sz="2000" b="1" dirty="0" smtClean="0">
                <a:solidFill>
                  <a:srgbClr val="0070C0"/>
                </a:solidFill>
                <a:effectLst/>
                <a:latin typeface="Arial" panose="020B0604020202020204" pitchFamily="34" charset="0"/>
                <a:ea typeface="Arial" panose="020B0604020202020204" pitchFamily="34" charset="0"/>
                <a:cs typeface="Arial" panose="020B0604020202020204" pitchFamily="34" charset="0"/>
              </a:rPr>
              <a:t> </a:t>
            </a:r>
            <a:r>
              <a:rPr lang="it-IT" sz="2000" b="1" dirty="0" err="1" smtClean="0">
                <a:solidFill>
                  <a:srgbClr val="0070C0"/>
                </a:solidFill>
                <a:effectLst/>
                <a:latin typeface="Arial" panose="020B0604020202020204" pitchFamily="34" charset="0"/>
                <a:ea typeface="Arial" panose="020B0604020202020204" pitchFamily="34" charset="0"/>
                <a:cs typeface="Arial" panose="020B0604020202020204" pitchFamily="34" charset="0"/>
              </a:rPr>
              <a:t>decades</a:t>
            </a:r>
            <a:r>
              <a:rPr lang="it-IT" sz="2000" b="1" dirty="0" smtClean="0">
                <a:solidFill>
                  <a:srgbClr val="0070C0"/>
                </a:solidFill>
                <a:effectLst/>
                <a:latin typeface="Arial" panose="020B0604020202020204" pitchFamily="34" charset="0"/>
                <a:ea typeface="Arial" panose="020B0604020202020204" pitchFamily="34" charset="0"/>
                <a:cs typeface="Arial" panose="020B0604020202020204" pitchFamily="34" charset="0"/>
              </a:rPr>
              <a:t> </a:t>
            </a:r>
            <a:r>
              <a:rPr lang="it-IT" sz="2000" b="1" dirty="0" err="1" smtClean="0">
                <a:solidFill>
                  <a:srgbClr val="0070C0"/>
                </a:solidFill>
                <a:effectLst/>
                <a:latin typeface="Arial" panose="020B0604020202020204" pitchFamily="34" charset="0"/>
                <a:ea typeface="Arial" panose="020B0604020202020204" pitchFamily="34" charset="0"/>
                <a:cs typeface="Arial" panose="020B0604020202020204" pitchFamily="34" charset="0"/>
              </a:rPr>
              <a:t>discourse</a:t>
            </a:r>
            <a:r>
              <a:rPr lang="it-IT" sz="2000" b="1" dirty="0" smtClean="0">
                <a:solidFill>
                  <a:srgbClr val="0070C0"/>
                </a:solidFill>
                <a:effectLst/>
                <a:latin typeface="Arial" panose="020B0604020202020204" pitchFamily="34" charset="0"/>
                <a:ea typeface="Arial" panose="020B0604020202020204" pitchFamily="34" charset="0"/>
                <a:cs typeface="Arial" panose="020B0604020202020204" pitchFamily="34" charset="0"/>
              </a:rPr>
              <a:t> </a:t>
            </a:r>
            <a:r>
              <a:rPr lang="it-IT" sz="2000" b="1" dirty="0" err="1" smtClean="0">
                <a:solidFill>
                  <a:srgbClr val="0070C0"/>
                </a:solidFill>
                <a:effectLst/>
                <a:latin typeface="Arial" panose="020B0604020202020204" pitchFamily="34" charset="0"/>
                <a:ea typeface="Arial" panose="020B0604020202020204" pitchFamily="34" charset="0"/>
                <a:cs typeface="Arial" panose="020B0604020202020204" pitchFamily="34" charset="0"/>
              </a:rPr>
              <a:t>about</a:t>
            </a:r>
            <a:r>
              <a:rPr lang="it-IT" sz="2000" b="1" dirty="0" smtClean="0">
                <a:solidFill>
                  <a:srgbClr val="0070C0"/>
                </a:solidFill>
                <a:effectLst/>
                <a:latin typeface="Arial" panose="020B0604020202020204" pitchFamily="34" charset="0"/>
                <a:ea typeface="Arial" panose="020B0604020202020204" pitchFamily="34" charset="0"/>
                <a:cs typeface="Arial" panose="020B0604020202020204" pitchFamily="34" charset="0"/>
              </a:rPr>
              <a:t> </a:t>
            </a:r>
            <a:r>
              <a:rPr lang="it-IT" sz="2000" b="1" dirty="0" err="1" smtClean="0">
                <a:solidFill>
                  <a:srgbClr val="0070C0"/>
                </a:solidFill>
                <a:effectLst/>
                <a:latin typeface="Arial" panose="020B0604020202020204" pitchFamily="34" charset="0"/>
                <a:ea typeface="Arial" panose="020B0604020202020204" pitchFamily="34" charset="0"/>
                <a:cs typeface="Arial" panose="020B0604020202020204" pitchFamily="34" charset="0"/>
              </a:rPr>
              <a:t>globalizing</a:t>
            </a:r>
            <a:r>
              <a:rPr lang="it-IT" sz="2000" b="1" dirty="0" smtClean="0">
                <a:solidFill>
                  <a:srgbClr val="0070C0"/>
                </a:solidFill>
                <a:effectLst/>
                <a:latin typeface="Arial" panose="020B0604020202020204" pitchFamily="34" charset="0"/>
                <a:ea typeface="Arial" panose="020B0604020202020204" pitchFamily="34" charset="0"/>
                <a:cs typeface="Arial" panose="020B0604020202020204" pitchFamily="34" charset="0"/>
              </a:rPr>
              <a:t> social </a:t>
            </a:r>
            <a:r>
              <a:rPr lang="it-IT" sz="2000" b="1" dirty="0" err="1" smtClean="0">
                <a:solidFill>
                  <a:srgbClr val="0070C0"/>
                </a:solidFill>
                <a:effectLst/>
                <a:latin typeface="Arial" panose="020B0604020202020204" pitchFamily="34" charset="0"/>
                <a:ea typeface="Arial" panose="020B0604020202020204" pitchFamily="34" charset="0"/>
                <a:cs typeface="Arial" panose="020B0604020202020204" pitchFamily="34" charset="0"/>
              </a:rPr>
              <a:t>sciences</a:t>
            </a:r>
            <a:r>
              <a:rPr lang="it-IT" sz="2000" b="1" dirty="0" smtClean="0">
                <a:solidFill>
                  <a:srgbClr val="0070C0"/>
                </a:solidFill>
                <a:effectLst/>
                <a:latin typeface="Arial" panose="020B0604020202020204" pitchFamily="34" charset="0"/>
                <a:ea typeface="Arial" panose="020B0604020202020204" pitchFamily="34" charset="0"/>
                <a:cs typeface="Arial" panose="020B0604020202020204" pitchFamily="34" charset="0"/>
              </a:rPr>
              <a:t> – </a:t>
            </a:r>
            <a:r>
              <a:rPr lang="it-IT" sz="2000" b="1" dirty="0" err="1" smtClean="0">
                <a:solidFill>
                  <a:srgbClr val="0070C0"/>
                </a:solidFill>
                <a:effectLst/>
                <a:latin typeface="Arial" panose="020B0604020202020204" pitchFamily="34" charset="0"/>
                <a:ea typeface="Arial" panose="020B0604020202020204" pitchFamily="34" charset="0"/>
                <a:cs typeface="Arial" panose="020B0604020202020204" pitchFamily="34" charset="0"/>
              </a:rPr>
              <a:t>concepts</a:t>
            </a:r>
            <a:r>
              <a:rPr lang="it-IT" sz="2000" b="1" dirty="0" smtClean="0">
                <a:solidFill>
                  <a:srgbClr val="0070C0"/>
                </a:solidFill>
                <a:latin typeface="Arial" panose="020B0604020202020204" pitchFamily="34" charset="0"/>
                <a:ea typeface="Arial" panose="020B0604020202020204" pitchFamily="34" charset="0"/>
                <a:cs typeface="Arial" panose="020B0604020202020204" pitchFamily="34" charset="0"/>
              </a:rPr>
              <a:t>, </a:t>
            </a:r>
            <a:r>
              <a:rPr lang="it-IT" sz="2000" b="1" dirty="0" err="1" smtClean="0">
                <a:solidFill>
                  <a:srgbClr val="0070C0"/>
                </a:solidFill>
                <a:latin typeface="Arial" panose="020B0604020202020204" pitchFamily="34" charset="0"/>
                <a:ea typeface="Arial" panose="020B0604020202020204" pitchFamily="34" charset="0"/>
                <a:cs typeface="Arial" panose="020B0604020202020204" pitchFamily="34" charset="0"/>
              </a:rPr>
              <a:t>strategies</a:t>
            </a:r>
            <a:r>
              <a:rPr lang="it-IT" sz="2000" b="1" dirty="0" smtClean="0">
                <a:solidFill>
                  <a:srgbClr val="0070C0"/>
                </a:solidFill>
                <a:latin typeface="Arial" panose="020B0604020202020204" pitchFamily="34" charset="0"/>
                <a:ea typeface="Arial" panose="020B0604020202020204" pitchFamily="34" charset="0"/>
                <a:cs typeface="Arial" panose="020B0604020202020204" pitchFamily="34" charset="0"/>
              </a:rPr>
              <a:t>, </a:t>
            </a:r>
            <a:r>
              <a:rPr lang="it-IT" sz="2000" b="1" dirty="0" err="1" smtClean="0">
                <a:solidFill>
                  <a:srgbClr val="0070C0"/>
                </a:solidFill>
                <a:latin typeface="Arial" panose="020B0604020202020204" pitchFamily="34" charset="0"/>
                <a:ea typeface="Arial" panose="020B0604020202020204" pitchFamily="34" charset="0"/>
                <a:cs typeface="Arial" panose="020B0604020202020204" pitchFamily="34" charset="0"/>
              </a:rPr>
              <a:t>achievements</a:t>
            </a:r>
            <a:endParaRPr lang="it-IT" sz="2000" b="1" dirty="0" smtClean="0">
              <a:solidFill>
                <a:srgbClr val="0070C0"/>
              </a:solidFill>
              <a:latin typeface="Arial" panose="020B0604020202020204" pitchFamily="34" charset="0"/>
              <a:ea typeface="Arial" panose="020B0604020202020204" pitchFamily="34" charset="0"/>
              <a:cs typeface="Arial" panose="020B0604020202020204" pitchFamily="34" charset="0"/>
            </a:endParaRPr>
          </a:p>
          <a:p>
            <a:pPr algn="ctr"/>
            <a:endParaRPr lang="it-IT" sz="2000" b="1" dirty="0" smtClean="0">
              <a:latin typeface="Arial" panose="020B0604020202020204" pitchFamily="34" charset="0"/>
              <a:ea typeface="Arial" panose="020B0604020202020204" pitchFamily="34" charset="0"/>
              <a:cs typeface="Arial" panose="020B0604020202020204" pitchFamily="34" charset="0"/>
            </a:endParaRPr>
          </a:p>
          <a:p>
            <a:pPr algn="ctr">
              <a:spcAft>
                <a:spcPts val="0"/>
              </a:spcAft>
            </a:pPr>
            <a:r>
              <a:rPr lang="en-GB" sz="5400" b="1" dirty="0" smtClean="0">
                <a:effectLst/>
                <a:latin typeface="Times New Roman" panose="02020603050405020304" pitchFamily="18" charset="0"/>
                <a:ea typeface="Arial" panose="020B0604020202020204" pitchFamily="34" charset="0"/>
                <a:cs typeface="Times New Roman" panose="02020603050405020304" pitchFamily="18" charset="0"/>
              </a:rPr>
              <a:t>From cultural relativism to critical pluralism.</a:t>
            </a:r>
          </a:p>
          <a:p>
            <a:pPr algn="ctr">
              <a:spcAft>
                <a:spcPts val="0"/>
              </a:spcAft>
            </a:pPr>
            <a:r>
              <a:rPr lang="en-GB" sz="4400" b="1" dirty="0" smtClean="0">
                <a:effectLst/>
                <a:latin typeface="Times New Roman" panose="02020603050405020304" pitchFamily="18" charset="0"/>
                <a:ea typeface="Arial" panose="020B0604020202020204" pitchFamily="34" charset="0"/>
                <a:cs typeface="Times New Roman" panose="02020603050405020304" pitchFamily="18" charset="0"/>
              </a:rPr>
              <a:t>How globalization changes the idea of social sciences</a:t>
            </a:r>
            <a:endParaRPr lang="it-IT" sz="4000" b="1" dirty="0" smtClean="0">
              <a:effectLst/>
              <a:latin typeface="Times New Roman" panose="02020603050405020304" pitchFamily="18" charset="0"/>
              <a:ea typeface="Arial" panose="020B0604020202020204" pitchFamily="34" charset="0"/>
              <a:cs typeface="Times New Roman" panose="02020603050405020304" pitchFamily="18" charset="0"/>
            </a:endParaRPr>
          </a:p>
          <a:p>
            <a:pPr algn="just">
              <a:spcAft>
                <a:spcPts val="0"/>
              </a:spcAft>
            </a:pPr>
            <a:r>
              <a:rPr lang="en-GB" sz="2000" dirty="0" smtClean="0">
                <a:effectLst/>
                <a:latin typeface="Times New Roman" panose="02020603050405020304" pitchFamily="18" charset="0"/>
                <a:ea typeface="Arial" panose="020B0604020202020204" pitchFamily="34" charset="0"/>
                <a:cs typeface="Times New Roman" panose="02020603050405020304" pitchFamily="18" charset="0"/>
              </a:rPr>
              <a:t> </a:t>
            </a:r>
          </a:p>
          <a:p>
            <a:pPr algn="just">
              <a:spcAft>
                <a:spcPts val="0"/>
              </a:spcAft>
            </a:pPr>
            <a:endParaRPr lang="it-IT" sz="2000" dirty="0" smtClean="0">
              <a:effectLst/>
              <a:latin typeface="Times New Roman" panose="02020603050405020304" pitchFamily="18" charset="0"/>
              <a:ea typeface="Arial" panose="020B0604020202020204" pitchFamily="34" charset="0"/>
              <a:cs typeface="Times New Roman" panose="02020603050405020304" pitchFamily="18" charset="0"/>
            </a:endParaRPr>
          </a:p>
          <a:p>
            <a:pPr marL="1710690" marR="539115" indent="-990600" algn="just">
              <a:spcAft>
                <a:spcPts val="0"/>
              </a:spcAft>
            </a:pPr>
            <a:r>
              <a:rPr lang="it-IT" b="1" dirty="0" smtClean="0">
                <a:effectLst/>
                <a:latin typeface="Times New Roman" panose="02020603050405020304" pitchFamily="18" charset="0"/>
                <a:ea typeface="Arial" panose="020B0604020202020204" pitchFamily="34" charset="0"/>
                <a:cs typeface="Times New Roman" panose="02020603050405020304" pitchFamily="18" charset="0"/>
              </a:rPr>
              <a:t>Enzo Colombo</a:t>
            </a:r>
            <a:r>
              <a:rPr lang="it-IT" dirty="0" smtClean="0">
                <a:effectLst/>
                <a:latin typeface="Times New Roman" panose="02020603050405020304" pitchFamily="18" charset="0"/>
                <a:ea typeface="Arial" panose="020B0604020202020204" pitchFamily="34" charset="0"/>
                <a:cs typeface="Times New Roman" panose="02020603050405020304" pitchFamily="18" charset="0"/>
              </a:rPr>
              <a:t> – </a:t>
            </a:r>
            <a:r>
              <a:rPr lang="it-IT" dirty="0" err="1" smtClean="0">
                <a:effectLst/>
                <a:latin typeface="Times New Roman" panose="02020603050405020304" pitchFamily="18" charset="0"/>
                <a:ea typeface="Arial" panose="020B0604020202020204" pitchFamily="34" charset="0"/>
                <a:cs typeface="Times New Roman" panose="02020603050405020304" pitchFamily="18" charset="0"/>
              </a:rPr>
              <a:t>Department</a:t>
            </a:r>
            <a:r>
              <a:rPr lang="it-IT" dirty="0" smtClean="0">
                <a:effectLst/>
                <a:latin typeface="Times New Roman" panose="02020603050405020304" pitchFamily="18" charset="0"/>
                <a:ea typeface="Arial" panose="020B0604020202020204" pitchFamily="34" charset="0"/>
                <a:cs typeface="Times New Roman" panose="02020603050405020304" pitchFamily="18" charset="0"/>
              </a:rPr>
              <a:t> of Social and </a:t>
            </a:r>
            <a:r>
              <a:rPr lang="it-IT" dirty="0" err="1" smtClean="0">
                <a:effectLst/>
                <a:latin typeface="Times New Roman" panose="02020603050405020304" pitchFamily="18" charset="0"/>
                <a:ea typeface="Arial" panose="020B0604020202020204" pitchFamily="34" charset="0"/>
                <a:cs typeface="Times New Roman" panose="02020603050405020304" pitchFamily="18" charset="0"/>
              </a:rPr>
              <a:t>Political</a:t>
            </a:r>
            <a:r>
              <a:rPr lang="it-IT" dirty="0" smtClean="0">
                <a:effectLst/>
                <a:latin typeface="Times New Roman" panose="02020603050405020304" pitchFamily="18" charset="0"/>
                <a:ea typeface="Arial" panose="020B0604020202020204" pitchFamily="34" charset="0"/>
                <a:cs typeface="Times New Roman" panose="02020603050405020304" pitchFamily="18" charset="0"/>
              </a:rPr>
              <a:t> Science – Università degli Studi di Milano – </a:t>
            </a:r>
            <a:r>
              <a:rPr lang="it-IT" dirty="0" err="1" smtClean="0">
                <a:effectLst/>
                <a:latin typeface="Times New Roman" panose="02020603050405020304" pitchFamily="18" charset="0"/>
                <a:ea typeface="Arial" panose="020B0604020202020204" pitchFamily="34" charset="0"/>
                <a:cs typeface="Times New Roman" panose="02020603050405020304" pitchFamily="18" charset="0"/>
              </a:rPr>
              <a:t>Italy</a:t>
            </a:r>
            <a:r>
              <a:rPr lang="it-IT" dirty="0" smtClean="0">
                <a:effectLst/>
                <a:latin typeface="Times New Roman" panose="02020603050405020304" pitchFamily="18" charset="0"/>
                <a:ea typeface="Arial" panose="020B0604020202020204" pitchFamily="34" charset="0"/>
                <a:cs typeface="Times New Roman" panose="02020603050405020304" pitchFamily="18" charset="0"/>
              </a:rPr>
              <a:t> – </a:t>
            </a:r>
            <a:r>
              <a:rPr lang="it-IT" u="sng" dirty="0" smtClean="0">
                <a:solidFill>
                  <a:srgbClr val="0563C1"/>
                </a:solidFill>
                <a:effectLst/>
                <a:latin typeface="Times New Roman" panose="02020603050405020304" pitchFamily="18" charset="0"/>
                <a:ea typeface="Arial" panose="020B0604020202020204" pitchFamily="34" charset="0"/>
                <a:cs typeface="Times New Roman" panose="02020603050405020304" pitchFamily="18" charset="0"/>
                <a:hlinkClick r:id="rId3"/>
              </a:rPr>
              <a:t>enzo.colombo@unimi.it</a:t>
            </a:r>
            <a:endParaRPr lang="it-IT" sz="2000" dirty="0" smtClean="0">
              <a:effectLst/>
              <a:latin typeface="Times New Roman" panose="02020603050405020304" pitchFamily="18" charset="0"/>
              <a:ea typeface="Arial" panose="020B0604020202020204" pitchFamily="34" charset="0"/>
              <a:cs typeface="Times New Roman" panose="02020603050405020304" pitchFamily="18" charset="0"/>
            </a:endParaRPr>
          </a:p>
          <a:p>
            <a:pPr marL="1710690" marR="539115" indent="-990600" algn="just">
              <a:spcAft>
                <a:spcPts val="0"/>
              </a:spcAft>
            </a:pPr>
            <a:r>
              <a:rPr lang="it-IT" b="1" dirty="0" smtClean="0">
                <a:effectLst/>
                <a:latin typeface="Times New Roman" panose="02020603050405020304" pitchFamily="18" charset="0"/>
                <a:ea typeface="Arial" panose="020B0604020202020204" pitchFamily="34" charset="0"/>
                <a:cs typeface="Times New Roman" panose="02020603050405020304" pitchFamily="18" charset="0"/>
              </a:rPr>
              <a:t>Gianmarco </a:t>
            </a:r>
            <a:r>
              <a:rPr lang="it-IT" b="1" dirty="0" err="1" smtClean="0">
                <a:effectLst/>
                <a:latin typeface="Times New Roman" panose="02020603050405020304" pitchFamily="18" charset="0"/>
                <a:ea typeface="Arial" panose="020B0604020202020204" pitchFamily="34" charset="0"/>
                <a:cs typeface="Times New Roman" panose="02020603050405020304" pitchFamily="18" charset="0"/>
              </a:rPr>
              <a:t>Navarini</a:t>
            </a:r>
            <a:r>
              <a:rPr lang="it-IT" dirty="0" smtClean="0">
                <a:effectLst/>
                <a:latin typeface="Times New Roman" panose="02020603050405020304" pitchFamily="18" charset="0"/>
                <a:ea typeface="Arial" panose="020B0604020202020204" pitchFamily="34" charset="0"/>
                <a:cs typeface="Times New Roman" panose="02020603050405020304" pitchFamily="18" charset="0"/>
              </a:rPr>
              <a:t> – </a:t>
            </a:r>
            <a:r>
              <a:rPr lang="it-IT" dirty="0" err="1" smtClean="0">
                <a:effectLst/>
                <a:latin typeface="Times New Roman" panose="02020603050405020304" pitchFamily="18" charset="0"/>
                <a:ea typeface="Arial" panose="020B0604020202020204" pitchFamily="34" charset="0"/>
                <a:cs typeface="Times New Roman" panose="02020603050405020304" pitchFamily="18" charset="0"/>
              </a:rPr>
              <a:t>Department</a:t>
            </a:r>
            <a:r>
              <a:rPr lang="it-IT" dirty="0" smtClean="0">
                <a:effectLst/>
                <a:latin typeface="Times New Roman" panose="02020603050405020304" pitchFamily="18" charset="0"/>
                <a:ea typeface="Arial" panose="020B0604020202020204" pitchFamily="34" charset="0"/>
                <a:cs typeface="Times New Roman" panose="02020603050405020304" pitchFamily="18" charset="0"/>
              </a:rPr>
              <a:t> of </a:t>
            </a:r>
            <a:r>
              <a:rPr lang="it-IT" dirty="0" err="1" smtClean="0">
                <a:effectLst/>
                <a:latin typeface="Times New Roman" panose="02020603050405020304" pitchFamily="18" charset="0"/>
                <a:ea typeface="Arial" panose="020B0604020202020204" pitchFamily="34" charset="0"/>
                <a:cs typeface="Times New Roman" panose="02020603050405020304" pitchFamily="18" charset="0"/>
              </a:rPr>
              <a:t>Sociology</a:t>
            </a:r>
            <a:r>
              <a:rPr lang="it-IT" dirty="0" smtClean="0">
                <a:effectLst/>
                <a:latin typeface="Times New Roman" panose="02020603050405020304" pitchFamily="18" charset="0"/>
                <a:ea typeface="Arial" panose="020B0604020202020204" pitchFamily="34" charset="0"/>
                <a:cs typeface="Times New Roman" panose="02020603050405020304" pitchFamily="18" charset="0"/>
              </a:rPr>
              <a:t> and Social </a:t>
            </a:r>
            <a:r>
              <a:rPr lang="it-IT" dirty="0" err="1" smtClean="0">
                <a:effectLst/>
                <a:latin typeface="Times New Roman" panose="02020603050405020304" pitchFamily="18" charset="0"/>
                <a:ea typeface="Arial" panose="020B0604020202020204" pitchFamily="34" charset="0"/>
                <a:cs typeface="Times New Roman" panose="02020603050405020304" pitchFamily="18" charset="0"/>
              </a:rPr>
              <a:t>Research</a:t>
            </a:r>
            <a:r>
              <a:rPr lang="it-IT" dirty="0" smtClean="0">
                <a:effectLst/>
                <a:latin typeface="Times New Roman" panose="02020603050405020304" pitchFamily="18" charset="0"/>
                <a:ea typeface="Arial" panose="020B0604020202020204" pitchFamily="34" charset="0"/>
                <a:cs typeface="Times New Roman" panose="02020603050405020304" pitchFamily="18" charset="0"/>
              </a:rPr>
              <a:t> – Università di Milano Bicocca – </a:t>
            </a:r>
            <a:r>
              <a:rPr lang="it-IT" dirty="0" err="1" smtClean="0">
                <a:effectLst/>
                <a:latin typeface="Times New Roman" panose="02020603050405020304" pitchFamily="18" charset="0"/>
                <a:ea typeface="Arial" panose="020B0604020202020204" pitchFamily="34" charset="0"/>
                <a:cs typeface="Times New Roman" panose="02020603050405020304" pitchFamily="18" charset="0"/>
              </a:rPr>
              <a:t>Italy</a:t>
            </a:r>
            <a:r>
              <a:rPr lang="it-IT" dirty="0" smtClean="0">
                <a:effectLst/>
                <a:latin typeface="Times New Roman" panose="02020603050405020304" pitchFamily="18" charset="0"/>
                <a:ea typeface="Arial" panose="020B0604020202020204" pitchFamily="34" charset="0"/>
                <a:cs typeface="Times New Roman" panose="02020603050405020304" pitchFamily="18" charset="0"/>
              </a:rPr>
              <a:t> – </a:t>
            </a:r>
            <a:r>
              <a:rPr lang="it-IT" u="sng" dirty="0" smtClean="0">
                <a:solidFill>
                  <a:srgbClr val="0563C1"/>
                </a:solidFill>
                <a:effectLst/>
                <a:latin typeface="Times New Roman" panose="02020603050405020304" pitchFamily="18" charset="0"/>
                <a:ea typeface="Arial" panose="020B0604020202020204" pitchFamily="34" charset="0"/>
                <a:cs typeface="Times New Roman" panose="02020603050405020304" pitchFamily="18" charset="0"/>
                <a:hlinkClick r:id="rId4"/>
              </a:rPr>
              <a:t>gianmarco.navarini@unimib.it</a:t>
            </a:r>
            <a:r>
              <a:rPr lang="it-IT" sz="2400" dirty="0" smtClean="0">
                <a:effectLst/>
                <a:latin typeface="Times New Roman" panose="02020603050405020304" pitchFamily="18" charset="0"/>
                <a:ea typeface="Arial" panose="020B0604020202020204" pitchFamily="34" charset="0"/>
                <a:cs typeface="Times New Roman" panose="02020603050405020304" pitchFamily="18" charset="0"/>
              </a:rPr>
              <a:t> </a:t>
            </a:r>
          </a:p>
          <a:p>
            <a:pPr marL="1710690" marR="539115" indent="-990600" algn="just">
              <a:spcAft>
                <a:spcPts val="0"/>
              </a:spcAft>
            </a:pPr>
            <a:endParaRPr lang="it-IT" sz="2400" dirty="0">
              <a:latin typeface="Times New Roman" panose="02020603050405020304" pitchFamily="18" charset="0"/>
              <a:ea typeface="Arial" panose="020B0604020202020204" pitchFamily="34" charset="0"/>
              <a:cs typeface="Times New Roman" panose="02020603050405020304" pitchFamily="18" charset="0"/>
            </a:endParaRPr>
          </a:p>
          <a:p>
            <a:pPr marL="1710690" marR="539115" indent="-990600" algn="ctr">
              <a:spcAft>
                <a:spcPts val="0"/>
              </a:spcAft>
            </a:pPr>
            <a:r>
              <a:rPr lang="it-IT" sz="2000" dirty="0" err="1" smtClean="0">
                <a:effectLst/>
                <a:latin typeface="Arial" panose="020B0604020202020204" pitchFamily="34" charset="0"/>
                <a:ea typeface="Arial" panose="020B0604020202020204" pitchFamily="34" charset="0"/>
                <a:cs typeface="Arial" panose="020B0604020202020204" pitchFamily="34" charset="0"/>
              </a:rPr>
              <a:t>Instituto</a:t>
            </a:r>
            <a:r>
              <a:rPr lang="it-IT" sz="2000" dirty="0" smtClean="0">
                <a:effectLst/>
                <a:latin typeface="Arial" panose="020B0604020202020204" pitchFamily="34" charset="0"/>
                <a:ea typeface="Arial" panose="020B0604020202020204" pitchFamily="34" charset="0"/>
                <a:cs typeface="Arial" panose="020B0604020202020204" pitchFamily="34" charset="0"/>
              </a:rPr>
              <a:t> </a:t>
            </a:r>
            <a:r>
              <a:rPr lang="it-IT" sz="2000" dirty="0" err="1" smtClean="0">
                <a:effectLst/>
                <a:latin typeface="Arial" panose="020B0604020202020204" pitchFamily="34" charset="0"/>
                <a:ea typeface="Arial" panose="020B0604020202020204" pitchFamily="34" charset="0"/>
                <a:cs typeface="Arial" panose="020B0604020202020204" pitchFamily="34" charset="0"/>
              </a:rPr>
              <a:t>Universitário</a:t>
            </a:r>
            <a:r>
              <a:rPr lang="it-IT" sz="2000" dirty="0" smtClean="0">
                <a:effectLst/>
                <a:latin typeface="Arial" panose="020B0604020202020204" pitchFamily="34" charset="0"/>
                <a:ea typeface="Arial" panose="020B0604020202020204" pitchFamily="34" charset="0"/>
                <a:cs typeface="Arial" panose="020B0604020202020204" pitchFamily="34" charset="0"/>
              </a:rPr>
              <a:t> de </a:t>
            </a:r>
            <a:r>
              <a:rPr lang="it-IT" sz="2000" dirty="0" err="1" smtClean="0">
                <a:effectLst/>
                <a:latin typeface="Arial" panose="020B0604020202020204" pitchFamily="34" charset="0"/>
                <a:ea typeface="Arial" panose="020B0604020202020204" pitchFamily="34" charset="0"/>
                <a:cs typeface="Arial" panose="020B0604020202020204" pitchFamily="34" charset="0"/>
              </a:rPr>
              <a:t>Lisboa</a:t>
            </a:r>
            <a:endParaRPr lang="it-IT" sz="2000" dirty="0" smtClean="0">
              <a:effectLst/>
              <a:latin typeface="Arial" panose="020B0604020202020204" pitchFamily="34" charset="0"/>
              <a:ea typeface="Arial" panose="020B0604020202020204" pitchFamily="34" charset="0"/>
              <a:cs typeface="Arial" panose="020B0604020202020204" pitchFamily="34" charset="0"/>
            </a:endParaRPr>
          </a:p>
          <a:p>
            <a:pPr marL="1710690" marR="539115" indent="-990600" algn="ctr">
              <a:spcAft>
                <a:spcPts val="0"/>
              </a:spcAft>
            </a:pPr>
            <a:r>
              <a:rPr lang="it-IT" sz="2000" dirty="0" err="1" smtClean="0">
                <a:latin typeface="Arial" panose="020B0604020202020204" pitchFamily="34" charset="0"/>
                <a:ea typeface="Arial" panose="020B0604020202020204" pitchFamily="34" charset="0"/>
                <a:cs typeface="Arial" panose="020B0604020202020204" pitchFamily="34" charset="0"/>
              </a:rPr>
              <a:t>Lisbon</a:t>
            </a:r>
            <a:r>
              <a:rPr lang="it-IT" sz="2000" dirty="0" smtClean="0">
                <a:latin typeface="Arial" panose="020B0604020202020204" pitchFamily="34" charset="0"/>
                <a:ea typeface="Arial" panose="020B0604020202020204" pitchFamily="34" charset="0"/>
                <a:cs typeface="Arial" panose="020B0604020202020204" pitchFamily="34" charset="0"/>
              </a:rPr>
              <a:t>, Portugal – 26-29 April 2018</a:t>
            </a:r>
            <a:endParaRPr lang="it-IT" dirty="0">
              <a:effectLst/>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24080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9149" y="0"/>
            <a:ext cx="8756374" cy="6801862"/>
          </a:xfrm>
          <a:prstGeom prst="rect">
            <a:avLst/>
          </a:prstGeom>
        </p:spPr>
        <p:txBody>
          <a:bodyPr wrap="square">
            <a:spAutoFit/>
          </a:bodyPr>
          <a:lstStyle/>
          <a:p>
            <a:pPr marL="625475" indent="-625475" algn="ctr">
              <a:buClr>
                <a:schemeClr val="tx1"/>
              </a:buClr>
              <a:buFont typeface="+mj-lt"/>
              <a:buAutoNum type="arabicPeriod" startAt="2"/>
            </a:pPr>
            <a:r>
              <a:rPr lang="en-GB" sz="3200" b="1" i="1" dirty="0" smtClean="0">
                <a:solidFill>
                  <a:srgbClr val="C00000"/>
                </a:solidFill>
                <a:effectLst/>
                <a:latin typeface="Times New Roman" panose="02020603050405020304" pitchFamily="18" charset="0"/>
                <a:ea typeface="Arial" panose="020B0604020202020204" pitchFamily="34" charset="0"/>
              </a:rPr>
              <a:t>Epistemologically different social realities</a:t>
            </a:r>
          </a:p>
          <a:p>
            <a:endParaRPr lang="en-GB" sz="1400" b="1" i="1" dirty="0" smtClean="0">
              <a:latin typeface="Times New Roman" panose="02020603050405020304" pitchFamily="18" charset="0"/>
            </a:endParaRPr>
          </a:p>
          <a:p>
            <a:endParaRPr lang="en-GB" sz="1400" b="1" i="1" dirty="0" smtClean="0">
              <a:latin typeface="Times New Roman" panose="02020603050405020304" pitchFamily="18" charset="0"/>
            </a:endParaRPr>
          </a:p>
          <a:p>
            <a:pPr marL="715963" indent="-715963">
              <a:buClr>
                <a:srgbClr val="7030A0"/>
              </a:buClr>
              <a:buSzPct val="127000"/>
              <a:buFont typeface="Wingdings" panose="05000000000000000000" pitchFamily="2" charset="2"/>
              <a:buChar char="§"/>
            </a:pPr>
            <a:r>
              <a:rPr lang="en-GB" sz="2800" dirty="0" smtClean="0">
                <a:latin typeface="Times New Roman" panose="02020603050405020304" pitchFamily="18" charset="0"/>
                <a:cs typeface="Times New Roman" panose="02020603050405020304" pitchFamily="18" charset="0"/>
              </a:rPr>
              <a:t>In this case, the </a:t>
            </a:r>
            <a:r>
              <a:rPr lang="en-GB" sz="2800" dirty="0">
                <a:latin typeface="Times New Roman" panose="02020603050405020304" pitchFamily="18" charset="0"/>
                <a:cs typeface="Times New Roman" panose="02020603050405020304" pitchFamily="18" charset="0"/>
              </a:rPr>
              <a:t>main question </a:t>
            </a:r>
            <a:r>
              <a:rPr lang="en-GB" sz="2800" dirty="0" smtClean="0">
                <a:latin typeface="Times New Roman" panose="02020603050405020304" pitchFamily="18" charset="0"/>
                <a:cs typeface="Times New Roman" panose="02020603050405020304" pitchFamily="18" charset="0"/>
              </a:rPr>
              <a:t>is </a:t>
            </a:r>
            <a:r>
              <a:rPr lang="en-GB" sz="2800" dirty="0">
                <a:latin typeface="Times New Roman" panose="02020603050405020304" pitchFamily="18" charset="0"/>
                <a:cs typeface="Times New Roman" panose="02020603050405020304" pitchFamily="18" charset="0"/>
              </a:rPr>
              <a:t>how the world is represented in its multiple ways, rather than questioning how the world is in its </a:t>
            </a:r>
            <a:r>
              <a:rPr lang="en-GB" sz="2800" dirty="0" smtClean="0">
                <a:latin typeface="Times New Roman" panose="02020603050405020304" pitchFamily="18" charset="0"/>
                <a:cs typeface="Times New Roman" panose="02020603050405020304" pitchFamily="18" charset="0"/>
              </a:rPr>
              <a:t>multiplicity</a:t>
            </a:r>
          </a:p>
          <a:p>
            <a:pPr marL="1173163" lvl="1" indent="-715963">
              <a:buClr>
                <a:srgbClr val="7030A0"/>
              </a:buClr>
              <a:buSzPct val="127000"/>
              <a:buFont typeface="Wingdings" panose="05000000000000000000" pitchFamily="2" charset="2"/>
              <a:buChar char="§"/>
            </a:pPr>
            <a:endParaRPr lang="en-GB" dirty="0" smtClean="0">
              <a:latin typeface="Times New Roman" panose="02020603050405020304" pitchFamily="18" charset="0"/>
              <a:cs typeface="Times New Roman" panose="02020603050405020304" pitchFamily="18" charset="0"/>
            </a:endParaRPr>
          </a:p>
          <a:p>
            <a:pPr marL="715963" indent="-715963">
              <a:buClr>
                <a:srgbClr val="7030A0"/>
              </a:buClr>
              <a:buSzPct val="127000"/>
              <a:buFont typeface="Wingdings" panose="05000000000000000000" pitchFamily="2" charset="2"/>
              <a:buChar char="§"/>
            </a:pPr>
            <a:r>
              <a:rPr lang="en-GB" sz="2800" dirty="0" smtClean="0">
                <a:latin typeface="Times New Roman" panose="02020603050405020304" pitchFamily="18" charset="0"/>
                <a:cs typeface="Times New Roman" panose="02020603050405020304" pitchFamily="18" charset="0"/>
              </a:rPr>
              <a:t>Social </a:t>
            </a:r>
            <a:r>
              <a:rPr lang="en-GB" sz="2800" dirty="0">
                <a:latin typeface="Times New Roman" panose="02020603050405020304" pitchFamily="18" charset="0"/>
                <a:cs typeface="Times New Roman" panose="02020603050405020304" pitchFamily="18" charset="0"/>
              </a:rPr>
              <a:t>sciences are not inevitably the </a:t>
            </a:r>
            <a:r>
              <a:rPr lang="en-GB" sz="2800" dirty="0" smtClean="0">
                <a:latin typeface="Times New Roman" panose="02020603050405020304" pitchFamily="18" charset="0"/>
                <a:cs typeface="Times New Roman" panose="02020603050405020304" pitchFamily="18" charset="0"/>
              </a:rPr>
              <a:t>only </a:t>
            </a:r>
            <a:r>
              <a:rPr lang="en-GB" sz="2800" dirty="0">
                <a:latin typeface="Times New Roman" panose="02020603050405020304" pitchFamily="18" charset="0"/>
                <a:cs typeface="Times New Roman" panose="02020603050405020304" pitchFamily="18" charset="0"/>
              </a:rPr>
              <a:t>lexicon for understanding </a:t>
            </a:r>
            <a:r>
              <a:rPr lang="en-GB" sz="2800" dirty="0" smtClean="0">
                <a:latin typeface="Times New Roman" panose="02020603050405020304" pitchFamily="18" charset="0"/>
                <a:cs typeface="Times New Roman" panose="02020603050405020304" pitchFamily="18" charset="0"/>
              </a:rPr>
              <a:t>social life. </a:t>
            </a:r>
            <a:r>
              <a:rPr lang="en-GB" sz="2800" dirty="0">
                <a:latin typeface="Times New Roman" panose="02020603050405020304" pitchFamily="18" charset="0"/>
                <a:cs typeface="Times New Roman" panose="02020603050405020304" pitchFamily="18" charset="0"/>
              </a:rPr>
              <a:t>Instead, it is just one of the possible way in which the plurality of possible social experiences are </a:t>
            </a:r>
            <a:r>
              <a:rPr lang="en-GB" sz="2800" dirty="0" smtClean="0">
                <a:latin typeface="Times New Roman" panose="02020603050405020304" pitchFamily="18" charset="0"/>
                <a:cs typeface="Times New Roman" panose="02020603050405020304" pitchFamily="18" charset="0"/>
              </a:rPr>
              <a:t>interpreted</a:t>
            </a:r>
          </a:p>
          <a:p>
            <a:endParaRPr lang="en-GB" sz="2800" dirty="0" smtClean="0">
              <a:latin typeface="Times New Roman" panose="02020603050405020304" pitchFamily="18" charset="0"/>
              <a:cs typeface="Times New Roman" panose="02020603050405020304" pitchFamily="18" charset="0"/>
            </a:endParaRPr>
          </a:p>
          <a:p>
            <a:pPr marL="715963" indent="-715963">
              <a:buClr>
                <a:srgbClr val="00B050"/>
              </a:buClr>
              <a:buFont typeface="Times New Roman" panose="02020603050405020304" pitchFamily="18" charset="0"/>
              <a:buChar char="►"/>
            </a:pPr>
            <a:r>
              <a:rPr lang="en-GB" sz="3200" dirty="0" smtClean="0">
                <a:latin typeface="Times New Roman" panose="02020603050405020304" pitchFamily="18" charset="0"/>
                <a:cs typeface="Times New Roman" panose="02020603050405020304" pitchFamily="18" charset="0"/>
              </a:rPr>
              <a:t>social sciences are </a:t>
            </a:r>
            <a:r>
              <a:rPr lang="en-GB" sz="3200" dirty="0">
                <a:latin typeface="Times New Roman" panose="02020603050405020304" pitchFamily="18" charset="0"/>
                <a:cs typeface="Times New Roman" panose="02020603050405020304" pitchFamily="18" charset="0"/>
              </a:rPr>
              <a:t>a partial and unfinished catalogue </a:t>
            </a:r>
            <a:r>
              <a:rPr lang="en-GB" sz="3200" dirty="0" smtClean="0">
                <a:latin typeface="Times New Roman" panose="02020603050405020304" pitchFamily="18" charset="0"/>
                <a:cs typeface="Times New Roman" panose="02020603050405020304" pitchFamily="18" charset="0"/>
              </a:rPr>
              <a:t>among all the possible </a:t>
            </a:r>
            <a:r>
              <a:rPr lang="en-GB" sz="3200" dirty="0">
                <a:latin typeface="Times New Roman" panose="02020603050405020304" pitchFamily="18" charset="0"/>
                <a:cs typeface="Times New Roman" panose="02020603050405020304" pitchFamily="18" charset="0"/>
              </a:rPr>
              <a:t>interpretations of the social experience</a:t>
            </a:r>
            <a:endParaRPr lang="en-GB" sz="3200" b="1" i="1" dirty="0" smtClean="0">
              <a:latin typeface="Times New Roman" panose="02020603050405020304" pitchFamily="18" charset="0"/>
              <a:cs typeface="Times New Roman" panose="02020603050405020304" pitchFamily="18" charset="0"/>
            </a:endParaRPr>
          </a:p>
          <a:p>
            <a:endParaRPr lang="en-GB" sz="1400" b="1" i="1" dirty="0">
              <a:latin typeface="Times New Roman" panose="02020603050405020304" pitchFamily="18" charset="0"/>
            </a:endParaRPr>
          </a:p>
          <a:p>
            <a:endParaRPr lang="en-GB" sz="1400" b="1" i="1" dirty="0">
              <a:latin typeface="Times New Roman" panose="02020603050405020304" pitchFamily="18" charset="0"/>
            </a:endParaRPr>
          </a:p>
        </p:txBody>
      </p:sp>
    </p:spTree>
    <p:extLst>
      <p:ext uri="{BB962C8B-B14F-4D97-AF65-F5344CB8AC3E}">
        <p14:creationId xmlns:p14="http://schemas.microsoft.com/office/powerpoint/2010/main" val="2581202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5878" y="0"/>
            <a:ext cx="8961120" cy="6617196"/>
          </a:xfrm>
          <a:prstGeom prst="rect">
            <a:avLst/>
          </a:prstGeom>
        </p:spPr>
        <p:txBody>
          <a:bodyPr wrap="square">
            <a:spAutoFit/>
          </a:bodyPr>
          <a:lstStyle/>
          <a:p>
            <a:pPr marL="342900" indent="-342900">
              <a:buClr>
                <a:srgbClr val="7030A0"/>
              </a:buClr>
              <a:buSzPct val="127000"/>
              <a:buFont typeface="Wingdings" panose="05000000000000000000" pitchFamily="2" charset="2"/>
              <a:buChar char="§"/>
            </a:pPr>
            <a:r>
              <a:rPr lang="en-GB" sz="2400" dirty="0">
                <a:latin typeface="Times New Roman" panose="02020603050405020304" pitchFamily="18" charset="0"/>
                <a:cs typeface="Times New Roman" panose="02020603050405020304" pitchFamily="18" charset="0"/>
              </a:rPr>
              <a:t>C</a:t>
            </a:r>
            <a:r>
              <a:rPr lang="en-GB" sz="2400" dirty="0" smtClean="0">
                <a:latin typeface="Times New Roman" panose="02020603050405020304" pitchFamily="18" charset="0"/>
                <a:cs typeface="Times New Roman" panose="02020603050405020304" pitchFamily="18" charset="0"/>
              </a:rPr>
              <a:t>urrent </a:t>
            </a:r>
            <a:r>
              <a:rPr lang="en-GB" sz="2400" dirty="0">
                <a:latin typeface="Times New Roman" panose="02020603050405020304" pitchFamily="18" charset="0"/>
                <a:cs typeface="Times New Roman" panose="02020603050405020304" pitchFamily="18" charset="0"/>
              </a:rPr>
              <a:t>social sciences are inadequate for the task of understanding (post)colonized non-Western </a:t>
            </a:r>
            <a:r>
              <a:rPr lang="en-GB" sz="2400" dirty="0" smtClean="0">
                <a:latin typeface="Times New Roman" panose="02020603050405020304" pitchFamily="18" charset="0"/>
                <a:cs typeface="Times New Roman" panose="02020603050405020304" pitchFamily="18" charset="0"/>
              </a:rPr>
              <a:t>cultures because their impose a specific interpretation of social experience among the many possible</a:t>
            </a:r>
          </a:p>
          <a:p>
            <a:pPr marL="342900" indent="-342900">
              <a:buClr>
                <a:srgbClr val="7030A0"/>
              </a:buClr>
              <a:buSzPct val="127000"/>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Until </a:t>
            </a:r>
            <a:r>
              <a:rPr lang="en-GB" sz="2400" dirty="0">
                <a:latin typeface="Times New Roman" panose="02020603050405020304" pitchFamily="18" charset="0"/>
                <a:cs typeface="Times New Roman" panose="02020603050405020304" pitchFamily="18" charset="0"/>
              </a:rPr>
              <a:t>the Western discourse/representation remains the reference, the benchmark for our interpretation of human experience and social world, different voices and perspectives cannot but remain subaltern, unheard or silenced because they are compelled to speak with the voice of the </a:t>
            </a:r>
            <a:r>
              <a:rPr lang="en-GB" sz="2400" dirty="0" smtClean="0">
                <a:latin typeface="Times New Roman" panose="02020603050405020304" pitchFamily="18" charset="0"/>
                <a:cs typeface="Times New Roman" panose="02020603050405020304" pitchFamily="18" charset="0"/>
              </a:rPr>
              <a:t>dominant </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other non-canonical voices cannot but be interpreted in terms of a lack, an absence or an incompleteness that translate into </a:t>
            </a:r>
            <a:r>
              <a:rPr lang="en-GB" sz="2000" dirty="0" smtClean="0">
                <a:latin typeface="Times New Roman" panose="02020603050405020304" pitchFamily="18" charset="0"/>
                <a:cs typeface="Times New Roman" panose="02020603050405020304" pitchFamily="18" charset="0"/>
              </a:rPr>
              <a:t>inadequacy)</a:t>
            </a:r>
          </a:p>
          <a:p>
            <a:endParaRPr lang="en-GB" sz="2000" dirty="0">
              <a:latin typeface="Times New Roman" panose="02020603050405020304" pitchFamily="18" charset="0"/>
              <a:cs typeface="Times New Roman" panose="02020603050405020304" pitchFamily="18" charset="0"/>
            </a:endParaRPr>
          </a:p>
          <a:p>
            <a:pPr marL="539750" indent="-539750">
              <a:buClr>
                <a:srgbClr val="C00000"/>
              </a:buClr>
              <a:buFont typeface="Times New Roman" panose="02020603050405020304" pitchFamily="18" charset="0"/>
              <a:buChar char="►"/>
            </a:pPr>
            <a:r>
              <a:rPr lang="en-GB" sz="2400" dirty="0">
                <a:latin typeface="Times New Roman" panose="02020603050405020304" pitchFamily="18" charset="0"/>
                <a:cs typeface="Times New Roman" panose="02020603050405020304" pitchFamily="18" charset="0"/>
              </a:rPr>
              <a:t>Nevertheless, within this reproduction – inevitably marked by lacks and incompleteness – of the words of the dominants, it is always possible to introduce forms of resistance, considering the lacks as the needed raw materials for constructing a different point of view, a different history, a different form of </a:t>
            </a:r>
            <a:r>
              <a:rPr lang="en-GB" sz="2400" dirty="0" smtClean="0">
                <a:latin typeface="Times New Roman" panose="02020603050405020304" pitchFamily="18" charset="0"/>
                <a:cs typeface="Times New Roman" panose="02020603050405020304" pitchFamily="18" charset="0"/>
              </a:rPr>
              <a:t>belonging</a:t>
            </a:r>
          </a:p>
          <a:p>
            <a:pPr marL="539750" indent="-539750">
              <a:buClr>
                <a:srgbClr val="C00000"/>
              </a:buClr>
              <a:buFont typeface="Times New Roman" panose="02020603050405020304" pitchFamily="18" charset="0"/>
              <a:buChar char="►"/>
            </a:pPr>
            <a:r>
              <a:rPr lang="en-GB" sz="2400" dirty="0" smtClean="0">
                <a:latin typeface="Times New Roman" panose="02020603050405020304" pitchFamily="18" charset="0"/>
                <a:cs typeface="Times New Roman" panose="02020603050405020304" pitchFamily="18" charset="0"/>
              </a:rPr>
              <a:t>In </a:t>
            </a:r>
            <a:r>
              <a:rPr lang="en-GB" sz="2400" dirty="0">
                <a:latin typeface="Times New Roman" panose="02020603050405020304" pitchFamily="18" charset="0"/>
                <a:cs typeface="Times New Roman" panose="02020603050405020304" pitchFamily="18" charset="0"/>
              </a:rPr>
              <a:t>this case, the ‘difference’ becomes the starting point for a counter-narration, that is, a political tool for a different understanding of the world</a:t>
            </a:r>
            <a:endParaRPr lang="it-IT"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88678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25128" y="0"/>
            <a:ext cx="8951495" cy="6370975"/>
          </a:xfrm>
          <a:prstGeom prst="rect">
            <a:avLst/>
          </a:prstGeom>
        </p:spPr>
        <p:txBody>
          <a:bodyPr wrap="square">
            <a:spAutoFit/>
          </a:bodyPr>
          <a:lstStyle/>
          <a:p>
            <a:r>
              <a:rPr lang="en-GB" sz="2400" dirty="0">
                <a:latin typeface="Times New Roman" panose="02020603050405020304" pitchFamily="18" charset="0"/>
                <a:ea typeface="Arial" panose="020B0604020202020204" pitchFamily="34" charset="0"/>
              </a:rPr>
              <a:t>In this perspective, social sciences should be dismantled as partial. They might be true, but nevertheless they only represent the partial and historically specific perspective of western experience and </a:t>
            </a:r>
            <a:r>
              <a:rPr lang="en-GB" sz="2400" dirty="0" smtClean="0">
                <a:latin typeface="Times New Roman" panose="02020603050405020304" pitchFamily="18" charset="0"/>
                <a:ea typeface="Arial" panose="020B0604020202020204" pitchFamily="34" charset="0"/>
              </a:rPr>
              <a:t>history.</a:t>
            </a:r>
          </a:p>
          <a:p>
            <a:r>
              <a:rPr lang="en-GB" sz="2400" dirty="0" smtClean="0">
                <a:latin typeface="Times New Roman" panose="02020603050405020304" pitchFamily="18" charset="0"/>
                <a:ea typeface="Arial" panose="020B0604020202020204" pitchFamily="34" charset="0"/>
              </a:rPr>
              <a:t>Different </a:t>
            </a:r>
            <a:r>
              <a:rPr lang="en-GB" sz="2400" dirty="0">
                <a:latin typeface="Times New Roman" panose="02020603050405020304" pitchFamily="18" charset="0"/>
                <a:ea typeface="Arial" panose="020B0604020202020204" pitchFamily="34" charset="0"/>
              </a:rPr>
              <a:t>historical traditions have produced and actually produce different way to look and interpret the </a:t>
            </a:r>
            <a:r>
              <a:rPr lang="en-GB" sz="2400" dirty="0" smtClean="0">
                <a:latin typeface="Times New Roman" panose="02020603050405020304" pitchFamily="18" charset="0"/>
                <a:ea typeface="Arial" panose="020B0604020202020204" pitchFamily="34" charset="0"/>
              </a:rPr>
              <a:t>social.</a:t>
            </a:r>
          </a:p>
          <a:p>
            <a:r>
              <a:rPr lang="en-GB" sz="2400" dirty="0" smtClean="0">
                <a:latin typeface="Times New Roman" panose="02020603050405020304" pitchFamily="18" charset="0"/>
                <a:ea typeface="Arial" panose="020B0604020202020204" pitchFamily="34" charset="0"/>
              </a:rPr>
              <a:t>The </a:t>
            </a:r>
            <a:r>
              <a:rPr lang="en-GB" sz="2400" dirty="0">
                <a:latin typeface="Times New Roman" panose="02020603050405020304" pitchFamily="18" charset="0"/>
                <a:ea typeface="Arial" panose="020B0604020202020204" pitchFamily="34" charset="0"/>
              </a:rPr>
              <a:t>possible solution is to integrate them with other perspectives, and other voices, both from inside </a:t>
            </a:r>
            <a:r>
              <a:rPr lang="en-GB" dirty="0">
                <a:latin typeface="Times New Roman" panose="02020603050405020304" pitchFamily="18" charset="0"/>
                <a:ea typeface="Arial" panose="020B0604020202020204" pitchFamily="34" charset="0"/>
              </a:rPr>
              <a:t>(</a:t>
            </a:r>
            <a:r>
              <a:rPr lang="en-GB" dirty="0" err="1">
                <a:latin typeface="Times New Roman" panose="02020603050405020304" pitchFamily="18" charset="0"/>
                <a:ea typeface="Arial" panose="020B0604020202020204" pitchFamily="34" charset="0"/>
              </a:rPr>
              <a:t>Bhambra</a:t>
            </a:r>
            <a:r>
              <a:rPr lang="en-GB" dirty="0">
                <a:latin typeface="Times New Roman" panose="02020603050405020304" pitchFamily="18" charset="0"/>
                <a:ea typeface="Arial" panose="020B0604020202020204" pitchFamily="34" charset="0"/>
              </a:rPr>
              <a:t> 2017)</a:t>
            </a:r>
            <a:r>
              <a:rPr lang="en-GB" sz="2400" dirty="0">
                <a:latin typeface="Times New Roman" panose="02020603050405020304" pitchFamily="18" charset="0"/>
                <a:ea typeface="Arial" panose="020B0604020202020204" pitchFamily="34" charset="0"/>
              </a:rPr>
              <a:t>, and from outside, from below </a:t>
            </a:r>
            <a:r>
              <a:rPr lang="en-GB" dirty="0">
                <a:latin typeface="Times New Roman" panose="02020603050405020304" pitchFamily="18" charset="0"/>
                <a:ea typeface="Arial" panose="020B0604020202020204" pitchFamily="34" charset="0"/>
              </a:rPr>
              <a:t>(de Sousa Santos 2017</a:t>
            </a:r>
            <a:r>
              <a:rPr lang="en-GB" dirty="0" smtClean="0">
                <a:latin typeface="Times New Roman" panose="02020603050405020304" pitchFamily="18" charset="0"/>
                <a:ea typeface="Arial" panose="020B0604020202020204" pitchFamily="34" charset="0"/>
              </a:rPr>
              <a:t>)</a:t>
            </a:r>
          </a:p>
          <a:p>
            <a:endParaRPr lang="en-GB" sz="2400" dirty="0">
              <a:latin typeface="Times New Roman" panose="02020603050405020304" pitchFamily="18" charset="0"/>
              <a:ea typeface="Arial" panose="020B0604020202020204" pitchFamily="34" charset="0"/>
            </a:endParaRPr>
          </a:p>
          <a:p>
            <a:pPr marL="342900" indent="-342900">
              <a:buClr>
                <a:srgbClr val="C00000"/>
              </a:buClr>
              <a:buSzPct val="111000"/>
              <a:buFont typeface="Wingdings" panose="05000000000000000000" pitchFamily="2" charset="2"/>
              <a:buChar char="à"/>
            </a:pPr>
            <a:r>
              <a:rPr lang="en-GB" sz="2400" dirty="0" smtClean="0">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the call for a ‘</a:t>
            </a:r>
            <a:r>
              <a:rPr lang="en-GB" sz="2400" b="1" dirty="0" smtClean="0">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Global Sociology</a:t>
            </a:r>
            <a:r>
              <a:rPr lang="en-GB" sz="2400" dirty="0" smtClean="0">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 </a:t>
            </a:r>
            <a:r>
              <a:rPr lang="en-GB" sz="2000" dirty="0" smtClean="0">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a:t>
            </a:r>
            <a:r>
              <a:rPr lang="en-GB" sz="2000" dirty="0" err="1" smtClean="0">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Burawoy</a:t>
            </a:r>
            <a:r>
              <a:rPr lang="en-GB" sz="2000" dirty="0" smtClean="0">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 </a:t>
            </a:r>
            <a:r>
              <a:rPr lang="en-GB" sz="2400" dirty="0" smtClean="0">
                <a:latin typeface="Times New Roman" panose="02020603050405020304" pitchFamily="18" charset="0"/>
                <a:ea typeface="Arial" panose="020B0604020202020204" pitchFamily="34" charset="0"/>
                <a:cs typeface="Times New Roman" panose="02020603050405020304" pitchFamily="18" charset="0"/>
                <a:sym typeface="Wingdings" panose="05000000000000000000" pitchFamily="2" charset="2"/>
              </a:rPr>
              <a:t>= </a:t>
            </a:r>
            <a:r>
              <a:rPr lang="en-GB" sz="2400" dirty="0">
                <a:latin typeface="Times New Roman" panose="02020603050405020304" pitchFamily="18" charset="0"/>
                <a:cs typeface="Times New Roman" panose="02020603050405020304" pitchFamily="18" charset="0"/>
                <a:sym typeface="Wingdings" panose="05000000000000000000" pitchFamily="2" charset="2"/>
              </a:rPr>
              <a:t>t</a:t>
            </a:r>
            <a:r>
              <a:rPr lang="en-GB" sz="2400" dirty="0" smtClean="0">
                <a:latin typeface="Times New Roman" panose="02020603050405020304" pitchFamily="18" charset="0"/>
                <a:cs typeface="Times New Roman" panose="02020603050405020304" pitchFamily="18" charset="0"/>
              </a:rPr>
              <a:t>he </a:t>
            </a:r>
            <a:r>
              <a:rPr lang="en-GB" sz="2400" dirty="0">
                <a:latin typeface="Times New Roman" panose="02020603050405020304" pitchFamily="18" charset="0"/>
                <a:cs typeface="Times New Roman" panose="02020603050405020304" pitchFamily="18" charset="0"/>
              </a:rPr>
              <a:t>interesting point lies in the fact that, in this case, social sciences is conceived as the never-ending adaptation (translation) of general </a:t>
            </a:r>
            <a:r>
              <a:rPr lang="en-GB" sz="2400" dirty="0" smtClean="0">
                <a:latin typeface="Times New Roman" panose="02020603050405020304" pitchFamily="18" charset="0"/>
                <a:cs typeface="Times New Roman" panose="02020603050405020304" pitchFamily="18" charset="0"/>
              </a:rPr>
              <a:t>languages/concepts/knowledge </a:t>
            </a:r>
            <a:r>
              <a:rPr lang="en-GB" sz="2400" dirty="0">
                <a:latin typeface="Times New Roman" panose="02020603050405020304" pitchFamily="18" charset="0"/>
                <a:cs typeface="Times New Roman" panose="02020603050405020304" pitchFamily="18" charset="0"/>
              </a:rPr>
              <a:t>to the specific context with its unique </a:t>
            </a:r>
            <a:r>
              <a:rPr lang="en-GB" sz="2400" dirty="0" smtClean="0">
                <a:latin typeface="Times New Roman" panose="02020603050405020304" pitchFamily="18" charset="0"/>
                <a:cs typeface="Times New Roman" panose="02020603050405020304" pitchFamily="18" charset="0"/>
              </a:rPr>
              <a:t>characteristics</a:t>
            </a:r>
          </a:p>
          <a:p>
            <a:pPr marL="342900" indent="-342900">
              <a:buClr>
                <a:srgbClr val="C00000"/>
              </a:buClr>
              <a:buSzPct val="111000"/>
              <a:buFont typeface="Wingdings" panose="05000000000000000000" pitchFamily="2" charset="2"/>
              <a:buChar char="à"/>
            </a:pPr>
            <a:r>
              <a:rPr lang="en-GB" sz="2400" dirty="0">
                <a:latin typeface="Times New Roman" panose="02020603050405020304" pitchFamily="18" charset="0"/>
                <a:cs typeface="Times New Roman" panose="02020603050405020304" pitchFamily="18" charset="0"/>
              </a:rPr>
              <a:t>t</a:t>
            </a:r>
            <a:r>
              <a:rPr lang="en-GB" sz="2400" dirty="0" smtClean="0">
                <a:latin typeface="Times New Roman" panose="02020603050405020304" pitchFamily="18" charset="0"/>
                <a:cs typeface="Times New Roman" panose="02020603050405020304" pitchFamily="18" charset="0"/>
              </a:rPr>
              <a:t>he </a:t>
            </a:r>
            <a:r>
              <a:rPr lang="en-GB" sz="2400" dirty="0">
                <a:latin typeface="Times New Roman" panose="02020603050405020304" pitchFamily="18" charset="0"/>
                <a:cs typeface="Times New Roman" panose="02020603050405020304" pitchFamily="18" charset="0"/>
              </a:rPr>
              <a:t>risk is to promote a fragmented, local social science, that is, a radical relativism and the incapacity to move (interpretations) behind the local context</a:t>
            </a:r>
            <a:endParaRPr lang="it-IT" sz="2400" dirty="0">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366327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04261" y="0"/>
            <a:ext cx="8441356" cy="5109091"/>
          </a:xfrm>
          <a:prstGeom prst="rect">
            <a:avLst/>
          </a:prstGeom>
        </p:spPr>
        <p:txBody>
          <a:bodyPr wrap="square">
            <a:spAutoFit/>
          </a:bodyPr>
          <a:lstStyle/>
          <a:p>
            <a:pPr marL="625475" indent="-625475" algn="ctr">
              <a:buClr>
                <a:schemeClr val="tx1"/>
              </a:buClr>
              <a:buFont typeface="+mj-lt"/>
              <a:buAutoNum type="arabicPeriod" startAt="3"/>
            </a:pPr>
            <a:r>
              <a:rPr lang="en-GB" sz="3200" b="1" i="1" dirty="0" smtClean="0">
                <a:solidFill>
                  <a:srgbClr val="C00000"/>
                </a:solidFill>
                <a:effectLst/>
                <a:latin typeface="Times New Roman" panose="02020603050405020304" pitchFamily="18" charset="0"/>
                <a:ea typeface="Arial" panose="020B0604020202020204" pitchFamily="34" charset="0"/>
              </a:rPr>
              <a:t>‘There is only one social science’</a:t>
            </a:r>
          </a:p>
          <a:p>
            <a:endParaRPr lang="en-GB" sz="1400" b="1" i="1" dirty="0" smtClean="0">
              <a:latin typeface="Times New Roman" panose="02020603050405020304" pitchFamily="18" charset="0"/>
            </a:endParaRPr>
          </a:p>
          <a:p>
            <a:r>
              <a:rPr lang="en-GB" sz="2800" dirty="0">
                <a:latin typeface="Times New Roman" panose="02020603050405020304" pitchFamily="18" charset="0"/>
                <a:cs typeface="Times New Roman" panose="02020603050405020304" pitchFamily="18" charset="0"/>
              </a:rPr>
              <a:t>The ontological and epistemological relativism is contrasted by those scholars who claim the unity of social sciences. They state that does not exist an alternative, indigenous social science </a:t>
            </a:r>
            <a:r>
              <a:rPr lang="en-GB" sz="2000" dirty="0">
                <a:latin typeface="Times New Roman" panose="02020603050405020304" pitchFamily="18" charset="0"/>
                <a:cs typeface="Times New Roman" panose="02020603050405020304" pitchFamily="18" charset="0"/>
              </a:rPr>
              <a:t>(</a:t>
            </a:r>
            <a:r>
              <a:rPr lang="en-GB" sz="2000" dirty="0" err="1">
                <a:latin typeface="Times New Roman" panose="02020603050405020304" pitchFamily="18" charset="0"/>
                <a:cs typeface="Times New Roman" panose="02020603050405020304" pitchFamily="18" charset="0"/>
              </a:rPr>
              <a:t>Sztompka</a:t>
            </a:r>
            <a:r>
              <a:rPr lang="en-GB" sz="2000" dirty="0">
                <a:latin typeface="Times New Roman" panose="02020603050405020304" pitchFamily="18" charset="0"/>
                <a:cs typeface="Times New Roman" panose="02020603050405020304" pitchFamily="18" charset="0"/>
              </a:rPr>
              <a:t> 2011)</a:t>
            </a:r>
            <a:r>
              <a:rPr lang="en-GB" sz="2800" dirty="0">
                <a:latin typeface="Times New Roman" panose="02020603050405020304" pitchFamily="18" charset="0"/>
                <a:cs typeface="Times New Roman" panose="02020603050405020304" pitchFamily="18" charset="0"/>
              </a:rPr>
              <a:t>; there is, and there can be only one social science studying many different social world </a:t>
            </a:r>
            <a:r>
              <a:rPr lang="en-GB" sz="2000" dirty="0">
                <a:latin typeface="Times New Roman" panose="02020603050405020304" pitchFamily="18" charset="0"/>
                <a:cs typeface="Times New Roman" panose="02020603050405020304" pitchFamily="18" charset="0"/>
              </a:rPr>
              <a:t>(Archer 1991</a:t>
            </a:r>
            <a:r>
              <a:rPr lang="en-GB" sz="2000" dirty="0" smtClean="0">
                <a:latin typeface="Times New Roman" panose="02020603050405020304" pitchFamily="18" charset="0"/>
                <a:cs typeface="Times New Roman" panose="02020603050405020304" pitchFamily="18" charset="0"/>
              </a:rPr>
              <a:t>)</a:t>
            </a:r>
            <a:r>
              <a:rPr lang="en-GB" sz="2800" dirty="0" smtClean="0">
                <a:latin typeface="Times New Roman" panose="02020603050405020304" pitchFamily="18" charset="0"/>
                <a:cs typeface="Times New Roman" panose="02020603050405020304" pitchFamily="18" charset="0"/>
              </a:rPr>
              <a:t>.</a:t>
            </a:r>
          </a:p>
          <a:p>
            <a:endParaRPr lang="en-GB" sz="2800" dirty="0" smtClean="0">
              <a:latin typeface="Times New Roman" panose="02020603050405020304" pitchFamily="18" charset="0"/>
              <a:cs typeface="Times New Roman" panose="02020603050405020304" pitchFamily="18" charset="0"/>
            </a:endParaRPr>
          </a:p>
          <a:p>
            <a:r>
              <a:rPr lang="en-GB" sz="2800" dirty="0" smtClean="0">
                <a:latin typeface="Times New Roman" panose="02020603050405020304" pitchFamily="18" charset="0"/>
                <a:cs typeface="Times New Roman" panose="02020603050405020304" pitchFamily="18" charset="0"/>
              </a:rPr>
              <a:t>They </a:t>
            </a:r>
            <a:r>
              <a:rPr lang="en-GB" sz="2800" dirty="0">
                <a:latin typeface="Times New Roman" panose="02020603050405020304" pitchFamily="18" charset="0"/>
                <a:cs typeface="Times New Roman" panose="02020603050405020304" pitchFamily="18" charset="0"/>
              </a:rPr>
              <a:t>accept pluralism inside social sciences, but denounce relativism </a:t>
            </a:r>
            <a:r>
              <a:rPr lang="it-IT" sz="2800" dirty="0" err="1">
                <a:latin typeface="Times New Roman" panose="02020603050405020304" pitchFamily="18" charset="0"/>
                <a:cs typeface="Times New Roman" panose="02020603050405020304" pitchFamily="18" charset="0"/>
              </a:rPr>
              <a:t>as</a:t>
            </a:r>
            <a:r>
              <a:rPr lang="it-IT" sz="2800" dirty="0">
                <a:latin typeface="Times New Roman" panose="02020603050405020304" pitchFamily="18" charset="0"/>
                <a:cs typeface="Times New Roman" panose="02020603050405020304" pitchFamily="18" charset="0"/>
              </a:rPr>
              <a:t> a </a:t>
            </a:r>
            <a:r>
              <a:rPr lang="it-IT" sz="2800" dirty="0" err="1">
                <a:latin typeface="Times New Roman" panose="02020603050405020304" pitchFamily="18" charset="0"/>
                <a:cs typeface="Times New Roman" panose="02020603050405020304" pitchFamily="18" charset="0"/>
              </a:rPr>
              <a:t>renunciation</a:t>
            </a:r>
            <a:r>
              <a:rPr lang="it-IT" sz="2800" dirty="0">
                <a:latin typeface="Times New Roman" panose="02020603050405020304" pitchFamily="18" charset="0"/>
                <a:cs typeface="Times New Roman" panose="02020603050405020304" pitchFamily="18" charset="0"/>
              </a:rPr>
              <a:t> of a </a:t>
            </a:r>
            <a:r>
              <a:rPr lang="it-IT" sz="2800" dirty="0" err="1">
                <a:latin typeface="Times New Roman" panose="02020603050405020304" pitchFamily="18" charset="0"/>
                <a:cs typeface="Times New Roman" panose="02020603050405020304" pitchFamily="18" charset="0"/>
              </a:rPr>
              <a:t>rigorous</a:t>
            </a:r>
            <a:r>
              <a:rPr lang="it-IT" sz="2800" dirty="0">
                <a:latin typeface="Times New Roman" panose="02020603050405020304" pitchFamily="18" charset="0"/>
                <a:cs typeface="Times New Roman" panose="02020603050405020304" pitchFamily="18" charset="0"/>
              </a:rPr>
              <a:t> </a:t>
            </a:r>
            <a:r>
              <a:rPr lang="it-IT" sz="2800" dirty="0" err="1">
                <a:latin typeface="Times New Roman" panose="02020603050405020304" pitchFamily="18" charset="0"/>
                <a:cs typeface="Times New Roman" panose="02020603050405020304" pitchFamily="18" charset="0"/>
              </a:rPr>
              <a:t>knowledge</a:t>
            </a:r>
            <a:r>
              <a:rPr lang="it-IT" sz="2800" dirty="0">
                <a:latin typeface="Times New Roman" panose="02020603050405020304" pitchFamily="18" charset="0"/>
                <a:cs typeface="Times New Roman" panose="02020603050405020304" pitchFamily="18" charset="0"/>
              </a:rPr>
              <a:t> of social </a:t>
            </a:r>
            <a:r>
              <a:rPr lang="it-IT" sz="2800" dirty="0" smtClean="0">
                <a:latin typeface="Times New Roman" panose="02020603050405020304" pitchFamily="18" charset="0"/>
                <a:cs typeface="Times New Roman" panose="02020603050405020304" pitchFamily="18" charset="0"/>
              </a:rPr>
              <a:t>reality</a:t>
            </a:r>
            <a:endParaRPr lang="en-GB" sz="1600" b="1" i="1" dirty="0">
              <a:latin typeface="Times New Roman" panose="02020603050405020304" pitchFamily="18" charset="0"/>
            </a:endParaRPr>
          </a:p>
        </p:txBody>
      </p:sp>
    </p:spTree>
    <p:extLst>
      <p:ext uri="{BB962C8B-B14F-4D97-AF65-F5344CB8AC3E}">
        <p14:creationId xmlns:p14="http://schemas.microsoft.com/office/powerpoint/2010/main" val="2250009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1"/>
            <a:ext cx="9144000" cy="6501780"/>
          </a:xfrm>
          <a:prstGeom prst="rect">
            <a:avLst/>
          </a:prstGeom>
        </p:spPr>
        <p:txBody>
          <a:bodyPr wrap="square">
            <a:spAutoFit/>
          </a:bodyPr>
          <a:lstStyle/>
          <a:p>
            <a:r>
              <a:rPr lang="en-GB" sz="3200" b="1" i="1" dirty="0" smtClean="0">
                <a:latin typeface="Times New Roman" panose="02020603050405020304" pitchFamily="18" charset="0"/>
              </a:rPr>
              <a:t>3.1 </a:t>
            </a:r>
            <a:r>
              <a:rPr lang="en-GB" sz="3200" b="1" i="1" dirty="0">
                <a:solidFill>
                  <a:srgbClr val="002060"/>
                </a:solidFill>
                <a:latin typeface="Times New Roman" panose="02020603050405020304" pitchFamily="18" charset="0"/>
              </a:rPr>
              <a:t>The ‘conservative position’</a:t>
            </a:r>
            <a:r>
              <a:rPr lang="en-GB" sz="3200" b="1" i="1" dirty="0">
                <a:latin typeface="Times New Roman" panose="02020603050405020304" pitchFamily="18" charset="0"/>
              </a:rPr>
              <a:t>:</a:t>
            </a:r>
          </a:p>
          <a:p>
            <a:endParaRPr lang="en-GB" sz="1050" dirty="0">
              <a:latin typeface="Times New Roman" panose="02020603050405020304" pitchFamily="18" charset="0"/>
            </a:endParaRPr>
          </a:p>
          <a:p>
            <a:pPr marL="457200" indent="-457200">
              <a:buClr>
                <a:srgbClr val="7030A0"/>
              </a:buClr>
              <a:buSzPct val="157000"/>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consists in asserting the unity of social sciences starting from its methods and the analytical categories provided by the most rigorous among the social sciences: economics, econometrics, and mathematics</a:t>
            </a:r>
            <a:endParaRPr lang="en-GB" sz="2400" b="1" i="1" dirty="0" smtClean="0">
              <a:latin typeface="Times New Roman" panose="02020603050405020304" pitchFamily="18" charset="0"/>
              <a:cs typeface="Times New Roman" panose="02020603050405020304" pitchFamily="18" charset="0"/>
            </a:endParaRPr>
          </a:p>
          <a:p>
            <a:endParaRPr lang="en-GB" dirty="0" smtClean="0">
              <a:latin typeface="Times New Roman" panose="02020603050405020304" pitchFamily="18" charset="0"/>
              <a:ea typeface="Arial" panose="020B0604020202020204" pitchFamily="34" charset="0"/>
            </a:endParaRPr>
          </a:p>
          <a:p>
            <a:pPr marL="452438" indent="-452438">
              <a:buClr>
                <a:srgbClr val="C00000"/>
              </a:buClr>
              <a:buFont typeface="Wingdings" panose="05000000000000000000" pitchFamily="2" charset="2"/>
              <a:buChar char="Ø"/>
            </a:pPr>
            <a:r>
              <a:rPr lang="en-GB" sz="2600" dirty="0" smtClean="0">
                <a:latin typeface="Times New Roman" panose="02020603050405020304" pitchFamily="18" charset="0"/>
                <a:ea typeface="Arial" panose="020B0604020202020204" pitchFamily="34" charset="0"/>
              </a:rPr>
              <a:t>In this perspective, an effort should be made towards a more rigorous formalization of social sciences’ concepts, data and methods</a:t>
            </a:r>
          </a:p>
          <a:p>
            <a:pPr marL="452438" indent="-452438">
              <a:buClr>
                <a:srgbClr val="C00000"/>
              </a:buClr>
              <a:buFont typeface="Wingdings" panose="05000000000000000000" pitchFamily="2" charset="2"/>
              <a:buChar char="Ø"/>
            </a:pPr>
            <a:r>
              <a:rPr lang="en-GB" sz="2600" dirty="0" smtClean="0">
                <a:latin typeface="Times New Roman" panose="02020603050405020304" pitchFamily="18" charset="0"/>
                <a:ea typeface="Arial" panose="020B0604020202020204" pitchFamily="34" charset="0"/>
              </a:rPr>
              <a:t>Social sciences should be conceived as a specific subfield of scientific analysis, sharing the same method with other sciences</a:t>
            </a:r>
          </a:p>
          <a:p>
            <a:pPr marL="452438" indent="-452438">
              <a:buClr>
                <a:srgbClr val="C00000"/>
              </a:buClr>
              <a:buFont typeface="Wingdings" panose="05000000000000000000" pitchFamily="2" charset="2"/>
              <a:buChar char="Ø"/>
            </a:pPr>
            <a:r>
              <a:rPr lang="en-GB" sz="2600" dirty="0" smtClean="0">
                <a:latin typeface="Times New Roman" panose="02020603050405020304" pitchFamily="18" charset="0"/>
                <a:ea typeface="Arial" panose="020B0604020202020204" pitchFamily="34" charset="0"/>
              </a:rPr>
              <a:t>This method has the mathematics as a model with which it is possible to evaluate the degree of accuracy of each scientific investigation</a:t>
            </a:r>
          </a:p>
          <a:p>
            <a:pPr marL="452438" indent="-452438">
              <a:buClr>
                <a:srgbClr val="C00000"/>
              </a:buClr>
              <a:buFont typeface="Wingdings" panose="05000000000000000000" pitchFamily="2" charset="2"/>
              <a:buChar char="Ø"/>
            </a:pPr>
            <a:r>
              <a:rPr lang="en-GB" sz="2600" dirty="0" smtClean="0">
                <a:latin typeface="Times New Roman" panose="02020603050405020304" pitchFamily="18" charset="0"/>
                <a:ea typeface="Arial" panose="020B0604020202020204" pitchFamily="34" charset="0"/>
              </a:rPr>
              <a:t>This leads to a greater formalization of methods, </a:t>
            </a:r>
            <a:r>
              <a:rPr lang="en-GB" sz="2600" dirty="0" err="1" smtClean="0">
                <a:latin typeface="Times New Roman" panose="02020603050405020304" pitchFamily="18" charset="0"/>
                <a:ea typeface="Arial" panose="020B0604020202020204" pitchFamily="34" charset="0"/>
              </a:rPr>
              <a:t>favoring</a:t>
            </a:r>
            <a:r>
              <a:rPr lang="en-GB" sz="2600" dirty="0" smtClean="0">
                <a:latin typeface="Times New Roman" panose="02020603050405020304" pitchFamily="18" charset="0"/>
                <a:ea typeface="Arial" panose="020B0604020202020204" pitchFamily="34" charset="0"/>
              </a:rPr>
              <a:t> quantitative analyses and the use of statistical techniques</a:t>
            </a:r>
            <a:endParaRPr lang="en-GB" sz="2600" dirty="0"/>
          </a:p>
        </p:txBody>
      </p:sp>
    </p:spTree>
    <p:extLst>
      <p:ext uri="{BB962C8B-B14F-4D97-AF65-F5344CB8AC3E}">
        <p14:creationId xmlns:p14="http://schemas.microsoft.com/office/powerpoint/2010/main" val="1028613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98383" y="-1"/>
            <a:ext cx="8556860" cy="6563335"/>
          </a:xfrm>
          <a:prstGeom prst="rect">
            <a:avLst/>
          </a:prstGeom>
        </p:spPr>
        <p:txBody>
          <a:bodyPr wrap="square">
            <a:spAutoFit/>
          </a:bodyPr>
          <a:lstStyle/>
          <a:p>
            <a:r>
              <a:rPr lang="en-GB" sz="3200" b="1" i="1" dirty="0" smtClean="0">
                <a:latin typeface="Times New Roman" panose="02020603050405020304" pitchFamily="18" charset="0"/>
              </a:rPr>
              <a:t>3.2 </a:t>
            </a:r>
            <a:r>
              <a:rPr lang="en-GB" sz="3200" b="1" i="1" dirty="0">
                <a:solidFill>
                  <a:srgbClr val="002060"/>
                </a:solidFill>
                <a:latin typeface="Times New Roman" panose="02020603050405020304" pitchFamily="18" charset="0"/>
              </a:rPr>
              <a:t>The </a:t>
            </a:r>
            <a:r>
              <a:rPr lang="en-GB" sz="3200" b="1" i="1" dirty="0" smtClean="0">
                <a:solidFill>
                  <a:srgbClr val="002060"/>
                </a:solidFill>
                <a:latin typeface="Times New Roman" panose="02020603050405020304" pitchFamily="18" charset="0"/>
              </a:rPr>
              <a:t>‘progressive </a:t>
            </a:r>
            <a:r>
              <a:rPr lang="en-GB" sz="3200" b="1" i="1" dirty="0">
                <a:solidFill>
                  <a:srgbClr val="002060"/>
                </a:solidFill>
                <a:latin typeface="Times New Roman" panose="02020603050405020304" pitchFamily="18" charset="0"/>
              </a:rPr>
              <a:t>position’</a:t>
            </a:r>
            <a:r>
              <a:rPr lang="en-GB" sz="3200" b="1" i="1" dirty="0">
                <a:latin typeface="Times New Roman" panose="02020603050405020304" pitchFamily="18" charset="0"/>
              </a:rPr>
              <a:t>:</a:t>
            </a:r>
          </a:p>
          <a:p>
            <a:endParaRPr lang="en-GB" sz="1050" dirty="0" smtClean="0">
              <a:latin typeface="Times New Roman" panose="02020603050405020304" pitchFamily="18" charset="0"/>
            </a:endParaRPr>
          </a:p>
          <a:p>
            <a:r>
              <a:rPr lang="en-GB" sz="2400" dirty="0" smtClean="0">
                <a:latin typeface="Times New Roman" panose="02020603050405020304" pitchFamily="18" charset="0"/>
                <a:cs typeface="Times New Roman" panose="02020603050405020304" pitchFamily="18" charset="0"/>
              </a:rPr>
              <a:t>calls for the creation of a new synthesis, capable of unifying the social sciences recognizing the plurality of its methods and its analytical tools, but reaffirming the unity of its research questions and its fields of application</a:t>
            </a:r>
          </a:p>
          <a:p>
            <a:endParaRPr lang="en-GB" dirty="0" smtClean="0">
              <a:latin typeface="Times New Roman" panose="02020603050405020304" pitchFamily="18" charset="0"/>
              <a:cs typeface="Times New Roman" panose="02020603050405020304" pitchFamily="18" charset="0"/>
            </a:endParaRPr>
          </a:p>
          <a:p>
            <a:pPr marL="285750" indent="-285750">
              <a:buClr>
                <a:srgbClr val="00B050"/>
              </a:buClr>
              <a:buSzPct val="157000"/>
              <a:buFont typeface="Wingdings" panose="05000000000000000000" pitchFamily="2" charset="2"/>
              <a:buChar char="§"/>
            </a:pPr>
            <a:r>
              <a:rPr lang="en-GB" sz="2400" b="1" dirty="0" smtClean="0">
                <a:latin typeface="Times New Roman" panose="02020603050405020304" pitchFamily="18" charset="0"/>
                <a:cs typeface="Times New Roman" panose="02020603050405020304" pitchFamily="18" charset="0"/>
              </a:rPr>
              <a:t>Cosmopolitan social sciences </a:t>
            </a:r>
            <a:r>
              <a:rPr lang="en-GB" dirty="0" smtClean="0">
                <a:latin typeface="Times New Roman" panose="02020603050405020304" pitchFamily="18" charset="0"/>
                <a:cs typeface="Times New Roman" panose="02020603050405020304" pitchFamily="18" charset="0"/>
              </a:rPr>
              <a:t>(Beck 2000) </a:t>
            </a:r>
            <a:r>
              <a:rPr lang="en-GB"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GB" sz="2400" dirty="0" smtClean="0">
                <a:latin typeface="Times New Roman" panose="02020603050405020304" pitchFamily="18" charset="0"/>
                <a:cs typeface="Times New Roman" panose="02020603050405020304" pitchFamily="18" charset="0"/>
              </a:rPr>
              <a:t>the necessity to push the social sciences toward a radical transformation to better adapt to the changes brought by globalization</a:t>
            </a:r>
          </a:p>
          <a:p>
            <a:pPr marL="285750" indent="-285750">
              <a:buClr>
                <a:srgbClr val="00B050"/>
              </a:buClr>
              <a:buSzPct val="157000"/>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Social sciences are historical-social phenomena. The problem is how to avoid the relativism of local knowledge, including that of Western sociology, rather than how to learn from local knowledge elsewhere. In order to promote a cosmopolitan social science it is necessary to go behind the state-centred disciplinary approach</a:t>
            </a:r>
          </a:p>
          <a:p>
            <a:pPr marL="285750" indent="-285750">
              <a:buClr>
                <a:srgbClr val="00B050"/>
              </a:buClr>
              <a:buSzPct val="157000"/>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We need a new set of categories and concepts that would emerge from reflection upon the experience of living in a globalizing world</a:t>
            </a:r>
            <a:endParaRPr lang="en-GB"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4203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0"/>
            <a:ext cx="9144000" cy="5878532"/>
          </a:xfrm>
          <a:prstGeom prst="rect">
            <a:avLst/>
          </a:prstGeom>
        </p:spPr>
        <p:txBody>
          <a:bodyPr wrap="square">
            <a:spAutoFit/>
          </a:bodyPr>
          <a:lstStyle/>
          <a:p>
            <a:pPr algn="just">
              <a:spcAft>
                <a:spcPts val="0"/>
              </a:spcAft>
            </a:pPr>
            <a:r>
              <a:rPr lang="en-GB" sz="3200" b="1" i="1" dirty="0">
                <a:solidFill>
                  <a:srgbClr val="002060"/>
                </a:solidFill>
                <a:latin typeface="Times New Roman" panose="02020603050405020304" pitchFamily="18" charset="0"/>
                <a:ea typeface="Arial" panose="020B0604020202020204" pitchFamily="34" charset="0"/>
                <a:cs typeface="Times New Roman" panose="02020603050405020304" pitchFamily="18" charset="0"/>
              </a:rPr>
              <a:t>Social science as a field of </a:t>
            </a:r>
            <a:r>
              <a:rPr lang="en-GB" sz="3200" b="1" i="1" dirty="0" smtClean="0">
                <a:solidFill>
                  <a:srgbClr val="002060"/>
                </a:solidFill>
                <a:latin typeface="Times New Roman" panose="02020603050405020304" pitchFamily="18" charset="0"/>
                <a:ea typeface="Arial" panose="020B0604020202020204" pitchFamily="34" charset="0"/>
                <a:cs typeface="Times New Roman" panose="02020603050405020304" pitchFamily="18" charset="0"/>
              </a:rPr>
              <a:t>practices</a:t>
            </a:r>
          </a:p>
          <a:p>
            <a:pPr algn="just">
              <a:spcAft>
                <a:spcPts val="0"/>
              </a:spcAft>
            </a:pPr>
            <a:endParaRPr lang="it-IT" sz="3200" dirty="0">
              <a:solidFill>
                <a:srgbClr val="002060"/>
              </a:solidFill>
              <a:latin typeface="Times New Roman" panose="02020603050405020304" pitchFamily="18" charset="0"/>
              <a:ea typeface="Arial" panose="020B0604020202020204" pitchFamily="34" charset="0"/>
              <a:cs typeface="Times New Roman" panose="02020603050405020304" pitchFamily="18" charset="0"/>
            </a:endParaRPr>
          </a:p>
          <a:p>
            <a:pPr marL="342900" indent="-342900">
              <a:buClr>
                <a:srgbClr val="C00000"/>
              </a:buClr>
              <a:buSzPct val="157000"/>
              <a:buFont typeface="Arial" panose="020B0604020202020204" pitchFamily="34" charset="0"/>
              <a:buChar char="•"/>
            </a:pPr>
            <a:r>
              <a:rPr lang="en-GB" sz="2400" dirty="0">
                <a:latin typeface="Times New Roman" panose="02020603050405020304" pitchFamily="18" charset="0"/>
                <a:ea typeface="Arial" panose="020B0604020202020204" pitchFamily="34" charset="0"/>
              </a:rPr>
              <a:t>Another way to conceive global social sciences, recognising their intrinsic theoretical and methodological </a:t>
            </a:r>
            <a:r>
              <a:rPr lang="en-GB" sz="2400" dirty="0" smtClean="0">
                <a:latin typeface="Times New Roman" panose="02020603050405020304" pitchFamily="18" charset="0"/>
                <a:ea typeface="Arial" panose="020B0604020202020204" pitchFamily="34" charset="0"/>
              </a:rPr>
              <a:t>pluralism, </a:t>
            </a:r>
            <a:r>
              <a:rPr lang="en-GB" sz="2400" dirty="0">
                <a:latin typeface="Times New Roman" panose="02020603050405020304" pitchFamily="18" charset="0"/>
                <a:ea typeface="Arial" panose="020B0604020202020204" pitchFamily="34" charset="0"/>
              </a:rPr>
              <a:t>is to look at social science as a ‘field’ and social scientists as a ‘community of </a:t>
            </a:r>
            <a:r>
              <a:rPr lang="en-GB" sz="2400" dirty="0" smtClean="0">
                <a:latin typeface="Times New Roman" panose="02020603050405020304" pitchFamily="18" charset="0"/>
                <a:ea typeface="Arial" panose="020B0604020202020204" pitchFamily="34" charset="0"/>
              </a:rPr>
              <a:t>practices’</a:t>
            </a:r>
          </a:p>
          <a:p>
            <a:pPr>
              <a:buClr>
                <a:srgbClr val="C00000"/>
              </a:buClr>
              <a:buSzPct val="157000"/>
            </a:pPr>
            <a:endParaRPr lang="en-GB" sz="2400" dirty="0" smtClean="0">
              <a:latin typeface="Times New Roman" panose="02020603050405020304" pitchFamily="18" charset="0"/>
              <a:ea typeface="Arial" panose="020B0604020202020204" pitchFamily="34" charset="0"/>
            </a:endParaRPr>
          </a:p>
          <a:p>
            <a:pPr marL="342900" indent="-342900">
              <a:buClr>
                <a:srgbClr val="C00000"/>
              </a:buClr>
              <a:buSzPct val="157000"/>
              <a:buFont typeface="Arial" panose="020B0604020202020204" pitchFamily="34" charset="0"/>
              <a:buChar char="•"/>
            </a:pPr>
            <a:r>
              <a:rPr lang="en-GB" sz="2400" dirty="0" smtClean="0">
                <a:latin typeface="Times New Roman" panose="02020603050405020304" pitchFamily="18" charset="0"/>
                <a:ea typeface="Arial" panose="020B0604020202020204" pitchFamily="34" charset="0"/>
              </a:rPr>
              <a:t>In </a:t>
            </a:r>
            <a:r>
              <a:rPr lang="en-GB" sz="2400" dirty="0">
                <a:latin typeface="Times New Roman" panose="02020603050405020304" pitchFamily="18" charset="0"/>
                <a:ea typeface="Arial" panose="020B0604020202020204" pitchFamily="34" charset="0"/>
              </a:rPr>
              <a:t>this case, social sciences are identifiable with an array of questions about society and social relationships, to be answered by using </a:t>
            </a:r>
            <a:r>
              <a:rPr lang="en-GB" sz="2400" dirty="0" smtClean="0">
                <a:latin typeface="Times New Roman" panose="02020603050405020304" pitchFamily="18" charset="0"/>
                <a:ea typeface="Arial" panose="020B0604020202020204" pitchFamily="34" charset="0"/>
              </a:rPr>
              <a:t>“logical” criteria (logical only because they are expressed by and based on argumentation, mutual intelligibility, accountability..), </a:t>
            </a:r>
            <a:r>
              <a:rPr lang="en-GB" sz="2400" dirty="0">
                <a:solidFill>
                  <a:srgbClr val="0070C0"/>
                </a:solidFill>
                <a:latin typeface="Times New Roman" panose="02020603050405020304" pitchFamily="18" charset="0"/>
                <a:ea typeface="Arial" panose="020B0604020202020204" pitchFamily="34" charset="0"/>
              </a:rPr>
              <a:t>immanent</a:t>
            </a:r>
            <a:r>
              <a:rPr lang="en-GB" sz="2400" dirty="0">
                <a:latin typeface="Times New Roman" panose="02020603050405020304" pitchFamily="18" charset="0"/>
                <a:ea typeface="Arial" panose="020B0604020202020204" pitchFamily="34" charset="0"/>
              </a:rPr>
              <a:t> to social </a:t>
            </a:r>
            <a:r>
              <a:rPr lang="en-GB" sz="2400" dirty="0" smtClean="0">
                <a:latin typeface="Times New Roman" panose="02020603050405020304" pitchFamily="18" charset="0"/>
                <a:ea typeface="Arial" panose="020B0604020202020204" pitchFamily="34" charset="0"/>
              </a:rPr>
              <a:t>organization of life </a:t>
            </a:r>
          </a:p>
          <a:p>
            <a:pPr>
              <a:buClr>
                <a:srgbClr val="C00000"/>
              </a:buClr>
              <a:buSzPct val="157000"/>
            </a:pPr>
            <a:r>
              <a:rPr lang="en-GB" sz="2400" dirty="0">
                <a:latin typeface="Times New Roman" panose="02020603050405020304" pitchFamily="18" charset="0"/>
                <a:ea typeface="Arial" panose="020B0604020202020204" pitchFamily="34" charset="0"/>
              </a:rPr>
              <a:t> </a:t>
            </a:r>
            <a:r>
              <a:rPr lang="en-GB" sz="2400" dirty="0" smtClean="0">
                <a:latin typeface="Times New Roman" panose="02020603050405020304" pitchFamily="18" charset="0"/>
                <a:ea typeface="Arial" panose="020B0604020202020204" pitchFamily="34" charset="0"/>
              </a:rPr>
              <a:t>       (social reality = </a:t>
            </a:r>
            <a:r>
              <a:rPr lang="en-US" sz="2400" i="1" dirty="0" smtClean="0">
                <a:latin typeface="Times New Roman" panose="02020603050405020304" pitchFamily="18" charset="0"/>
                <a:ea typeface="Arial" panose="020B0604020202020204" pitchFamily="34" charset="0"/>
              </a:rPr>
              <a:t>forms-of-life</a:t>
            </a:r>
            <a:r>
              <a:rPr lang="en-US" sz="2400" dirty="0" smtClean="0">
                <a:latin typeface="Times New Roman" panose="02020603050405020304" pitchFamily="18" charset="0"/>
                <a:ea typeface="Arial" panose="020B0604020202020204" pitchFamily="34" charset="0"/>
              </a:rPr>
              <a:t> = the </a:t>
            </a:r>
            <a:r>
              <a:rPr lang="en-US" sz="2400" dirty="0">
                <a:latin typeface="Times New Roman" panose="02020603050405020304" pitchFamily="18" charset="0"/>
                <a:ea typeface="Arial" panose="020B0604020202020204" pitchFamily="34" charset="0"/>
              </a:rPr>
              <a:t>reality that we all practice, the reality produced by our </a:t>
            </a:r>
            <a:r>
              <a:rPr lang="en-US" sz="2400" dirty="0" smtClean="0">
                <a:latin typeface="Times New Roman" panose="02020603050405020304" pitchFamily="18" charset="0"/>
                <a:ea typeface="Arial" panose="020B0604020202020204" pitchFamily="34" charset="0"/>
              </a:rPr>
              <a:t>practices - our </a:t>
            </a:r>
            <a:r>
              <a:rPr lang="en-US" sz="2400" dirty="0">
                <a:latin typeface="Times New Roman" panose="02020603050405020304" pitchFamily="18" charset="0"/>
                <a:ea typeface="Arial" panose="020B0604020202020204" pitchFamily="34" charset="0"/>
              </a:rPr>
              <a:t>practices are always discursive </a:t>
            </a:r>
            <a:r>
              <a:rPr lang="en-US" sz="2400" dirty="0" smtClean="0">
                <a:latin typeface="Times New Roman" panose="02020603050405020304" pitchFamily="18" charset="0"/>
                <a:ea typeface="Arial" panose="020B0604020202020204" pitchFamily="34" charset="0"/>
              </a:rPr>
              <a:t>practices)</a:t>
            </a:r>
            <a:endParaRPr lang="en-US" sz="2400" dirty="0">
              <a:latin typeface="Times New Roman" panose="02020603050405020304" pitchFamily="18" charset="0"/>
              <a:ea typeface="Arial" panose="020B0604020202020204" pitchFamily="34" charset="0"/>
            </a:endParaRPr>
          </a:p>
          <a:p>
            <a:pPr>
              <a:buClr>
                <a:srgbClr val="C00000"/>
              </a:buClr>
              <a:buSzPct val="157000"/>
            </a:pPr>
            <a:endParaRPr lang="en-GB" sz="2400" dirty="0" smtClean="0">
              <a:latin typeface="Times New Roman" panose="02020603050405020304" pitchFamily="18" charset="0"/>
              <a:ea typeface="Arial" panose="020B0604020202020204" pitchFamily="34" charset="0"/>
            </a:endParaRPr>
          </a:p>
        </p:txBody>
      </p:sp>
    </p:spTree>
    <p:extLst>
      <p:ext uri="{BB962C8B-B14F-4D97-AF65-F5344CB8AC3E}">
        <p14:creationId xmlns:p14="http://schemas.microsoft.com/office/powerpoint/2010/main" val="1419339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461177" y="3729162"/>
            <a:ext cx="8420431" cy="2308324"/>
          </a:xfrm>
          <a:prstGeom prst="rect">
            <a:avLst/>
          </a:prstGeom>
        </p:spPr>
        <p:txBody>
          <a:bodyPr wrap="square">
            <a:spAutoFit/>
          </a:bodyPr>
          <a:lstStyle/>
          <a:p>
            <a:pPr marL="342900" lvl="0" indent="-342900">
              <a:buClr>
                <a:srgbClr val="C00000"/>
              </a:buClr>
              <a:buSzPct val="157000"/>
              <a:buFont typeface="Arial" panose="020B0604020202020204" pitchFamily="34" charset="0"/>
              <a:buChar char="•"/>
            </a:pPr>
            <a:r>
              <a:rPr lang="en-GB" sz="2400" dirty="0">
                <a:solidFill>
                  <a:prstClr val="black"/>
                </a:solidFill>
                <a:latin typeface="Times New Roman" panose="02020603050405020304" pitchFamily="18" charset="0"/>
                <a:ea typeface="Arial" panose="020B0604020202020204" pitchFamily="34" charset="0"/>
              </a:rPr>
              <a:t>Social sciences are conceived as a way, among many, to answer general questions about human condition; an auto-poietic discipline that is continuously transformed by ‘new’ entry (as happened with the inclusion of the voices of women and other cultural diversities) in an open process of progressive democratization</a:t>
            </a:r>
            <a:endParaRPr lang="it-IT" sz="2400" dirty="0">
              <a:solidFill>
                <a:prstClr val="black"/>
              </a:solidFill>
            </a:endParaRPr>
          </a:p>
        </p:txBody>
      </p:sp>
      <p:sp>
        <p:nvSpPr>
          <p:cNvPr id="8" name="Rettangolo 7"/>
          <p:cNvSpPr/>
          <p:nvPr/>
        </p:nvSpPr>
        <p:spPr>
          <a:xfrm>
            <a:off x="461177" y="467128"/>
            <a:ext cx="8134183" cy="2308324"/>
          </a:xfrm>
          <a:prstGeom prst="rect">
            <a:avLst/>
          </a:prstGeom>
        </p:spPr>
        <p:txBody>
          <a:bodyPr wrap="square">
            <a:spAutoFit/>
          </a:bodyPr>
          <a:lstStyle/>
          <a:p>
            <a:pPr marL="342900" lvl="0" indent="-342900">
              <a:buClr>
                <a:srgbClr val="C00000"/>
              </a:buClr>
              <a:buSzPct val="157000"/>
              <a:buFont typeface="Arial" panose="020B0604020202020204" pitchFamily="34" charset="0"/>
              <a:buChar char="•"/>
            </a:pPr>
            <a:r>
              <a:rPr lang="en-GB" sz="2400" dirty="0">
                <a:solidFill>
                  <a:prstClr val="black"/>
                </a:solidFill>
                <a:latin typeface="Times New Roman" panose="02020603050405020304" pitchFamily="18" charset="0"/>
                <a:ea typeface="Arial" panose="020B0604020202020204" pitchFamily="34" charset="0"/>
              </a:rPr>
              <a:t>This perspective recognizes that social sciences aspire to produce some forms of discourse (</a:t>
            </a:r>
            <a:r>
              <a:rPr lang="en-GB" sz="2400" i="1" dirty="0">
                <a:solidFill>
                  <a:prstClr val="black"/>
                </a:solidFill>
                <a:latin typeface="Times New Roman" panose="02020603050405020304" pitchFamily="18" charset="0"/>
                <a:ea typeface="Arial" panose="020B0604020202020204" pitchFamily="34" charset="0"/>
              </a:rPr>
              <a:t>knowledge</a:t>
            </a:r>
            <a:r>
              <a:rPr lang="en-GB" sz="2400" dirty="0">
                <a:solidFill>
                  <a:prstClr val="black"/>
                </a:solidFill>
                <a:latin typeface="Times New Roman" panose="02020603050405020304" pitchFamily="18" charset="0"/>
                <a:ea typeface="Arial" panose="020B0604020202020204" pitchFamily="34" charset="0"/>
              </a:rPr>
              <a:t>) about the human existence which are based on forms of immanent explanation of human condition; immanent because they renounce to explain social experience using ‘nature’, ‘reality’, ‘truth’ and other </a:t>
            </a:r>
            <a:r>
              <a:rPr lang="en-GB" sz="2400" dirty="0" err="1">
                <a:solidFill>
                  <a:prstClr val="black"/>
                </a:solidFill>
                <a:latin typeface="Times New Roman" panose="02020603050405020304" pitchFamily="18" charset="0"/>
                <a:ea typeface="Arial" panose="020B0604020202020204" pitchFamily="34" charset="0"/>
              </a:rPr>
              <a:t>essentialized</a:t>
            </a:r>
            <a:r>
              <a:rPr lang="en-GB" sz="2400" dirty="0">
                <a:solidFill>
                  <a:prstClr val="black"/>
                </a:solidFill>
                <a:latin typeface="Times New Roman" panose="02020603050405020304" pitchFamily="18" charset="0"/>
                <a:ea typeface="Arial" panose="020B0604020202020204" pitchFamily="34" charset="0"/>
              </a:rPr>
              <a:t> transcendental concepts</a:t>
            </a:r>
          </a:p>
        </p:txBody>
      </p:sp>
    </p:spTree>
    <p:extLst>
      <p:ext uri="{BB962C8B-B14F-4D97-AF65-F5344CB8AC3E}">
        <p14:creationId xmlns:p14="http://schemas.microsoft.com/office/powerpoint/2010/main" val="1248281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36884" y="365760"/>
            <a:ext cx="8431731" cy="5262979"/>
          </a:xfrm>
          <a:prstGeom prst="rect">
            <a:avLst/>
          </a:prstGeom>
        </p:spPr>
        <p:txBody>
          <a:bodyPr wrap="square">
            <a:spAutoFit/>
          </a:bodyPr>
          <a:lstStyle/>
          <a:p>
            <a:pPr marL="457200" indent="-457200">
              <a:buClr>
                <a:srgbClr val="C00000"/>
              </a:buClr>
              <a:buFont typeface="Wingdings" panose="05000000000000000000" pitchFamily="2" charset="2"/>
              <a:buChar char="§"/>
            </a:pPr>
            <a:r>
              <a:rPr lang="en-GB" sz="2800" dirty="0">
                <a:latin typeface="Times New Roman" panose="02020603050405020304" pitchFamily="18" charset="0"/>
                <a:ea typeface="Arial" panose="020B0604020202020204" pitchFamily="34" charset="0"/>
              </a:rPr>
              <a:t>In its ‘practical’ dimension, social sciences should also be seen as a field of power and </a:t>
            </a:r>
            <a:r>
              <a:rPr lang="en-GB" sz="2800" dirty="0" smtClean="0">
                <a:latin typeface="Times New Roman" panose="02020603050405020304" pitchFamily="18" charset="0"/>
                <a:ea typeface="Arial" panose="020B0604020202020204" pitchFamily="34" charset="0"/>
              </a:rPr>
              <a:t>struggle</a:t>
            </a:r>
          </a:p>
          <a:p>
            <a:pPr>
              <a:buClr>
                <a:srgbClr val="C00000"/>
              </a:buClr>
            </a:pPr>
            <a:r>
              <a:rPr lang="en-GB" sz="2800" dirty="0">
                <a:latin typeface="Times New Roman" panose="02020603050405020304" pitchFamily="18" charset="0"/>
                <a:ea typeface="Arial" panose="020B0604020202020204" pitchFamily="34" charset="0"/>
              </a:rPr>
              <a:t>	</a:t>
            </a:r>
            <a:r>
              <a:rPr lang="en-GB" sz="2800" dirty="0" smtClean="0">
                <a:latin typeface="Times New Roman" panose="02020603050405020304" pitchFamily="18" charset="0"/>
                <a:ea typeface="Arial" panose="020B0604020202020204" pitchFamily="34" charset="0"/>
              </a:rPr>
              <a:t>(practical </a:t>
            </a:r>
            <a:r>
              <a:rPr lang="en-GB" sz="2800" i="1" dirty="0" smtClean="0">
                <a:latin typeface="Times New Roman" panose="02020603050405020304" pitchFamily="18" charset="0"/>
                <a:ea typeface="Arial" panose="020B0604020202020204" pitchFamily="34" charset="0"/>
              </a:rPr>
              <a:t>is</a:t>
            </a:r>
            <a:r>
              <a:rPr lang="en-GB" sz="2800" dirty="0" smtClean="0">
                <a:latin typeface="Times New Roman" panose="02020603050405020304" pitchFamily="18" charset="0"/>
                <a:ea typeface="Arial" panose="020B0604020202020204" pitchFamily="34" charset="0"/>
              </a:rPr>
              <a:t> political)</a:t>
            </a:r>
          </a:p>
          <a:p>
            <a:pPr marL="457200" indent="-457200">
              <a:buClr>
                <a:srgbClr val="C00000"/>
              </a:buClr>
              <a:buFont typeface="Wingdings" panose="05000000000000000000" pitchFamily="2" charset="2"/>
              <a:buChar char="§"/>
            </a:pPr>
            <a:r>
              <a:rPr lang="en-GB" sz="2800" dirty="0" smtClean="0">
                <a:latin typeface="Times New Roman" panose="02020603050405020304" pitchFamily="18" charset="0"/>
                <a:ea typeface="Arial" panose="020B0604020202020204" pitchFamily="34" charset="0"/>
              </a:rPr>
              <a:t>In </a:t>
            </a:r>
            <a:r>
              <a:rPr lang="en-GB" sz="2800" dirty="0">
                <a:latin typeface="Times New Roman" panose="02020603050405020304" pitchFamily="18" charset="0"/>
                <a:ea typeface="Arial" panose="020B0604020202020204" pitchFamily="34" charset="0"/>
              </a:rPr>
              <a:t>this perspective, </a:t>
            </a:r>
            <a:r>
              <a:rPr lang="it-IT" sz="2800" dirty="0">
                <a:latin typeface="Times New Roman" panose="02020603050405020304" pitchFamily="18" charset="0"/>
                <a:ea typeface="Arial" panose="020B0604020202020204" pitchFamily="34" charset="0"/>
              </a:rPr>
              <a:t>the </a:t>
            </a:r>
            <a:r>
              <a:rPr lang="en-GB" sz="2800" dirty="0" smtClean="0">
                <a:latin typeface="Times New Roman" panose="02020603050405020304" pitchFamily="18" charset="0"/>
                <a:ea typeface="Arial" panose="020B0604020202020204" pitchFamily="34" charset="0"/>
              </a:rPr>
              <a:t>question at the </a:t>
            </a:r>
            <a:r>
              <a:rPr lang="en-GB" sz="2800" dirty="0" err="1" smtClean="0">
                <a:latin typeface="Times New Roman" panose="02020603050405020304" pitchFamily="18" charset="0"/>
                <a:ea typeface="Arial" panose="020B0604020202020204" pitchFamily="34" charset="0"/>
              </a:rPr>
              <a:t>center</a:t>
            </a:r>
            <a:r>
              <a:rPr lang="en-GB" sz="2800" dirty="0" smtClean="0">
                <a:latin typeface="Times New Roman" panose="02020603050405020304" pitchFamily="18" charset="0"/>
                <a:ea typeface="Arial" panose="020B0604020202020204" pitchFamily="34" charset="0"/>
              </a:rPr>
              <a:t> of the debate on the parochialism / universalism of the social sciences does not concern a debate on the 'truth' or on the 'validity' of its statements</a:t>
            </a:r>
          </a:p>
          <a:p>
            <a:pPr marL="457200" indent="-457200">
              <a:buClr>
                <a:srgbClr val="C00000"/>
              </a:buClr>
              <a:buFont typeface="Wingdings" panose="05000000000000000000" pitchFamily="2" charset="2"/>
              <a:buChar char="§"/>
            </a:pPr>
            <a:r>
              <a:rPr lang="en-GB" sz="2800" dirty="0" smtClean="0">
                <a:latin typeface="Times New Roman" panose="02020603050405020304" pitchFamily="18" charset="0"/>
                <a:ea typeface="Arial" panose="020B0604020202020204" pitchFamily="34" charset="0"/>
              </a:rPr>
              <a:t>Instead, it concerns the internal </a:t>
            </a:r>
            <a:r>
              <a:rPr lang="en-GB" sz="2800" i="1" dirty="0" smtClean="0">
                <a:latin typeface="Times New Roman" panose="02020603050405020304" pitchFamily="18" charset="0"/>
                <a:ea typeface="Arial" panose="020B0604020202020204" pitchFamily="34" charset="0"/>
              </a:rPr>
              <a:t>Order of the Discourse </a:t>
            </a:r>
            <a:r>
              <a:rPr lang="en-GB" sz="2800" dirty="0" smtClean="0">
                <a:latin typeface="Times New Roman" panose="02020603050405020304" pitchFamily="18" charset="0"/>
                <a:ea typeface="Arial" panose="020B0604020202020204" pitchFamily="34" charset="0"/>
              </a:rPr>
              <a:t>of the social sciences (Foucault): </a:t>
            </a:r>
            <a:r>
              <a:rPr lang="en-US" sz="2800" dirty="0">
                <a:latin typeface="Times New Roman" panose="02020603050405020304" pitchFamily="18" charset="0"/>
                <a:ea typeface="Arial" panose="020B0604020202020204" pitchFamily="34" charset="0"/>
              </a:rPr>
              <a:t>the set of procedures </a:t>
            </a:r>
            <a:r>
              <a:rPr lang="en-US" sz="2800" dirty="0" smtClean="0">
                <a:latin typeface="Times New Roman" panose="02020603050405020304" pitchFamily="18" charset="0"/>
                <a:ea typeface="Arial" panose="020B0604020202020204" pitchFamily="34" charset="0"/>
              </a:rPr>
              <a:t>by </a:t>
            </a:r>
            <a:r>
              <a:rPr lang="en-US" sz="2800" dirty="0">
                <a:latin typeface="Times New Roman" panose="02020603050405020304" pitchFamily="18" charset="0"/>
                <a:ea typeface="Arial" panose="020B0604020202020204" pitchFamily="34" charset="0"/>
              </a:rPr>
              <a:t>which the </a:t>
            </a:r>
            <a:r>
              <a:rPr lang="en-US" sz="2800" dirty="0" smtClean="0">
                <a:latin typeface="Times New Roman" panose="02020603050405020304" pitchFamily="18" charset="0"/>
                <a:ea typeface="Arial" panose="020B0604020202020204" pitchFamily="34" charset="0"/>
              </a:rPr>
              <a:t>Discourse produces forms </a:t>
            </a:r>
            <a:r>
              <a:rPr lang="en-US" sz="2800" dirty="0">
                <a:latin typeface="Times New Roman" panose="02020603050405020304" pitchFamily="18" charset="0"/>
                <a:ea typeface="Arial" panose="020B0604020202020204" pitchFamily="34" charset="0"/>
              </a:rPr>
              <a:t>of control over </a:t>
            </a:r>
            <a:r>
              <a:rPr lang="en-US" sz="2800" dirty="0" smtClean="0">
                <a:latin typeface="Times New Roman" panose="02020603050405020304" pitchFamily="18" charset="0"/>
                <a:ea typeface="Arial" panose="020B0604020202020204" pitchFamily="34" charset="0"/>
              </a:rPr>
              <a:t>and in-between ourselves, principle of exclusion, </a:t>
            </a:r>
            <a:r>
              <a:rPr lang="en-US" sz="2800" i="1" dirty="0" err="1" smtClean="0">
                <a:latin typeface="Times New Roman" panose="02020603050405020304" pitchFamily="18" charset="0"/>
                <a:ea typeface="Arial" panose="020B0604020202020204" pitchFamily="34" charset="0"/>
              </a:rPr>
              <a:t>partage</a:t>
            </a:r>
            <a:r>
              <a:rPr lang="en-US" sz="2800" dirty="0">
                <a:latin typeface="Times New Roman" panose="02020603050405020304" pitchFamily="18" charset="0"/>
                <a:ea typeface="Arial" panose="020B0604020202020204" pitchFamily="34" charset="0"/>
              </a:rPr>
              <a:t>.. </a:t>
            </a:r>
            <a:endParaRPr lang="en-US" sz="2800" dirty="0" smtClean="0">
              <a:latin typeface="Times New Roman" panose="02020603050405020304" pitchFamily="18" charset="0"/>
              <a:ea typeface="Arial" panose="020B0604020202020204" pitchFamily="34" charset="0"/>
            </a:endParaRPr>
          </a:p>
        </p:txBody>
      </p:sp>
    </p:spTree>
    <p:extLst>
      <p:ext uri="{BB962C8B-B14F-4D97-AF65-F5344CB8AC3E}">
        <p14:creationId xmlns:p14="http://schemas.microsoft.com/office/powerpoint/2010/main" val="1592722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43123" y="2285163"/>
            <a:ext cx="8666922" cy="2246769"/>
          </a:xfrm>
          <a:prstGeom prst="rect">
            <a:avLst/>
          </a:prstGeom>
        </p:spPr>
        <p:txBody>
          <a:bodyPr wrap="square">
            <a:spAutoFit/>
          </a:bodyPr>
          <a:lstStyle/>
          <a:p>
            <a:pPr marL="457200" lvl="0" indent="-457200">
              <a:buClr>
                <a:srgbClr val="C00000"/>
              </a:buClr>
              <a:buFont typeface="Wingdings" panose="05000000000000000000" pitchFamily="2" charset="2"/>
              <a:buChar char="§"/>
            </a:pPr>
            <a:r>
              <a:rPr lang="en-GB" sz="2800" dirty="0">
                <a:solidFill>
                  <a:prstClr val="black"/>
                </a:solidFill>
                <a:latin typeface="Times New Roman" panose="02020603050405020304" pitchFamily="18" charset="0"/>
                <a:ea typeface="Arial" panose="020B0604020202020204" pitchFamily="34" charset="0"/>
              </a:rPr>
              <a:t>It recognizes that social sciences are a specific field of knowledge/power where different subjects struggle – using shared rules (although an important part of the struggle can be changing the current rules) – for the hegemony in interpreting the social </a:t>
            </a:r>
            <a:r>
              <a:rPr lang="en-GB" sz="2800" dirty="0" smtClean="0">
                <a:solidFill>
                  <a:prstClr val="black"/>
                </a:solidFill>
                <a:latin typeface="Times New Roman" panose="02020603050405020304" pitchFamily="18" charset="0"/>
                <a:ea typeface="Arial" panose="020B0604020202020204" pitchFamily="34" charset="0"/>
              </a:rPr>
              <a:t>reality</a:t>
            </a:r>
            <a:endParaRPr lang="it-IT" sz="2800" dirty="0">
              <a:solidFill>
                <a:prstClr val="black"/>
              </a:solidFill>
            </a:endParaRPr>
          </a:p>
        </p:txBody>
      </p:sp>
      <p:sp>
        <p:nvSpPr>
          <p:cNvPr id="5" name="Rettangolo 4"/>
          <p:cNvSpPr/>
          <p:nvPr/>
        </p:nvSpPr>
        <p:spPr>
          <a:xfrm>
            <a:off x="214685" y="420398"/>
            <a:ext cx="8181891" cy="1384995"/>
          </a:xfrm>
          <a:prstGeom prst="rect">
            <a:avLst/>
          </a:prstGeom>
        </p:spPr>
        <p:txBody>
          <a:bodyPr wrap="square">
            <a:spAutoFit/>
          </a:bodyPr>
          <a:lstStyle/>
          <a:p>
            <a:pPr marL="457200" lvl="0" indent="-457200">
              <a:buClr>
                <a:srgbClr val="C00000"/>
              </a:buClr>
              <a:buFont typeface="Wingdings" panose="05000000000000000000" pitchFamily="2" charset="2"/>
              <a:buChar char="§"/>
            </a:pPr>
            <a:r>
              <a:rPr lang="en-GB" sz="2800" dirty="0">
                <a:solidFill>
                  <a:prstClr val="black"/>
                </a:solidFill>
                <a:latin typeface="Times New Roman" panose="02020603050405020304" pitchFamily="18" charset="0"/>
                <a:ea typeface="Arial" panose="020B0604020202020204" pitchFamily="34" charset="0"/>
              </a:rPr>
              <a:t>what is at stake in social sciences as discourse is its </a:t>
            </a:r>
            <a:r>
              <a:rPr lang="en-GB" sz="2800" i="1" dirty="0">
                <a:solidFill>
                  <a:prstClr val="black"/>
                </a:solidFill>
                <a:latin typeface="Times New Roman" panose="02020603050405020304" pitchFamily="18" charset="0"/>
                <a:ea typeface="Arial" panose="020B0604020202020204" pitchFamily="34" charset="0"/>
              </a:rPr>
              <a:t>how</a:t>
            </a:r>
            <a:r>
              <a:rPr lang="en-GB" sz="2800" dirty="0">
                <a:solidFill>
                  <a:prstClr val="black"/>
                </a:solidFill>
                <a:latin typeface="Times New Roman" panose="02020603050405020304" pitchFamily="18" charset="0"/>
                <a:ea typeface="Arial" panose="020B0604020202020204" pitchFamily="34" charset="0"/>
              </a:rPr>
              <a:t>, rather than its </a:t>
            </a:r>
            <a:r>
              <a:rPr lang="en-GB" sz="2800" i="1" dirty="0">
                <a:solidFill>
                  <a:prstClr val="black"/>
                </a:solidFill>
                <a:latin typeface="Times New Roman" panose="02020603050405020304" pitchFamily="18" charset="0"/>
                <a:ea typeface="Arial" panose="020B0604020202020204" pitchFamily="34" charset="0"/>
              </a:rPr>
              <a:t>what</a:t>
            </a:r>
            <a:r>
              <a:rPr lang="en-GB" sz="2800" dirty="0">
                <a:solidFill>
                  <a:prstClr val="black"/>
                </a:solidFill>
                <a:latin typeface="Times New Roman" panose="02020603050405020304" pitchFamily="18" charset="0"/>
                <a:ea typeface="Arial" panose="020B0604020202020204" pitchFamily="34" charset="0"/>
              </a:rPr>
              <a:t>; not what it says, but how it says something of something</a:t>
            </a:r>
          </a:p>
        </p:txBody>
      </p:sp>
    </p:spTree>
    <p:extLst>
      <p:ext uri="{BB962C8B-B14F-4D97-AF65-F5344CB8AC3E}">
        <p14:creationId xmlns:p14="http://schemas.microsoft.com/office/powerpoint/2010/main" val="2026283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0"/>
            <a:ext cx="9143999" cy="6555641"/>
          </a:xfrm>
          <a:prstGeom prst="rect">
            <a:avLst/>
          </a:prstGeom>
        </p:spPr>
        <p:txBody>
          <a:bodyPr wrap="square">
            <a:spAutoFit/>
          </a:bodyPr>
          <a:lstStyle/>
          <a:p>
            <a:r>
              <a:rPr lang="en-US" dirty="0" smtClean="0">
                <a:latin typeface="Times New Roman" panose="02020603050405020304" pitchFamily="18" charset="0"/>
                <a:cs typeface="Times New Roman" panose="02020603050405020304" pitchFamily="18" charset="0"/>
              </a:rPr>
              <a:t>Starting points:</a:t>
            </a:r>
          </a:p>
          <a:p>
            <a:endParaRPr lang="en-US" dirty="0" smtClean="0">
              <a:latin typeface="Times New Roman" panose="02020603050405020304" pitchFamily="18" charset="0"/>
              <a:cs typeface="Times New Roman" panose="02020603050405020304" pitchFamily="18" charset="0"/>
            </a:endParaRPr>
          </a:p>
          <a:p>
            <a:pPr marL="447675" indent="-447675">
              <a:buClr>
                <a:srgbClr val="C00000"/>
              </a:buClr>
              <a:buFont typeface="Times New Roman" panose="02020603050405020304" pitchFamily="18" charset="0"/>
              <a:buChar char="►"/>
            </a:pPr>
            <a:r>
              <a:rPr lang="en-US" sz="2400" dirty="0" smtClean="0">
                <a:latin typeface="Times New Roman" panose="02020603050405020304" pitchFamily="18" charset="0"/>
                <a:cs typeface="Times New Roman" panose="02020603050405020304" pitchFamily="18" charset="0"/>
              </a:rPr>
              <a:t>globalization, whatever it is supposed to mean, is undermining the baggage of ideas and concepts that modernity has come up with to describe itself</a:t>
            </a:r>
          </a:p>
          <a:p>
            <a:pPr marL="447675" indent="-447675">
              <a:buClr>
                <a:srgbClr val="C00000"/>
              </a:buClr>
              <a:buFont typeface="Times New Roman" panose="02020603050405020304" pitchFamily="18" charset="0"/>
              <a:buChar char="►"/>
            </a:pPr>
            <a:r>
              <a:rPr lang="en-GB" sz="2400" dirty="0">
                <a:latin typeface="Times New Roman" panose="02020603050405020304" pitchFamily="18" charset="0"/>
                <a:cs typeface="Times New Roman" panose="02020603050405020304" pitchFamily="18" charset="0"/>
              </a:rPr>
              <a:t>the tool-kit of words and concepts that characterised social sciences seems no longer useful to understand how societies are changing under the effects of the processes of </a:t>
            </a:r>
            <a:r>
              <a:rPr lang="en-GB" sz="2400" dirty="0" smtClean="0">
                <a:latin typeface="Times New Roman" panose="02020603050405020304" pitchFamily="18" charset="0"/>
                <a:cs typeface="Times New Roman" panose="02020603050405020304" pitchFamily="18" charset="0"/>
              </a:rPr>
              <a:t>globalization</a:t>
            </a:r>
          </a:p>
          <a:p>
            <a:pPr marL="285750" indent="-285750">
              <a:buClr>
                <a:srgbClr val="C00000"/>
              </a:buClr>
              <a:buFont typeface="Times New Roman" panose="02020603050405020304" pitchFamily="18" charset="0"/>
              <a:buChar char="►"/>
            </a:pPr>
            <a:endParaRPr lang="en-GB" sz="2400" dirty="0">
              <a:latin typeface="Times New Roman" panose="02020603050405020304" pitchFamily="18" charset="0"/>
              <a:cs typeface="Times New Roman" panose="02020603050405020304" pitchFamily="18" charset="0"/>
            </a:endParaRPr>
          </a:p>
          <a:p>
            <a:pPr>
              <a:buClr>
                <a:srgbClr val="C00000"/>
              </a:buClr>
            </a:pPr>
            <a:r>
              <a:rPr lang="en-US" sz="2000" dirty="0" smtClean="0"/>
              <a:t>so that some questions become relevant ...</a:t>
            </a:r>
            <a:endParaRPr lang="en-GB" sz="2000" dirty="0">
              <a:latin typeface="Times New Roman" panose="02020603050405020304" pitchFamily="18" charset="0"/>
              <a:cs typeface="Times New Roman" panose="02020603050405020304" pitchFamily="18" charset="0"/>
            </a:endParaRPr>
          </a:p>
          <a:p>
            <a:pPr>
              <a:buClr>
                <a:srgbClr val="C00000"/>
              </a:buClr>
            </a:pPr>
            <a:endParaRPr lang="it-IT" sz="2400" dirty="0" smtClean="0">
              <a:latin typeface="Times New Roman" panose="02020603050405020304" pitchFamily="18" charset="0"/>
              <a:cs typeface="Times New Roman" panose="02020603050405020304" pitchFamily="18" charset="0"/>
            </a:endParaRPr>
          </a:p>
          <a:p>
            <a:pPr marL="342900" indent="-342900">
              <a:buClr>
                <a:srgbClr val="7030A0"/>
              </a:buClr>
              <a:buSzPct val="127000"/>
              <a:buFont typeface="Wingdings" panose="05000000000000000000" pitchFamily="2" charset="2"/>
              <a:buChar char="§"/>
            </a:pPr>
            <a:r>
              <a:rPr lang="en-GB" sz="2400" dirty="0">
                <a:latin typeface="Times New Roman" panose="02020603050405020304" pitchFamily="18" charset="0"/>
                <a:cs typeface="Times New Roman" panose="02020603050405020304" pitchFamily="18" charset="0"/>
              </a:rPr>
              <a:t>Are class, status, role, culture, identity, belonging, and nation-state, just to name a few, still able to catch the diversity and complexity of the current social </a:t>
            </a:r>
            <a:r>
              <a:rPr lang="en-GB" sz="2400" dirty="0" smtClean="0">
                <a:latin typeface="Times New Roman" panose="02020603050405020304" pitchFamily="18" charset="0"/>
                <a:cs typeface="Times New Roman" panose="02020603050405020304" pitchFamily="18" charset="0"/>
              </a:rPr>
              <a:t>experiences?</a:t>
            </a:r>
          </a:p>
          <a:p>
            <a:pPr marL="342900" indent="-342900">
              <a:buClr>
                <a:srgbClr val="7030A0"/>
              </a:buClr>
              <a:buSzPct val="127000"/>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When </a:t>
            </a:r>
            <a:r>
              <a:rPr lang="en-GB" sz="2400" dirty="0">
                <a:latin typeface="Times New Roman" panose="02020603050405020304" pitchFamily="18" charset="0"/>
                <a:cs typeface="Times New Roman" panose="02020603050405020304" pitchFamily="18" charset="0"/>
              </a:rPr>
              <a:t>and how did this tool-kit become </a:t>
            </a:r>
            <a:r>
              <a:rPr lang="en-GB" sz="2400" dirty="0" smtClean="0">
                <a:latin typeface="Times New Roman" panose="02020603050405020304" pitchFamily="18" charset="0"/>
                <a:cs typeface="Times New Roman" panose="02020603050405020304" pitchFamily="18" charset="0"/>
              </a:rPr>
              <a:t>out-dated?</a:t>
            </a:r>
          </a:p>
          <a:p>
            <a:pPr marL="342900" indent="-342900">
              <a:buClr>
                <a:srgbClr val="7030A0"/>
              </a:buClr>
              <a:buSzPct val="127000"/>
              <a:buFont typeface="Wingdings" panose="05000000000000000000" pitchFamily="2" charset="2"/>
              <a:buChar char="§"/>
            </a:pPr>
            <a:r>
              <a:rPr lang="en-GB" sz="2400" dirty="0" smtClean="0">
                <a:latin typeface="Times New Roman" panose="02020603050405020304" pitchFamily="18" charset="0"/>
                <a:cs typeface="Times New Roman" panose="02020603050405020304" pitchFamily="18" charset="0"/>
              </a:rPr>
              <a:t>Is </a:t>
            </a:r>
            <a:r>
              <a:rPr lang="en-GB" sz="2400" dirty="0">
                <a:latin typeface="Times New Roman" panose="02020603050405020304" pitchFamily="18" charset="0"/>
                <a:cs typeface="Times New Roman" panose="02020603050405020304" pitchFamily="18" charset="0"/>
              </a:rPr>
              <a:t>this incapacity to apply old vocabularies to the current experience the sign of an unavoidable end of the social sciences, at least in the way we have known them so far?</a:t>
            </a:r>
            <a:endParaRPr lang="it-IT"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805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fade">
                                      <p:cBhvr>
                                        <p:cTn id="7" dur="1000"/>
                                        <p:tgtEl>
                                          <p:spTgt spid="2">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7" end="7"/>
                                            </p:txEl>
                                          </p:spTgt>
                                        </p:tgtEl>
                                        <p:attrNameLst>
                                          <p:attrName>style.visibility</p:attrName>
                                        </p:attrNameLst>
                                      </p:cBhvr>
                                      <p:to>
                                        <p:strVal val="visible"/>
                                      </p:to>
                                    </p:set>
                                    <p:animEffect transition="in" filter="fade">
                                      <p:cBhvr>
                                        <p:cTn id="10" dur="1000"/>
                                        <p:tgtEl>
                                          <p:spTgt spid="2">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animEffect transition="in" filter="fade">
                                      <p:cBhvr>
                                        <p:cTn id="13" dur="1000"/>
                                        <p:tgtEl>
                                          <p:spTgt spid="2">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9" end="9"/>
                                            </p:txEl>
                                          </p:spTgt>
                                        </p:tgtEl>
                                        <p:attrNameLst>
                                          <p:attrName>style.visibility</p:attrName>
                                        </p:attrNameLst>
                                      </p:cBhvr>
                                      <p:to>
                                        <p:strVal val="visible"/>
                                      </p:to>
                                    </p:set>
                                    <p:animEffect transition="in" filter="fade">
                                      <p:cBhvr>
                                        <p:cTn id="16" dur="1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6253" y="327259"/>
            <a:ext cx="8537609" cy="6186309"/>
          </a:xfrm>
          <a:prstGeom prst="rect">
            <a:avLst/>
          </a:prstGeom>
        </p:spPr>
        <p:txBody>
          <a:bodyPr wrap="square">
            <a:spAutoFit/>
          </a:bodyPr>
          <a:lstStyle/>
          <a:p>
            <a:pPr marL="571500" indent="-571500">
              <a:buClr>
                <a:srgbClr val="C00000"/>
              </a:buClr>
              <a:buFont typeface="Wingdings" panose="05000000000000000000" pitchFamily="2" charset="2"/>
              <a:buChar char="§"/>
            </a:pPr>
            <a:r>
              <a:rPr lang="en-GB" sz="3600" dirty="0">
                <a:latin typeface="Times New Roman" panose="02020603050405020304" pitchFamily="18" charset="0"/>
                <a:ea typeface="Arial" panose="020B0604020202020204" pitchFamily="34" charset="0"/>
              </a:rPr>
              <a:t>Recognizing that the truth of social sciences is constructed by participant as a </a:t>
            </a:r>
            <a:r>
              <a:rPr lang="en-GB" sz="3600" dirty="0">
                <a:latin typeface="Times New Roman" panose="02020603050405020304" pitchFamily="18" charset="0"/>
                <a:ea typeface="Arial" panose="020B0604020202020204" pitchFamily="34" charset="0"/>
              </a:rPr>
              <a:t>world</a:t>
            </a:r>
            <a:r>
              <a:rPr lang="en-GB" sz="3600" dirty="0">
                <a:latin typeface="Times New Roman" panose="02020603050405020304" pitchFamily="18" charset="0"/>
                <a:ea typeface="Arial" panose="020B0604020202020204" pitchFamily="34" charset="0"/>
              </a:rPr>
              <a:t> in common (Bakhtin), in a struggle for </a:t>
            </a:r>
            <a:r>
              <a:rPr lang="en-GB" sz="3600" dirty="0" smtClean="0">
                <a:latin typeface="Times New Roman" panose="02020603050405020304" pitchFamily="18" charset="0"/>
                <a:ea typeface="Arial" panose="020B0604020202020204" pitchFamily="34" charset="0"/>
              </a:rPr>
              <a:t>– or in resistance to - hegemony </a:t>
            </a:r>
            <a:r>
              <a:rPr lang="en-GB" sz="3600" dirty="0">
                <a:latin typeface="Times New Roman" panose="02020603050405020304" pitchFamily="18" charset="0"/>
                <a:ea typeface="Arial" panose="020B0604020202020204" pitchFamily="34" charset="0"/>
              </a:rPr>
              <a:t>(Gramsci) means </a:t>
            </a:r>
            <a:endParaRPr lang="en-GB" sz="3600" dirty="0" smtClean="0">
              <a:latin typeface="Times New Roman" panose="02020603050405020304" pitchFamily="18" charset="0"/>
              <a:ea typeface="Arial" panose="020B0604020202020204" pitchFamily="34" charset="0"/>
            </a:endParaRPr>
          </a:p>
          <a:p>
            <a:pPr marL="742950" indent="-742950">
              <a:buClr>
                <a:srgbClr val="C00000"/>
              </a:buClr>
              <a:buFont typeface="+mj-lt"/>
              <a:buAutoNum type="arabicPeriod"/>
            </a:pPr>
            <a:r>
              <a:rPr lang="en-GB" sz="3600" dirty="0" smtClean="0">
                <a:latin typeface="Times New Roman" panose="02020603050405020304" pitchFamily="18" charset="0"/>
                <a:ea typeface="Arial" panose="020B0604020202020204" pitchFamily="34" charset="0"/>
              </a:rPr>
              <a:t>to </a:t>
            </a:r>
            <a:r>
              <a:rPr lang="en-GB" sz="3600" dirty="0">
                <a:latin typeface="Times New Roman" panose="02020603050405020304" pitchFamily="18" charset="0"/>
                <a:ea typeface="Arial" panose="020B0604020202020204" pitchFamily="34" charset="0"/>
              </a:rPr>
              <a:t>put under scrutiny which kind of the order of the discourse (its regime of truth) is produced within social sciences (Foucault) and which kind of capital is produced and used, and what is at stake in this specific kind of social practice</a:t>
            </a:r>
            <a:endParaRPr lang="it-IT" sz="3600" dirty="0"/>
          </a:p>
        </p:txBody>
      </p:sp>
    </p:spTree>
    <p:extLst>
      <p:ext uri="{BB962C8B-B14F-4D97-AF65-F5344CB8AC3E}">
        <p14:creationId xmlns:p14="http://schemas.microsoft.com/office/powerpoint/2010/main" val="3032042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77078" y="882063"/>
            <a:ext cx="8253454" cy="5755422"/>
          </a:xfrm>
          <a:prstGeom prst="rect">
            <a:avLst/>
          </a:prstGeom>
        </p:spPr>
        <p:txBody>
          <a:bodyPr wrap="square">
            <a:spAutoFit/>
          </a:bodyPr>
          <a:lstStyle/>
          <a:p>
            <a:pPr>
              <a:buClr>
                <a:srgbClr val="C00000"/>
              </a:buClr>
            </a:pPr>
            <a:r>
              <a:rPr lang="en-US" sz="3600" dirty="0" smtClean="0">
                <a:solidFill>
                  <a:srgbClr val="C00000"/>
                </a:solidFill>
                <a:latin typeface="Times New Roman" panose="02020603050405020304" pitchFamily="18" charset="0"/>
                <a:ea typeface="Arial" panose="020B0604020202020204" pitchFamily="34" charset="0"/>
              </a:rPr>
              <a:t>2. </a:t>
            </a:r>
            <a:r>
              <a:rPr lang="en-US" sz="3400" dirty="0" smtClean="0">
                <a:latin typeface="Times New Roman" panose="02020603050405020304" pitchFamily="18" charset="0"/>
                <a:ea typeface="Arial" panose="020B0604020202020204" pitchFamily="34" charset="0"/>
              </a:rPr>
              <a:t>And </a:t>
            </a:r>
            <a:r>
              <a:rPr lang="en-US" sz="3400" dirty="0" smtClean="0">
                <a:latin typeface="Times New Roman" panose="02020603050405020304" pitchFamily="18" charset="0"/>
                <a:ea typeface="Arial" panose="020B0604020202020204" pitchFamily="34" charset="0"/>
              </a:rPr>
              <a:t>it means to use </a:t>
            </a:r>
            <a:r>
              <a:rPr lang="en-US" sz="3400" dirty="0">
                <a:latin typeface="Times New Roman" panose="02020603050405020304" pitchFamily="18" charset="0"/>
                <a:ea typeface="Arial" panose="020B0604020202020204" pitchFamily="34" charset="0"/>
              </a:rPr>
              <a:t>the </a:t>
            </a:r>
            <a:r>
              <a:rPr lang="en-US" sz="3400" dirty="0" err="1">
                <a:latin typeface="Times New Roman" panose="02020603050405020304" pitchFamily="18" charset="0"/>
                <a:ea typeface="Arial" panose="020B0604020202020204" pitchFamily="34" charset="0"/>
              </a:rPr>
              <a:t>foucaultian</a:t>
            </a:r>
            <a:r>
              <a:rPr lang="en-US" sz="3400" dirty="0">
                <a:latin typeface="Times New Roman" panose="02020603050405020304" pitchFamily="18" charset="0"/>
                <a:ea typeface="Arial" panose="020B0604020202020204" pitchFamily="34" charset="0"/>
              </a:rPr>
              <a:t> notion of the </a:t>
            </a:r>
            <a:r>
              <a:rPr lang="en-US" sz="3400" dirty="0" smtClean="0">
                <a:latin typeface="Times New Roman" panose="02020603050405020304" pitchFamily="18" charset="0"/>
                <a:ea typeface="Arial" panose="020B0604020202020204" pitchFamily="34" charset="0"/>
              </a:rPr>
              <a:t>“regime </a:t>
            </a:r>
            <a:r>
              <a:rPr lang="en-US" sz="3400" dirty="0">
                <a:latin typeface="Times New Roman" panose="02020603050405020304" pitchFamily="18" charset="0"/>
                <a:ea typeface="Arial" panose="020B0604020202020204" pitchFamily="34" charset="0"/>
              </a:rPr>
              <a:t>of </a:t>
            </a:r>
            <a:r>
              <a:rPr lang="en-US" sz="3400" dirty="0" smtClean="0">
                <a:latin typeface="Times New Roman" panose="02020603050405020304" pitchFamily="18" charset="0"/>
                <a:ea typeface="Arial" panose="020B0604020202020204" pitchFamily="34" charset="0"/>
              </a:rPr>
              <a:t>truth” to go </a:t>
            </a:r>
            <a:r>
              <a:rPr lang="en-US" sz="3400" dirty="0">
                <a:latin typeface="Times New Roman" panose="02020603050405020304" pitchFamily="18" charset="0"/>
                <a:ea typeface="Arial" panose="020B0604020202020204" pitchFamily="34" charset="0"/>
              </a:rPr>
              <a:t>beyond the production of a </a:t>
            </a:r>
            <a:r>
              <a:rPr lang="en-US" sz="3400" dirty="0" err="1">
                <a:latin typeface="Times New Roman" panose="02020603050405020304" pitchFamily="18" charset="0"/>
                <a:ea typeface="Arial" panose="020B0604020202020204" pitchFamily="34" charset="0"/>
              </a:rPr>
              <a:t>partage</a:t>
            </a:r>
            <a:r>
              <a:rPr lang="en-US" sz="3400" dirty="0">
                <a:latin typeface="Times New Roman" panose="02020603050405020304" pitchFamily="18" charset="0"/>
                <a:ea typeface="Arial" panose="020B0604020202020204" pitchFamily="34" charset="0"/>
              </a:rPr>
              <a:t> between true and false, indicating rather the production of a gap between </a:t>
            </a:r>
            <a:r>
              <a:rPr lang="en-US" sz="3400" dirty="0" smtClean="0">
                <a:latin typeface="Times New Roman" panose="02020603050405020304" pitchFamily="18" charset="0"/>
                <a:ea typeface="Arial" panose="020B0604020202020204" pitchFamily="34" charset="0"/>
              </a:rPr>
              <a:t>“lives </a:t>
            </a:r>
            <a:r>
              <a:rPr lang="en-US" sz="3400" dirty="0">
                <a:latin typeface="Times New Roman" panose="02020603050405020304" pitchFamily="18" charset="0"/>
                <a:ea typeface="Arial" panose="020B0604020202020204" pitchFamily="34" charset="0"/>
              </a:rPr>
              <a:t>that </a:t>
            </a:r>
            <a:r>
              <a:rPr lang="en-US" sz="3400" dirty="0" smtClean="0">
                <a:latin typeface="Times New Roman" panose="02020603050405020304" pitchFamily="18" charset="0"/>
                <a:ea typeface="Arial" panose="020B0604020202020204" pitchFamily="34" charset="0"/>
              </a:rPr>
              <a:t>count” </a:t>
            </a:r>
            <a:r>
              <a:rPr lang="en-US" sz="3400" dirty="0">
                <a:latin typeface="Times New Roman" panose="02020603050405020304" pitchFamily="18" charset="0"/>
                <a:ea typeface="Arial" panose="020B0604020202020204" pitchFamily="34" charset="0"/>
              </a:rPr>
              <a:t>and </a:t>
            </a:r>
            <a:r>
              <a:rPr lang="en-US" sz="3400" dirty="0" smtClean="0">
                <a:latin typeface="Times New Roman" panose="02020603050405020304" pitchFamily="18" charset="0"/>
                <a:ea typeface="Arial" panose="020B0604020202020204" pitchFamily="34" charset="0"/>
              </a:rPr>
              <a:t>“lives </a:t>
            </a:r>
            <a:r>
              <a:rPr lang="en-US" sz="3400" dirty="0">
                <a:latin typeface="Times New Roman" panose="02020603050405020304" pitchFamily="18" charset="0"/>
                <a:ea typeface="Arial" panose="020B0604020202020204" pitchFamily="34" charset="0"/>
              </a:rPr>
              <a:t>that do not </a:t>
            </a:r>
            <a:r>
              <a:rPr lang="en-US" sz="3400" dirty="0" smtClean="0">
                <a:latin typeface="Times New Roman" panose="02020603050405020304" pitchFamily="18" charset="0"/>
                <a:ea typeface="Arial" panose="020B0604020202020204" pitchFamily="34" charset="0"/>
              </a:rPr>
              <a:t>count”. (</a:t>
            </a:r>
            <a:r>
              <a:rPr lang="en-US" sz="3400" i="1" dirty="0" smtClean="0">
                <a:latin typeface="Times New Roman" panose="02020603050405020304" pitchFamily="18" charset="0"/>
                <a:ea typeface="Arial" panose="020B0604020202020204" pitchFamily="34" charset="0"/>
              </a:rPr>
              <a:t>scientific lives included</a:t>
            </a:r>
            <a:r>
              <a:rPr lang="en-US" sz="3400" dirty="0" smtClean="0">
                <a:latin typeface="Times New Roman" panose="02020603050405020304" pitchFamily="18" charset="0"/>
                <a:ea typeface="Arial" panose="020B0604020202020204" pitchFamily="34" charset="0"/>
              </a:rPr>
              <a:t>)</a:t>
            </a:r>
          </a:p>
          <a:p>
            <a:pPr marL="457200" indent="-457200">
              <a:buClr>
                <a:srgbClr val="C00000"/>
              </a:buClr>
              <a:buFont typeface="Wingdings" panose="05000000000000000000" pitchFamily="2" charset="2"/>
              <a:buChar char="§"/>
            </a:pPr>
            <a:endParaRPr lang="en-US" sz="3400" dirty="0" smtClean="0">
              <a:latin typeface="Times New Roman" panose="02020603050405020304" pitchFamily="18" charset="0"/>
              <a:ea typeface="Arial" panose="020B0604020202020204" pitchFamily="34" charset="0"/>
            </a:endParaRPr>
          </a:p>
          <a:p>
            <a:pPr>
              <a:buClr>
                <a:srgbClr val="C00000"/>
              </a:buClr>
            </a:pPr>
            <a:r>
              <a:rPr lang="en-US" sz="3400" dirty="0" smtClean="0">
                <a:solidFill>
                  <a:srgbClr val="C00000"/>
                </a:solidFill>
                <a:latin typeface="Times New Roman" panose="02020603050405020304" pitchFamily="18" charset="0"/>
                <a:ea typeface="Arial" panose="020B0604020202020204" pitchFamily="34" charset="0"/>
              </a:rPr>
              <a:t>3. </a:t>
            </a:r>
            <a:r>
              <a:rPr lang="en-US" sz="3400" dirty="0" smtClean="0">
                <a:latin typeface="Times New Roman" panose="02020603050405020304" pitchFamily="18" charset="0"/>
                <a:ea typeface="Arial" panose="020B0604020202020204" pitchFamily="34" charset="0"/>
              </a:rPr>
              <a:t>And </a:t>
            </a:r>
            <a:r>
              <a:rPr lang="en-US" sz="3400" dirty="0" smtClean="0">
                <a:latin typeface="Times New Roman" panose="02020603050405020304" pitchFamily="18" charset="0"/>
                <a:ea typeface="Arial" panose="020B0604020202020204" pitchFamily="34" charset="0"/>
              </a:rPr>
              <a:t>maybe it means the re-turn of an “old” order of problems (also in our academic life)</a:t>
            </a:r>
            <a:endParaRPr lang="en-US" sz="3400" dirty="0">
              <a:latin typeface="Times New Roman" panose="02020603050405020304" pitchFamily="18" charset="0"/>
              <a:ea typeface="Arial" panose="020B0604020202020204" pitchFamily="34" charset="0"/>
            </a:endParaRPr>
          </a:p>
          <a:p>
            <a:pPr marL="457200" indent="-457200">
              <a:buClr>
                <a:srgbClr val="C00000"/>
              </a:buClr>
              <a:buFont typeface="Wingdings" panose="05000000000000000000" pitchFamily="2" charset="2"/>
              <a:buChar char="§"/>
            </a:pPr>
            <a:endParaRPr lang="en-US" sz="3200" dirty="0" smtClean="0">
              <a:latin typeface="Times New Roman" panose="02020603050405020304" pitchFamily="18" charset="0"/>
              <a:ea typeface="Arial" panose="020B0604020202020204" pitchFamily="34" charset="0"/>
            </a:endParaRPr>
          </a:p>
          <a:p>
            <a:pPr marL="457200" indent="-457200">
              <a:buClr>
                <a:srgbClr val="C00000"/>
              </a:buClr>
              <a:buFont typeface="Wingdings" panose="05000000000000000000" pitchFamily="2" charset="2"/>
              <a:buChar char="§"/>
            </a:pPr>
            <a:endParaRPr lang="en-GB" sz="2800" dirty="0">
              <a:latin typeface="Times New Roman" panose="02020603050405020304" pitchFamily="18" charset="0"/>
              <a:ea typeface="Arial" panose="020B0604020202020204" pitchFamily="34" charset="0"/>
            </a:endParaRPr>
          </a:p>
        </p:txBody>
      </p:sp>
    </p:spTree>
    <p:extLst>
      <p:ext uri="{BB962C8B-B14F-4D97-AF65-F5344CB8AC3E}">
        <p14:creationId xmlns:p14="http://schemas.microsoft.com/office/powerpoint/2010/main" val="4004947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olo 1"/>
          <p:cNvSpPr>
            <a:spLocks noGrp="1"/>
          </p:cNvSpPr>
          <p:nvPr>
            <p:ph type="ctrTitle"/>
          </p:nvPr>
        </p:nvSpPr>
        <p:spPr>
          <a:xfrm>
            <a:off x="828924" y="311330"/>
            <a:ext cx="7772400" cy="881366"/>
          </a:xfrm>
        </p:spPr>
        <p:txBody>
          <a:bodyPr>
            <a:noAutofit/>
          </a:bodyPr>
          <a:lstStyle/>
          <a:p>
            <a:r>
              <a:rPr lang="it-IT" sz="3200" b="1" dirty="0" smtClean="0">
                <a:solidFill>
                  <a:srgbClr val="C00000"/>
                </a:solidFill>
                <a:latin typeface="Times New Roman" panose="02020603050405020304" pitchFamily="18" charset="0"/>
                <a:cs typeface="Times New Roman" panose="02020603050405020304" pitchFamily="18" charset="0"/>
              </a:rPr>
              <a:t>Some </a:t>
            </a:r>
            <a:r>
              <a:rPr lang="it-IT" sz="3200" b="1" dirty="0" err="1" smtClean="0">
                <a:solidFill>
                  <a:srgbClr val="C00000"/>
                </a:solidFill>
                <a:latin typeface="Times New Roman" panose="02020603050405020304" pitchFamily="18" charset="0"/>
                <a:cs typeface="Times New Roman" panose="02020603050405020304" pitchFamily="18" charset="0"/>
              </a:rPr>
              <a:t>elements</a:t>
            </a:r>
            <a:r>
              <a:rPr lang="it-IT" sz="3200" b="1" dirty="0" smtClean="0">
                <a:solidFill>
                  <a:srgbClr val="C00000"/>
                </a:solidFill>
                <a:latin typeface="Times New Roman" panose="02020603050405020304" pitchFamily="18" charset="0"/>
                <a:cs typeface="Times New Roman" panose="02020603050405020304" pitchFamily="18" charset="0"/>
              </a:rPr>
              <a:t> of the </a:t>
            </a:r>
            <a:r>
              <a:rPr lang="it-IT" sz="3200" b="1" dirty="0" err="1" smtClean="0">
                <a:solidFill>
                  <a:srgbClr val="C00000"/>
                </a:solidFill>
                <a:latin typeface="Times New Roman" panose="02020603050405020304" pitchFamily="18" charset="0"/>
                <a:cs typeface="Times New Roman" panose="02020603050405020304" pitchFamily="18" charset="0"/>
              </a:rPr>
              <a:t>old</a:t>
            </a:r>
            <a:r>
              <a:rPr lang="it-IT" sz="3200" b="1" dirty="0" smtClean="0">
                <a:solidFill>
                  <a:srgbClr val="C00000"/>
                </a:solidFill>
                <a:latin typeface="Times New Roman" panose="02020603050405020304" pitchFamily="18" charset="0"/>
                <a:cs typeface="Times New Roman" panose="02020603050405020304" pitchFamily="18" charset="0"/>
              </a:rPr>
              <a:t>-new </a:t>
            </a:r>
            <a:r>
              <a:rPr lang="it-IT" sz="3200" b="1" dirty="0" err="1" smtClean="0">
                <a:solidFill>
                  <a:srgbClr val="C00000"/>
                </a:solidFill>
                <a:latin typeface="Times New Roman" panose="02020603050405020304" pitchFamily="18" charset="0"/>
                <a:cs typeface="Times New Roman" panose="02020603050405020304" pitchFamily="18" charset="0"/>
              </a:rPr>
              <a:t>order</a:t>
            </a:r>
            <a:r>
              <a:rPr lang="it-IT" sz="3200" b="1" dirty="0" smtClean="0">
                <a:solidFill>
                  <a:srgbClr val="C00000"/>
                </a:solidFill>
                <a:latin typeface="Times New Roman" panose="02020603050405020304" pitchFamily="18" charset="0"/>
                <a:cs typeface="Times New Roman" panose="02020603050405020304" pitchFamily="18" charset="0"/>
              </a:rPr>
              <a:t> of </a:t>
            </a:r>
            <a:r>
              <a:rPr lang="it-IT" sz="3200" b="1" dirty="0" err="1" smtClean="0">
                <a:solidFill>
                  <a:srgbClr val="C00000"/>
                </a:solidFill>
                <a:latin typeface="Times New Roman" panose="02020603050405020304" pitchFamily="18" charset="0"/>
                <a:cs typeface="Times New Roman" panose="02020603050405020304" pitchFamily="18" charset="0"/>
              </a:rPr>
              <a:t>problems</a:t>
            </a:r>
            <a:endParaRPr lang="it-IT" sz="3200" b="1" dirty="0">
              <a:solidFill>
                <a:srgbClr val="C00000"/>
              </a:solidFill>
              <a:latin typeface="Times New Roman" panose="02020603050405020304" pitchFamily="18" charset="0"/>
              <a:cs typeface="Times New Roman" panose="02020603050405020304" pitchFamily="18" charset="0"/>
            </a:endParaRPr>
          </a:p>
        </p:txBody>
      </p:sp>
      <p:sp>
        <p:nvSpPr>
          <p:cNvPr id="3" name="Sottotitolo 2"/>
          <p:cNvSpPr>
            <a:spLocks noGrp="1"/>
          </p:cNvSpPr>
          <p:nvPr>
            <p:ph type="subTitle" idx="1"/>
          </p:nvPr>
        </p:nvSpPr>
        <p:spPr>
          <a:xfrm>
            <a:off x="739471" y="1478943"/>
            <a:ext cx="7704814" cy="4882100"/>
          </a:xfrm>
        </p:spPr>
        <p:txBody>
          <a:bodyPr>
            <a:normAutofit fontScale="85000" lnSpcReduction="10000"/>
          </a:bodyPr>
          <a:lstStyle/>
          <a:p>
            <a:pPr marL="457200" indent="-457200" algn="l">
              <a:buFont typeface="Wingdings" panose="05000000000000000000" pitchFamily="2" charset="2"/>
              <a:buChar char="§"/>
            </a:pPr>
            <a:r>
              <a:rPr lang="en-GB" sz="3200" dirty="0">
                <a:latin typeface="Times New Roman" panose="02020603050405020304" pitchFamily="18" charset="0"/>
                <a:ea typeface="+mj-ea"/>
                <a:cs typeface="Times New Roman" panose="02020603050405020304" pitchFamily="18" charset="0"/>
              </a:rPr>
              <a:t>The inevitability </a:t>
            </a:r>
            <a:r>
              <a:rPr lang="en-GB" sz="3200" dirty="0" smtClean="0">
                <a:latin typeface="Times New Roman" panose="02020603050405020304" pitchFamily="18" charset="0"/>
                <a:ea typeface="+mj-ea"/>
                <a:cs typeface="Times New Roman" panose="02020603050405020304" pitchFamily="18" charset="0"/>
              </a:rPr>
              <a:t>of a </a:t>
            </a:r>
            <a:r>
              <a:rPr lang="en-GB" sz="3200" dirty="0">
                <a:latin typeface="Times New Roman" panose="02020603050405020304" pitchFamily="18" charset="0"/>
                <a:ea typeface="+mj-ea"/>
                <a:cs typeface="Times New Roman" panose="02020603050405020304" pitchFamily="18" charset="0"/>
              </a:rPr>
              <a:t>discourse </a:t>
            </a:r>
            <a:r>
              <a:rPr lang="en-GB" sz="3200" dirty="0" err="1">
                <a:latin typeface="Times New Roman" panose="02020603050405020304" pitchFamily="18" charset="0"/>
                <a:ea typeface="+mj-ea"/>
                <a:cs typeface="Times New Roman" panose="02020603050405020304" pitchFamily="18" charset="0"/>
              </a:rPr>
              <a:t>centered</a:t>
            </a:r>
            <a:r>
              <a:rPr lang="en-GB" sz="3200" dirty="0">
                <a:latin typeface="Times New Roman" panose="02020603050405020304" pitchFamily="18" charset="0"/>
                <a:ea typeface="+mj-ea"/>
                <a:cs typeface="Times New Roman" panose="02020603050405020304" pitchFamily="18" charset="0"/>
              </a:rPr>
              <a:t> on theory </a:t>
            </a:r>
            <a:r>
              <a:rPr lang="en-GB" sz="3200" i="1" dirty="0">
                <a:latin typeface="Times New Roman" panose="02020603050405020304" pitchFamily="18" charset="0"/>
                <a:ea typeface="+mj-ea"/>
                <a:cs typeface="Times New Roman" panose="02020603050405020304" pitchFamily="18" charset="0"/>
              </a:rPr>
              <a:t>and</a:t>
            </a:r>
            <a:r>
              <a:rPr lang="en-GB" sz="3200" dirty="0">
                <a:latin typeface="Times New Roman" panose="02020603050405020304" pitchFamily="18" charset="0"/>
                <a:ea typeface="+mj-ea"/>
                <a:cs typeface="Times New Roman" panose="02020603050405020304" pitchFamily="18" charset="0"/>
              </a:rPr>
              <a:t> method, </a:t>
            </a:r>
            <a:r>
              <a:rPr lang="en-GB" sz="3200" dirty="0" smtClean="0">
                <a:latin typeface="Times New Roman" panose="02020603050405020304" pitchFamily="18" charset="0"/>
                <a:ea typeface="+mj-ea"/>
                <a:cs typeface="Times New Roman" panose="02020603050405020304" pitchFamily="18" charset="0"/>
              </a:rPr>
              <a:t>but on </a:t>
            </a:r>
            <a:r>
              <a:rPr lang="en-GB" sz="3200" dirty="0">
                <a:latin typeface="Times New Roman" panose="02020603050405020304" pitchFamily="18" charset="0"/>
                <a:ea typeface="+mj-ea"/>
                <a:cs typeface="Times New Roman" panose="02020603050405020304" pitchFamily="18" charset="0"/>
              </a:rPr>
              <a:t>their </a:t>
            </a:r>
            <a:r>
              <a:rPr lang="en-GB" sz="3200" b="1" dirty="0">
                <a:solidFill>
                  <a:srgbClr val="0070C0"/>
                </a:solidFill>
                <a:latin typeface="Times New Roman" panose="02020603050405020304" pitchFamily="18" charset="0"/>
                <a:ea typeface="+mj-ea"/>
                <a:cs typeface="Times New Roman" panose="02020603050405020304" pitchFamily="18" charset="0"/>
              </a:rPr>
              <a:t>formal aspects</a:t>
            </a:r>
            <a:r>
              <a:rPr lang="en-GB" sz="3200" dirty="0">
                <a:latin typeface="Times New Roman" panose="02020603050405020304" pitchFamily="18" charset="0"/>
                <a:ea typeface="+mj-ea"/>
                <a:cs typeface="Times New Roman" panose="02020603050405020304" pitchFamily="18" charset="0"/>
              </a:rPr>
              <a:t> (in teaching, doing </a:t>
            </a:r>
            <a:r>
              <a:rPr lang="en-GB" sz="3200" dirty="0" smtClean="0">
                <a:latin typeface="Times New Roman" panose="02020603050405020304" pitchFamily="18" charset="0"/>
                <a:ea typeface="+mj-ea"/>
                <a:cs typeface="Times New Roman" panose="02020603050405020304" pitchFamily="18" charset="0"/>
              </a:rPr>
              <a:t>research)</a:t>
            </a:r>
          </a:p>
          <a:p>
            <a:pPr algn="l"/>
            <a:r>
              <a:rPr lang="en-US" sz="3200" dirty="0">
                <a:latin typeface="Times New Roman" panose="02020603050405020304" pitchFamily="18" charset="0"/>
                <a:ea typeface="+mj-ea"/>
                <a:cs typeface="Times New Roman" panose="02020603050405020304" pitchFamily="18" charset="0"/>
              </a:rPr>
              <a:t>This problem was denounced at the beginning of the twenty years of </a:t>
            </a:r>
            <a:r>
              <a:rPr lang="en-US" sz="3200" dirty="0" smtClean="0">
                <a:latin typeface="Times New Roman" panose="02020603050405020304" pitchFamily="18" charset="0"/>
                <a:ea typeface="+mj-ea"/>
                <a:cs typeface="Times New Roman" panose="02020603050405020304" pitchFamily="18" charset="0"/>
              </a:rPr>
              <a:t>globalization-as-a-critical </a:t>
            </a:r>
            <a:r>
              <a:rPr lang="en-US" sz="3200" dirty="0" smtClean="0">
                <a:latin typeface="Times New Roman" panose="02020603050405020304" pitchFamily="18" charset="0"/>
                <a:ea typeface="+mj-ea"/>
                <a:cs typeface="Times New Roman" panose="02020603050405020304" pitchFamily="18" charset="0"/>
              </a:rPr>
              <a:t>discourse in this way:</a:t>
            </a:r>
            <a:endParaRPr lang="en-US" sz="3200" dirty="0">
              <a:latin typeface="Times New Roman" panose="02020603050405020304" pitchFamily="18" charset="0"/>
              <a:ea typeface="+mj-ea"/>
              <a:cs typeface="Times New Roman" panose="02020603050405020304" pitchFamily="18" charset="0"/>
            </a:endParaRPr>
          </a:p>
          <a:p>
            <a:pPr algn="l"/>
            <a:endParaRPr lang="en-US" sz="3200" dirty="0">
              <a:latin typeface="Times New Roman" panose="02020603050405020304" pitchFamily="18" charset="0"/>
              <a:ea typeface="+mj-ea"/>
              <a:cs typeface="Times New Roman" panose="02020603050405020304" pitchFamily="18" charset="0"/>
            </a:endParaRPr>
          </a:p>
          <a:p>
            <a:pPr algn="l"/>
            <a:r>
              <a:rPr lang="en-US" sz="3200" dirty="0">
                <a:latin typeface="Times New Roman" panose="02020603050405020304" pitchFamily="18" charset="0"/>
                <a:ea typeface="+mj-ea"/>
                <a:cs typeface="Times New Roman" panose="02020603050405020304" pitchFamily="18" charset="0"/>
              </a:rPr>
              <a:t>“After all, if our work does nothing to ameliorate the human condition, then we might as well remain stuck in internal discourses that focus on formal aspects of theory and keep us disconnected from real world processes, for there are no consequences to our work beyond academic careers”. (Martinez 1998)</a:t>
            </a:r>
          </a:p>
          <a:p>
            <a:pPr algn="l"/>
            <a:endParaRPr lang="it-IT" sz="3200" dirty="0" smtClean="0">
              <a:latin typeface="Times New Roman" panose="02020603050405020304" pitchFamily="18" charset="0"/>
              <a:ea typeface="+mj-ea"/>
              <a:cs typeface="Times New Roman" panose="02020603050405020304" pitchFamily="18" charset="0"/>
            </a:endParaRPr>
          </a:p>
          <a:p>
            <a:endParaRPr lang="it-IT" dirty="0"/>
          </a:p>
        </p:txBody>
      </p:sp>
    </p:spTree>
    <p:extLst>
      <p:ext uri="{BB962C8B-B14F-4D97-AF65-F5344CB8AC3E}">
        <p14:creationId xmlns:p14="http://schemas.microsoft.com/office/powerpoint/2010/main" val="2252014893"/>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Times New Roman" panose="02020603050405020304" pitchFamily="18" charset="0"/>
                <a:cs typeface="Times New Roman" panose="02020603050405020304" pitchFamily="18" charset="0"/>
              </a:rPr>
              <a:t>The </a:t>
            </a:r>
            <a:r>
              <a:rPr lang="it-IT" dirty="0" err="1" smtClean="0">
                <a:latin typeface="Times New Roman" panose="02020603050405020304" pitchFamily="18" charset="0"/>
                <a:cs typeface="Times New Roman" panose="02020603050405020304" pitchFamily="18" charset="0"/>
              </a:rPr>
              <a:t>academic</a:t>
            </a:r>
            <a:r>
              <a:rPr lang="it-IT" dirty="0" smtClean="0">
                <a:latin typeface="Times New Roman" panose="02020603050405020304" pitchFamily="18" charset="0"/>
                <a:cs typeface="Times New Roman" panose="02020603050405020304" pitchFamily="18" charset="0"/>
              </a:rPr>
              <a:t> career </a:t>
            </a:r>
            <a:r>
              <a:rPr lang="it-IT" dirty="0" err="1" smtClean="0">
                <a:latin typeface="Times New Roman" panose="02020603050405020304" pitchFamily="18" charset="0"/>
                <a:cs typeface="Times New Roman" panose="02020603050405020304" pitchFamily="18" charset="0"/>
              </a:rPr>
              <a:t>as</a:t>
            </a:r>
            <a:r>
              <a:rPr lang="it-IT" dirty="0" smtClean="0">
                <a:latin typeface="Times New Roman" panose="02020603050405020304" pitchFamily="18" charset="0"/>
                <a:cs typeface="Times New Roman" panose="02020603050405020304" pitchFamily="18" charset="0"/>
              </a:rPr>
              <a:t> a </a:t>
            </a:r>
            <a:r>
              <a:rPr lang="it-IT" dirty="0" err="1" smtClean="0">
                <a:latin typeface="Times New Roman" panose="02020603050405020304" pitchFamily="18" charset="0"/>
                <a:cs typeface="Times New Roman" panose="02020603050405020304" pitchFamily="18" charset="0"/>
              </a:rPr>
              <a:t>field</a:t>
            </a:r>
            <a:r>
              <a:rPr lang="it-IT" dirty="0" smtClean="0">
                <a:latin typeface="Times New Roman" panose="02020603050405020304" pitchFamily="18" charset="0"/>
                <a:cs typeface="Times New Roman" panose="02020603050405020304" pitchFamily="18" charset="0"/>
              </a:rPr>
              <a:t> of </a:t>
            </a:r>
            <a:r>
              <a:rPr lang="it-IT" dirty="0" err="1" smtClean="0">
                <a:latin typeface="Times New Roman" panose="02020603050405020304" pitchFamily="18" charset="0"/>
                <a:cs typeface="Times New Roman" panose="02020603050405020304" pitchFamily="18" charset="0"/>
              </a:rPr>
              <a:t>struggle</a:t>
            </a:r>
            <a:r>
              <a:rPr lang="it-IT" dirty="0" smtClean="0">
                <a:latin typeface="Times New Roman" panose="02020603050405020304" pitchFamily="18" charset="0"/>
                <a:cs typeface="Times New Roman" panose="02020603050405020304" pitchFamily="18" charset="0"/>
              </a:rPr>
              <a:t> – </a:t>
            </a:r>
            <a:r>
              <a:rPr lang="it-IT" dirty="0" err="1" smtClean="0">
                <a:latin typeface="Times New Roman" panose="02020603050405020304" pitchFamily="18" charset="0"/>
                <a:cs typeface="Times New Roman" panose="02020603050405020304" pitchFamily="18" charset="0"/>
              </a:rPr>
              <a:t>what</a:t>
            </a:r>
            <a:r>
              <a:rPr lang="it-IT" dirty="0" smtClean="0">
                <a:latin typeface="Times New Roman" panose="02020603050405020304" pitchFamily="18" charset="0"/>
                <a:cs typeface="Times New Roman" panose="02020603050405020304" pitchFamily="18" charset="0"/>
              </a:rPr>
              <a:t> </a:t>
            </a:r>
            <a:r>
              <a:rPr lang="it-IT" dirty="0" err="1" smtClean="0">
                <a:latin typeface="Times New Roman" panose="02020603050405020304" pitchFamily="18" charset="0"/>
                <a:cs typeface="Times New Roman" panose="02020603050405020304" pitchFamily="18" charset="0"/>
              </a:rPr>
              <a:t>is</a:t>
            </a:r>
            <a:r>
              <a:rPr lang="it-IT" dirty="0" smtClean="0">
                <a:latin typeface="Times New Roman" panose="02020603050405020304" pitchFamily="18" charset="0"/>
                <a:cs typeface="Times New Roman" panose="02020603050405020304" pitchFamily="18" charset="0"/>
              </a:rPr>
              <a:t> </a:t>
            </a:r>
            <a:r>
              <a:rPr lang="it-IT" dirty="0" err="1" smtClean="0">
                <a:latin typeface="Times New Roman" panose="02020603050405020304" pitchFamily="18" charset="0"/>
                <a:cs typeface="Times New Roman" panose="02020603050405020304" pitchFamily="18" charset="0"/>
              </a:rPr>
              <a:t>at</a:t>
            </a:r>
            <a:r>
              <a:rPr lang="it-IT" dirty="0" smtClean="0">
                <a:latin typeface="Times New Roman" panose="02020603050405020304" pitchFamily="18" charset="0"/>
                <a:cs typeface="Times New Roman" panose="02020603050405020304" pitchFamily="18" charset="0"/>
              </a:rPr>
              <a:t> </a:t>
            </a:r>
            <a:r>
              <a:rPr lang="it-IT" dirty="0" err="1" smtClean="0">
                <a:latin typeface="Times New Roman" panose="02020603050405020304" pitchFamily="18" charset="0"/>
                <a:cs typeface="Times New Roman" panose="02020603050405020304" pitchFamily="18" charset="0"/>
              </a:rPr>
              <a:t>stake</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p:txBody>
          <a:bodyPr>
            <a:normAutofit fontScale="92500"/>
          </a:bodyPr>
          <a:lstStyle/>
          <a:p>
            <a:r>
              <a:rPr lang="it-IT" dirty="0">
                <a:latin typeface="Times New Roman" panose="02020603050405020304" pitchFamily="18" charset="0"/>
                <a:cs typeface="Times New Roman" panose="02020603050405020304" pitchFamily="18" charset="0"/>
              </a:rPr>
              <a:t>The </a:t>
            </a:r>
            <a:r>
              <a:rPr lang="it-IT" dirty="0" err="1">
                <a:latin typeface="Times New Roman" panose="02020603050405020304" pitchFamily="18" charset="0"/>
                <a:cs typeface="Times New Roman" panose="02020603050405020304" pitchFamily="18" charset="0"/>
              </a:rPr>
              <a:t>weakness</a:t>
            </a:r>
            <a:r>
              <a:rPr lang="it-IT" dirty="0">
                <a:latin typeface="Times New Roman" panose="02020603050405020304" pitchFamily="18" charset="0"/>
                <a:cs typeface="Times New Roman" panose="02020603050405020304" pitchFamily="18" charset="0"/>
              </a:rPr>
              <a:t> </a:t>
            </a:r>
            <a:r>
              <a:rPr lang="it-IT" dirty="0" smtClean="0">
                <a:latin typeface="Times New Roman" panose="02020603050405020304" pitchFamily="18" charset="0"/>
                <a:cs typeface="Times New Roman" panose="02020603050405020304" pitchFamily="18" charset="0"/>
              </a:rPr>
              <a:t>or </a:t>
            </a:r>
            <a:r>
              <a:rPr lang="it-IT" dirty="0" err="1" smtClean="0">
                <a:latin typeface="Times New Roman" panose="02020603050405020304" pitchFamily="18" charset="0"/>
                <a:cs typeface="Times New Roman" panose="02020603050405020304" pitchFamily="18" charset="0"/>
              </a:rPr>
              <a:t>subalternity</a:t>
            </a:r>
            <a:r>
              <a:rPr lang="it-IT" dirty="0" smtClean="0">
                <a:latin typeface="Times New Roman" panose="02020603050405020304" pitchFamily="18" charset="0"/>
                <a:cs typeface="Times New Roman" panose="02020603050405020304" pitchFamily="18" charset="0"/>
              </a:rPr>
              <a:t> of </a:t>
            </a:r>
            <a:r>
              <a:rPr lang="it-IT" dirty="0">
                <a:latin typeface="Times New Roman" panose="02020603050405020304" pitchFamily="18" charset="0"/>
                <a:cs typeface="Times New Roman" panose="02020603050405020304" pitchFamily="18" charset="0"/>
              </a:rPr>
              <a:t>the </a:t>
            </a:r>
            <a:r>
              <a:rPr lang="it-IT" dirty="0" err="1" smtClean="0">
                <a:latin typeface="Times New Roman" panose="02020603050405020304" pitchFamily="18" charset="0"/>
                <a:cs typeface="Times New Roman" panose="02020603050405020304" pitchFamily="18" charset="0"/>
              </a:rPr>
              <a:t>discourse-practices</a:t>
            </a:r>
            <a:r>
              <a:rPr lang="it-IT" dirty="0" smtClean="0">
                <a:latin typeface="Times New Roman" panose="02020603050405020304" pitchFamily="18" charset="0"/>
                <a:cs typeface="Times New Roman" panose="02020603050405020304" pitchFamily="18" charset="0"/>
              </a:rPr>
              <a:t> </a:t>
            </a:r>
            <a:r>
              <a:rPr lang="it-IT" dirty="0" smtClean="0">
                <a:latin typeface="Times New Roman" panose="02020603050405020304" pitchFamily="18" charset="0"/>
                <a:cs typeface="Times New Roman" panose="02020603050405020304" pitchFamily="18" charset="0"/>
              </a:rPr>
              <a:t>(once time </a:t>
            </a:r>
            <a:r>
              <a:rPr lang="en-US" dirty="0" smtClean="0">
                <a:latin typeface="Times New Roman" panose="02020603050405020304" pitchFamily="18" charset="0"/>
                <a:cs typeface="Times New Roman" panose="02020603050405020304" pitchFamily="18" charset="0"/>
              </a:rPr>
              <a:t>often </a:t>
            </a:r>
            <a:r>
              <a:rPr lang="en-US" dirty="0">
                <a:latin typeface="Times New Roman" panose="02020603050405020304" pitchFamily="18" charset="0"/>
                <a:cs typeface="Times New Roman" panose="02020603050405020304" pitchFamily="18" charset="0"/>
              </a:rPr>
              <a:t>invoked by the so-called </a:t>
            </a:r>
            <a:r>
              <a:rPr lang="en-US" dirty="0" smtClean="0">
                <a:latin typeface="Times New Roman" panose="02020603050405020304" pitchFamily="18" charset="0"/>
                <a:cs typeface="Times New Roman" panose="02020603050405020304" pitchFamily="18" charset="0"/>
              </a:rPr>
              <a:t>“developing countries”, now global)</a:t>
            </a:r>
            <a:r>
              <a:rPr lang="it-IT" dirty="0" smtClean="0">
                <a:latin typeface="Times New Roman" panose="02020603050405020304" pitchFamily="18" charset="0"/>
                <a:cs typeface="Times New Roman" panose="02020603050405020304" pitchFamily="18" charset="0"/>
              </a:rPr>
              <a:t> </a:t>
            </a:r>
            <a:r>
              <a:rPr lang="it-IT" dirty="0" err="1" smtClean="0">
                <a:latin typeface="Times New Roman" panose="02020603050405020304" pitchFamily="18" charset="0"/>
                <a:cs typeface="Times New Roman" panose="02020603050405020304" pitchFamily="18" charset="0"/>
              </a:rPr>
              <a:t>explicity</a:t>
            </a:r>
            <a:r>
              <a:rPr lang="it-IT"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oriented </a:t>
            </a:r>
            <a:r>
              <a:rPr lang="en-US" dirty="0">
                <a:latin typeface="Times New Roman" panose="02020603050405020304" pitchFamily="18" charset="0"/>
                <a:cs typeface="Times New Roman" panose="02020603050405020304" pitchFamily="18" charset="0"/>
              </a:rPr>
              <a:t>to improve the human condition </a:t>
            </a:r>
            <a:r>
              <a:rPr lang="en-US" dirty="0" smtClean="0">
                <a:latin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cs typeface="Times New Roman" panose="02020603050405020304" pitchFamily="18" charset="0"/>
              </a:rPr>
              <a:t>subalternity</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made up </a:t>
            </a:r>
            <a:r>
              <a:rPr lang="en-US" dirty="0" smtClean="0">
                <a:latin typeface="Times New Roman" panose="02020603050405020304" pitchFamily="18" charset="0"/>
                <a:cs typeface="Times New Roman" panose="02020603050405020304" pitchFamily="18" charset="0"/>
              </a:rPr>
              <a:t>by the dominant academic rhetoric </a:t>
            </a:r>
            <a:r>
              <a:rPr lang="en-US" dirty="0">
                <a:latin typeface="Times New Roman" panose="02020603050405020304" pitchFamily="18" charset="0"/>
                <a:cs typeface="Times New Roman" panose="02020603050405020304" pitchFamily="18" charset="0"/>
              </a:rPr>
              <a:t>of the </a:t>
            </a:r>
            <a:r>
              <a:rPr lang="en-US" dirty="0" smtClean="0">
                <a:latin typeface="Times New Roman" panose="02020603050405020304" pitchFamily="18" charset="0"/>
                <a:cs typeface="Times New Roman" panose="02020603050405020304" pitchFamily="18" charset="0"/>
              </a:rPr>
              <a:t>“not scientific”, “too much practical</a:t>
            </a:r>
            <a:r>
              <a:rPr lang="en-US" dirty="0" smtClean="0">
                <a:latin typeface="Times New Roman" panose="02020603050405020304" pitchFamily="18" charset="0"/>
                <a:cs typeface="Times New Roman" panose="02020603050405020304" pitchFamily="18" charset="0"/>
              </a:rPr>
              <a:t>”)</a:t>
            </a:r>
            <a:endParaRPr lang="en-US" dirty="0" smtClean="0"/>
          </a:p>
          <a:p>
            <a:r>
              <a:rPr lang="en-US" dirty="0" smtClean="0">
                <a:latin typeface="Times New Roman" panose="02020603050405020304" pitchFamily="18" charset="0"/>
                <a:cs typeface="Times New Roman" panose="02020603050405020304" pitchFamily="18" charset="0"/>
              </a:rPr>
              <a:t>The so called </a:t>
            </a:r>
            <a:r>
              <a:rPr lang="en-US" dirty="0" err="1" smtClean="0">
                <a:latin typeface="Times New Roman" panose="02020603050405020304" pitchFamily="18" charset="0"/>
                <a:cs typeface="Times New Roman" panose="02020603050405020304" pitchFamily="18" charset="0"/>
              </a:rPr>
              <a:t>disjunture</a:t>
            </a:r>
            <a:r>
              <a:rPr lang="en-US" dirty="0" smtClean="0">
                <a:latin typeface="Times New Roman" panose="02020603050405020304" pitchFamily="18" charset="0"/>
                <a:cs typeface="Times New Roman" panose="02020603050405020304" pitchFamily="18" charset="0"/>
              </a:rPr>
              <a:t> between </a:t>
            </a:r>
            <a:r>
              <a:rPr lang="en-US" i="1" dirty="0" smtClean="0">
                <a:solidFill>
                  <a:srgbClr val="C00000"/>
                </a:solidFill>
                <a:latin typeface="Times New Roman" panose="02020603050405020304" pitchFamily="18" charset="0"/>
                <a:cs typeface="Times New Roman" panose="02020603050405020304" pitchFamily="18" charset="0"/>
              </a:rPr>
              <a:t>globalization of knowledge</a:t>
            </a:r>
            <a:r>
              <a:rPr lang="en-US" dirty="0" smtClean="0">
                <a:latin typeface="Times New Roman" panose="02020603050405020304" pitchFamily="18" charset="0"/>
                <a:cs typeface="Times New Roman" panose="02020603050405020304" pitchFamily="18" charset="0"/>
              </a:rPr>
              <a:t> and </a:t>
            </a:r>
            <a:r>
              <a:rPr lang="en-US" b="1" i="1" dirty="0" smtClean="0">
                <a:solidFill>
                  <a:srgbClr val="0070C0"/>
                </a:solidFill>
                <a:latin typeface="Times New Roman" panose="02020603050405020304" pitchFamily="18" charset="0"/>
                <a:cs typeface="Times New Roman" panose="02020603050405020304" pitchFamily="18" charset="0"/>
              </a:rPr>
              <a:t>knowledge of globalization</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e.g</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Appadurai</a:t>
            </a:r>
            <a:r>
              <a:rPr lang="en-US" dirty="0" smtClean="0">
                <a:latin typeface="Times New Roman" panose="02020603050405020304" pitchFamily="18" charset="0"/>
                <a:cs typeface="Times New Roman" panose="02020603050405020304" pitchFamily="18" charset="0"/>
              </a:rPr>
              <a:t> “Democracy, globalization and pedagogy”</a:t>
            </a:r>
          </a:p>
          <a:p>
            <a:pPr marL="0" indent="0">
              <a:buNone/>
            </a:pPr>
            <a:r>
              <a:rPr lang="en-US" dirty="0" smtClean="0">
                <a:latin typeface="Times New Roman" panose="02020603050405020304" pitchFamily="18" charset="0"/>
                <a:cs typeface="Times New Roman" panose="02020603050405020304" pitchFamily="18" charset="0"/>
                <a:sym typeface="Wingdings" panose="05000000000000000000" pitchFamily="2" charset="2"/>
              </a:rPr>
              <a:t></a:t>
            </a:r>
            <a:r>
              <a:rPr lang="en-US" dirty="0" smtClean="0">
                <a:latin typeface="Times New Roman" panose="02020603050405020304" pitchFamily="18" charset="0"/>
                <a:cs typeface="Times New Roman" panose="02020603050405020304" pitchFamily="18" charset="0"/>
              </a:rPr>
              <a:t> at stake: the centrality of moral &amp; political concerns; the legitimation of applied &amp; policy-driven research</a:t>
            </a:r>
          </a:p>
          <a:p>
            <a:endParaRPr lang="en-US" dirty="0">
              <a:latin typeface="Times New Roman" panose="02020603050405020304" pitchFamily="18" charset="0"/>
              <a:cs typeface="Times New Roman" panose="02020603050405020304" pitchFamily="18" charset="0"/>
            </a:endParaRPr>
          </a:p>
          <a:p>
            <a:endParaRPr lang="it-IT" dirty="0"/>
          </a:p>
          <a:p>
            <a:endParaRPr lang="it-IT" dirty="0"/>
          </a:p>
        </p:txBody>
      </p:sp>
    </p:spTree>
    <p:extLst>
      <p:ext uri="{BB962C8B-B14F-4D97-AF65-F5344CB8AC3E}">
        <p14:creationId xmlns:p14="http://schemas.microsoft.com/office/powerpoint/2010/main" val="261340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28650" y="715617"/>
            <a:ext cx="7886700" cy="5461346"/>
          </a:xfrm>
        </p:spPr>
        <p:txBody>
          <a:bodyPr>
            <a:normAutofit lnSpcReduction="10000"/>
          </a:bodyPr>
          <a:lstStyle/>
          <a:p>
            <a:pPr marL="0" indent="0">
              <a:buNone/>
            </a:pPr>
            <a:r>
              <a:rPr lang="en-GB" sz="3200" dirty="0" smtClean="0">
                <a:latin typeface="Times New Roman" panose="02020603050405020304" pitchFamily="18" charset="0"/>
                <a:cs typeface="Times New Roman" panose="02020603050405020304" pitchFamily="18" charset="0"/>
              </a:rPr>
              <a:t>The </a:t>
            </a:r>
            <a:r>
              <a:rPr lang="en-GB" sz="3200" dirty="0">
                <a:latin typeface="Times New Roman" panose="02020603050405020304" pitchFamily="18" charset="0"/>
                <a:cs typeface="Times New Roman" panose="02020603050405020304" pitchFamily="18" charset="0"/>
              </a:rPr>
              <a:t>academic careers (including the </a:t>
            </a:r>
            <a:r>
              <a:rPr lang="en-GB" sz="3200" dirty="0" smtClean="0">
                <a:latin typeface="Times New Roman" panose="02020603050405020304" pitchFamily="18" charset="0"/>
                <a:cs typeface="Times New Roman" panose="02020603050405020304" pitchFamily="18" charset="0"/>
              </a:rPr>
              <a:t>entry process </a:t>
            </a:r>
            <a:r>
              <a:rPr lang="en-GB" sz="3200" dirty="0">
                <a:latin typeface="Times New Roman" panose="02020603050405020304" pitchFamily="18" charset="0"/>
                <a:cs typeface="Times New Roman" panose="02020603050405020304" pitchFamily="18" charset="0"/>
              </a:rPr>
              <a:t>of new scholars): </a:t>
            </a:r>
            <a:endParaRPr lang="en-GB" sz="3200" dirty="0" smtClean="0">
              <a:latin typeface="Times New Roman" panose="02020603050405020304" pitchFamily="18" charset="0"/>
              <a:cs typeface="Times New Roman" panose="02020603050405020304" pitchFamily="18" charset="0"/>
            </a:endParaRPr>
          </a:p>
          <a:p>
            <a:r>
              <a:rPr lang="en-GB" sz="3200" dirty="0" smtClean="0">
                <a:latin typeface="Times New Roman" panose="02020603050405020304" pitchFamily="18" charset="0"/>
                <a:cs typeface="Times New Roman" panose="02020603050405020304" pitchFamily="18" charset="0"/>
              </a:rPr>
              <a:t>A field governed-disciplined-squeezed by and between </a:t>
            </a:r>
            <a:r>
              <a:rPr lang="en-GB" sz="3200" dirty="0">
                <a:latin typeface="Times New Roman" panose="02020603050405020304" pitchFamily="18" charset="0"/>
                <a:cs typeface="Times New Roman" panose="02020603050405020304" pitchFamily="18" charset="0"/>
              </a:rPr>
              <a:t>“regimes of truth” (</a:t>
            </a:r>
            <a:r>
              <a:rPr lang="en-GB" sz="3200" dirty="0" smtClean="0">
                <a:latin typeface="Times New Roman" panose="02020603050405020304" pitchFamily="18" charset="0"/>
                <a:cs typeface="Times New Roman" panose="02020603050405020304" pitchFamily="18" charset="0"/>
              </a:rPr>
              <a:t>bio-*-logy</a:t>
            </a:r>
            <a:r>
              <a:rPr lang="en-GB" sz="3200" dirty="0">
                <a:latin typeface="Times New Roman" panose="02020603050405020304" pitchFamily="18" charset="0"/>
                <a:cs typeface="Times New Roman" panose="02020603050405020304" pitchFamily="18" charset="0"/>
              </a:rPr>
              <a:t>, neurosciences, </a:t>
            </a:r>
            <a:r>
              <a:rPr lang="en-GB" sz="3200" dirty="0" smtClean="0">
                <a:latin typeface="Times New Roman" panose="02020603050405020304" pitchFamily="18" charset="0"/>
                <a:cs typeface="Times New Roman" panose="02020603050405020304" pitchFamily="18" charset="0"/>
              </a:rPr>
              <a:t>economy of words.. </a:t>
            </a:r>
            <a:r>
              <a:rPr lang="en-GB" sz="3200" dirty="0">
                <a:latin typeface="Times New Roman" panose="02020603050405020304" pitchFamily="18" charset="0"/>
                <a:cs typeface="Times New Roman" panose="02020603050405020304" pitchFamily="18" charset="0"/>
              </a:rPr>
              <a:t>e.g. </a:t>
            </a:r>
            <a:r>
              <a:rPr lang="en-GB" sz="3200" dirty="0" smtClean="0">
                <a:latin typeface="Times New Roman" panose="02020603050405020304" pitchFamily="18" charset="0"/>
                <a:cs typeface="Times New Roman" panose="02020603050405020304" pitchFamily="18" charset="0"/>
              </a:rPr>
              <a:t>Holmes) </a:t>
            </a:r>
          </a:p>
          <a:p>
            <a:r>
              <a:rPr lang="en-GB" sz="3200" dirty="0" smtClean="0">
                <a:latin typeface="Times New Roman" panose="02020603050405020304" pitchFamily="18" charset="0"/>
                <a:cs typeface="Times New Roman" panose="02020603050405020304" pitchFamily="18" charset="0"/>
              </a:rPr>
              <a:t>and </a:t>
            </a:r>
            <a:r>
              <a:rPr lang="en-GB" sz="3200" dirty="0">
                <a:latin typeface="Times New Roman" panose="02020603050405020304" pitchFamily="18" charset="0"/>
                <a:cs typeface="Times New Roman" panose="02020603050405020304" pitchFamily="18" charset="0"/>
              </a:rPr>
              <a:t>by </a:t>
            </a:r>
            <a:r>
              <a:rPr lang="en-GB" sz="3200" dirty="0" smtClean="0">
                <a:latin typeface="Times New Roman" panose="02020603050405020304" pitchFamily="18" charset="0"/>
                <a:cs typeface="Times New Roman" panose="02020603050405020304" pitchFamily="18" charset="0"/>
              </a:rPr>
              <a:t>“measurement procedures” </a:t>
            </a:r>
            <a:r>
              <a:rPr lang="en-GB" sz="3200" dirty="0" smtClean="0">
                <a:latin typeface="Times New Roman" panose="02020603050405020304" pitchFamily="18" charset="0"/>
                <a:cs typeface="Times New Roman" panose="02020603050405020304" pitchFamily="18" charset="0"/>
                <a:sym typeface="Wingdings" panose="05000000000000000000" pitchFamily="2" charset="2"/>
              </a:rPr>
              <a:t> </a:t>
            </a:r>
            <a:r>
              <a:rPr lang="en-GB" sz="3200" dirty="0" smtClean="0">
                <a:latin typeface="Times New Roman" panose="02020603050405020304" pitchFamily="18" charset="0"/>
                <a:cs typeface="Times New Roman" panose="02020603050405020304" pitchFamily="18" charset="0"/>
              </a:rPr>
              <a:t>the </a:t>
            </a:r>
            <a:r>
              <a:rPr lang="en-GB" sz="3200" dirty="0">
                <a:latin typeface="Times New Roman" panose="02020603050405020304" pitchFamily="18" charset="0"/>
                <a:cs typeface="Times New Roman" panose="02020603050405020304" pitchFamily="18" charset="0"/>
              </a:rPr>
              <a:t>growing of the new power of economic-administrative devices (academic ranking, reputation, accountability - e.g. </a:t>
            </a:r>
            <a:r>
              <a:rPr lang="en-GB" sz="3200" dirty="0" err="1">
                <a:latin typeface="Times New Roman" panose="02020603050405020304" pitchFamily="18" charset="0"/>
                <a:cs typeface="Times New Roman" panose="02020603050405020304" pitchFamily="18" charset="0"/>
              </a:rPr>
              <a:t>Espeland</a:t>
            </a:r>
            <a:r>
              <a:rPr lang="en-GB" sz="3200" dirty="0">
                <a:latin typeface="Times New Roman" panose="02020603050405020304" pitchFamily="18" charset="0"/>
                <a:cs typeface="Times New Roman" panose="02020603050405020304" pitchFamily="18" charset="0"/>
              </a:rPr>
              <a:t> and Sauder </a:t>
            </a:r>
            <a:r>
              <a:rPr lang="en-GB" sz="3200" i="1" dirty="0">
                <a:latin typeface="Times New Roman" panose="02020603050405020304" pitchFamily="18" charset="0"/>
                <a:cs typeface="Times New Roman" panose="02020603050405020304" pitchFamily="18" charset="0"/>
              </a:rPr>
              <a:t>Rankings and Reactivity: How Public Measures Recreate Social Worlds</a:t>
            </a:r>
            <a:r>
              <a:rPr lang="en-GB" sz="3200" dirty="0">
                <a:latin typeface="Times New Roman" panose="02020603050405020304" pitchFamily="18" charset="0"/>
                <a:cs typeface="Times New Roman" panose="02020603050405020304" pitchFamily="18" charset="0"/>
              </a:rPr>
              <a:t>).</a:t>
            </a:r>
            <a:endParaRPr lang="it-IT" sz="3200" dirty="0">
              <a:latin typeface="Times New Roman" panose="02020603050405020304" pitchFamily="18" charset="0"/>
              <a:cs typeface="Times New Roman" panose="02020603050405020304" pitchFamily="18" charset="0"/>
            </a:endParaRPr>
          </a:p>
          <a:p>
            <a:endParaRPr lang="it-IT" dirty="0"/>
          </a:p>
          <a:p>
            <a:endParaRPr lang="it-IT" dirty="0"/>
          </a:p>
        </p:txBody>
      </p:sp>
      <p:sp>
        <p:nvSpPr>
          <p:cNvPr id="4" name="Titolo 3"/>
          <p:cNvSpPr>
            <a:spLocks noGrp="1"/>
          </p:cNvSpPr>
          <p:nvPr>
            <p:ph type="title"/>
          </p:nvPr>
        </p:nvSpPr>
        <p:spPr>
          <a:xfrm>
            <a:off x="358306" y="301517"/>
            <a:ext cx="7886700" cy="111952"/>
          </a:xfrm>
        </p:spPr>
        <p:txBody>
          <a:bodyPr>
            <a:normAutofit fontScale="90000"/>
          </a:bodyPr>
          <a:lstStyle/>
          <a:p>
            <a:endParaRPr lang="it-IT" dirty="0"/>
          </a:p>
        </p:txBody>
      </p:sp>
    </p:spTree>
    <p:extLst>
      <p:ext uri="{BB962C8B-B14F-4D97-AF65-F5344CB8AC3E}">
        <p14:creationId xmlns:p14="http://schemas.microsoft.com/office/powerpoint/2010/main" val="1789916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7"/>
            <a:ext cx="7886700" cy="64244"/>
          </a:xfrm>
        </p:spPr>
        <p:txBody>
          <a:bodyPr>
            <a:normAutofit fontScale="90000"/>
          </a:bodyPr>
          <a:lstStyle/>
          <a:p>
            <a:endParaRPr lang="it-IT" dirty="0"/>
          </a:p>
        </p:txBody>
      </p:sp>
      <p:sp>
        <p:nvSpPr>
          <p:cNvPr id="3" name="Segnaposto contenuto 2"/>
          <p:cNvSpPr>
            <a:spLocks noGrp="1"/>
          </p:cNvSpPr>
          <p:nvPr>
            <p:ph idx="1"/>
          </p:nvPr>
        </p:nvSpPr>
        <p:spPr>
          <a:xfrm>
            <a:off x="628650" y="731519"/>
            <a:ext cx="7886700" cy="5445443"/>
          </a:xfrm>
        </p:spPr>
        <p:txBody>
          <a:bodyPr>
            <a:normAutofit/>
          </a:bodyPr>
          <a:lstStyle/>
          <a:p>
            <a:pPr marL="0" indent="0">
              <a:buNone/>
            </a:pPr>
            <a:r>
              <a:rPr lang="it-IT" dirty="0" smtClean="0">
                <a:latin typeface="Times New Roman" panose="02020603050405020304" pitchFamily="18" charset="0"/>
                <a:cs typeface="Times New Roman" panose="02020603050405020304" pitchFamily="18" charset="0"/>
              </a:rPr>
              <a:t>The </a:t>
            </a:r>
            <a:r>
              <a:rPr lang="it-IT" dirty="0" err="1" smtClean="0">
                <a:latin typeface="Times New Roman" panose="02020603050405020304" pitchFamily="18" charset="0"/>
                <a:cs typeface="Times New Roman" panose="02020603050405020304" pitchFamily="18" charset="0"/>
              </a:rPr>
              <a:t>hope</a:t>
            </a:r>
            <a:r>
              <a:rPr lang="it-IT" dirty="0" smtClean="0">
                <a:latin typeface="Times New Roman" panose="02020603050405020304" pitchFamily="18" charset="0"/>
                <a:cs typeface="Times New Roman" panose="02020603050405020304" pitchFamily="18" charset="0"/>
              </a:rPr>
              <a:t> of </a:t>
            </a:r>
            <a:r>
              <a:rPr lang="it-IT" dirty="0" err="1" smtClean="0">
                <a:latin typeface="Times New Roman" panose="02020603050405020304" pitchFamily="18" charset="0"/>
                <a:cs typeface="Times New Roman" panose="02020603050405020304" pitchFamily="18" charset="0"/>
              </a:rPr>
              <a:t>Appadurai</a:t>
            </a:r>
            <a:r>
              <a:rPr lang="it-IT" dirty="0" smtClean="0">
                <a:latin typeface="Times New Roman" panose="02020603050405020304" pitchFamily="18" charset="0"/>
                <a:cs typeface="Times New Roman" panose="02020603050405020304" pitchFamily="18" charset="0"/>
              </a:rPr>
              <a:t> «</a:t>
            </a:r>
            <a:r>
              <a:rPr lang="it-IT" i="1" dirty="0" smtClean="0">
                <a:latin typeface="Times New Roman" panose="02020603050405020304" pitchFamily="18" charset="0"/>
                <a:cs typeface="Times New Roman" panose="02020603050405020304" pitchFamily="18" charset="0"/>
              </a:rPr>
              <a:t>The </a:t>
            </a:r>
            <a:r>
              <a:rPr lang="it-IT" i="1" dirty="0">
                <a:latin typeface="Times New Roman" panose="02020603050405020304" pitchFamily="18" charset="0"/>
                <a:cs typeface="Times New Roman" panose="02020603050405020304" pitchFamily="18" charset="0"/>
              </a:rPr>
              <a:t>idea of </a:t>
            </a:r>
            <a:r>
              <a:rPr lang="it-IT" i="1" dirty="0" err="1" smtClean="0">
                <a:latin typeface="Times New Roman" panose="02020603050405020304" pitchFamily="18" charset="0"/>
                <a:cs typeface="Times New Roman" panose="02020603050405020304" pitchFamily="18" charset="0"/>
              </a:rPr>
              <a:t>research</a:t>
            </a:r>
            <a:r>
              <a:rPr lang="it-IT" i="1" dirty="0" smtClean="0">
                <a:latin typeface="Times New Roman" panose="02020603050405020304" pitchFamily="18" charset="0"/>
                <a:cs typeface="Times New Roman" panose="02020603050405020304" pitchFamily="18" charset="0"/>
              </a:rPr>
              <a:t>» (1998)</a:t>
            </a:r>
            <a:r>
              <a:rPr lang="it-IT"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globalization as an openness and </a:t>
            </a:r>
            <a:r>
              <a:rPr lang="en-US" dirty="0" smtClean="0">
                <a:latin typeface="Times New Roman" panose="02020603050405020304" pitchFamily="18" charset="0"/>
                <a:cs typeface="Times New Roman" panose="02020603050405020304" pitchFamily="18" charset="0"/>
              </a:rPr>
              <a:t>as an </a:t>
            </a:r>
            <a:r>
              <a:rPr lang="en-US" dirty="0" smtClean="0">
                <a:latin typeface="Times New Roman" panose="02020603050405020304" pitchFamily="18" charset="0"/>
                <a:cs typeface="Times New Roman" panose="02020603050405020304" pitchFamily="18" charset="0"/>
              </a:rPr>
              <a:t>extension </a:t>
            </a:r>
            <a:r>
              <a:rPr lang="en-US" dirty="0">
                <a:latin typeface="Times New Roman" panose="02020603050405020304" pitchFamily="18" charset="0"/>
                <a:cs typeface="Times New Roman" panose="02020603050405020304" pitchFamily="18" charset="0"/>
              </a:rPr>
              <a:t>of the possibility of </a:t>
            </a:r>
            <a:r>
              <a:rPr lang="en-US" i="1" dirty="0">
                <a:latin typeface="Times New Roman" panose="02020603050405020304" pitchFamily="18" charset="0"/>
                <a:cs typeface="Times New Roman" panose="02020603050405020304" pitchFamily="18" charset="0"/>
              </a:rPr>
              <a:t>new forms of imagination</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to </a:t>
            </a:r>
            <a:r>
              <a:rPr lang="en-US" dirty="0">
                <a:latin typeface="Times New Roman" panose="02020603050405020304" pitchFamily="18" charset="0"/>
                <a:cs typeface="Times New Roman" panose="02020603050405020304" pitchFamily="18" charset="0"/>
              </a:rPr>
              <a:t>share a new </a:t>
            </a:r>
            <a:r>
              <a:rPr lang="en-US" dirty="0" smtClean="0">
                <a:latin typeface="Times New Roman" panose="02020603050405020304" pitchFamily="18" charset="0"/>
                <a:cs typeface="Times New Roman" panose="02020603050405020304" pitchFamily="18" charset="0"/>
              </a:rPr>
              <a:t>idea of research (what it is, </a:t>
            </a:r>
            <a:r>
              <a:rPr lang="en-US" i="1" dirty="0" smtClean="0">
                <a:latin typeface="Times New Roman" panose="02020603050405020304" pitchFamily="18" charset="0"/>
                <a:cs typeface="Times New Roman" panose="02020603050405020304" pitchFamily="18" charset="0"/>
              </a:rPr>
              <a:t>how</a:t>
            </a:r>
            <a:r>
              <a:rPr lang="en-US" dirty="0" smtClean="0">
                <a:latin typeface="Times New Roman" panose="02020603050405020304" pitchFamily="18" charset="0"/>
                <a:cs typeface="Times New Roman" panose="02020603050405020304" pitchFamily="18" charset="0"/>
              </a:rPr>
              <a:t> it could be made).</a:t>
            </a:r>
          </a:p>
          <a:p>
            <a:r>
              <a:rPr lang="en-US" dirty="0" smtClean="0">
                <a:latin typeface="Times New Roman" panose="02020603050405020304" pitchFamily="18" charset="0"/>
                <a:cs typeface="Times New Roman" panose="02020603050405020304" pitchFamily="18" charset="0"/>
              </a:rPr>
              <a:t>The problem</a:t>
            </a:r>
            <a:r>
              <a:rPr lang="en-US" dirty="0">
                <a:latin typeface="Times New Roman" panose="02020603050405020304" pitchFamily="18" charset="0"/>
                <a:cs typeface="Times New Roman" panose="02020603050405020304" pitchFamily="18" charset="0"/>
              </a:rPr>
              <a:t>: the growing power </a:t>
            </a:r>
            <a:r>
              <a:rPr lang="en-US" dirty="0" smtClean="0">
                <a:latin typeface="Times New Roman" panose="02020603050405020304" pitchFamily="18" charset="0"/>
                <a:cs typeface="Times New Roman" panose="02020603050405020304" pitchFamily="18" charset="0"/>
              </a:rPr>
              <a:t>(transcending the West/Rest) to </a:t>
            </a:r>
            <a:r>
              <a:rPr lang="en-US" dirty="0">
                <a:latin typeface="Times New Roman" panose="02020603050405020304" pitchFamily="18" charset="0"/>
                <a:cs typeface="Times New Roman" panose="02020603050405020304" pitchFamily="18" charset="0"/>
              </a:rPr>
              <a:t>produce </a:t>
            </a:r>
            <a:r>
              <a:rPr lang="en-US" dirty="0" smtClean="0">
                <a:latin typeface="Times New Roman" panose="02020603050405020304" pitchFamily="18" charset="0"/>
                <a:cs typeface="Times New Roman" panose="02020603050405020304" pitchFamily="18" charset="0"/>
              </a:rPr>
              <a:t>academic careers which are </a:t>
            </a:r>
            <a:r>
              <a:rPr lang="en-US" dirty="0">
                <a:latin typeface="Times New Roman" panose="02020603050405020304" pitchFamily="18" charset="0"/>
                <a:cs typeface="Times New Roman" panose="02020603050405020304" pitchFamily="18" charset="0"/>
              </a:rPr>
              <a:t>disciplined </a:t>
            </a:r>
            <a:r>
              <a:rPr lang="en-US" dirty="0" smtClean="0">
                <a:latin typeface="Times New Roman" panose="02020603050405020304" pitchFamily="18" charset="0"/>
                <a:cs typeface="Times New Roman" panose="02020603050405020304" pitchFamily="18" charset="0"/>
              </a:rPr>
              <a:t>and motivated </a:t>
            </a:r>
            <a:r>
              <a:rPr lang="en-US" dirty="0">
                <a:latin typeface="Times New Roman" panose="02020603050405020304" pitchFamily="18" charset="0"/>
                <a:cs typeface="Times New Roman" panose="02020603050405020304" pitchFamily="18" charset="0"/>
              </a:rPr>
              <a:t>by bureaucratic </a:t>
            </a:r>
            <a:r>
              <a:rPr lang="en-US" dirty="0" smtClean="0">
                <a:latin typeface="Times New Roman" panose="02020603050405020304" pitchFamily="18" charset="0"/>
                <a:cs typeface="Times New Roman" panose="02020603050405020304" pitchFamily="18" charset="0"/>
              </a:rPr>
              <a:t>logic of research</a:t>
            </a:r>
          </a:p>
          <a:p>
            <a:r>
              <a:rPr lang="en-US" dirty="0">
                <a:latin typeface="Times New Roman" panose="02020603050405020304" pitchFamily="18" charset="0"/>
                <a:cs typeface="Times New Roman" panose="02020603050405020304" pitchFamily="18" charset="0"/>
              </a:rPr>
              <a:t>exactly the opposite of what </a:t>
            </a:r>
            <a:r>
              <a:rPr lang="en-US" dirty="0" smtClean="0">
                <a:latin typeface="Times New Roman" panose="02020603050405020304" pitchFamily="18" charset="0"/>
                <a:cs typeface="Times New Roman" panose="02020603050405020304" pitchFamily="18" charset="0"/>
              </a:rPr>
              <a:t>was </a:t>
            </a:r>
            <a:r>
              <a:rPr lang="en-US" dirty="0">
                <a:latin typeface="Times New Roman" panose="02020603050405020304" pitchFamily="18" charset="0"/>
                <a:cs typeface="Times New Roman" panose="02020603050405020304" pitchFamily="18" charset="0"/>
              </a:rPr>
              <a:t>proposed </a:t>
            </a:r>
            <a:r>
              <a:rPr lang="en-US" dirty="0" smtClean="0">
                <a:latin typeface="Times New Roman" panose="02020603050405020304" pitchFamily="18" charset="0"/>
                <a:cs typeface="Times New Roman" panose="02020603050405020304" pitchFamily="18" charset="0"/>
              </a:rPr>
              <a:t>by Wright Mills </a:t>
            </a:r>
            <a:r>
              <a:rPr lang="en-US" dirty="0">
                <a:latin typeface="Times New Roman" panose="02020603050405020304" pitchFamily="18" charset="0"/>
                <a:cs typeface="Times New Roman" panose="02020603050405020304" pitchFamily="18" charset="0"/>
              </a:rPr>
              <a:t>with the concept of </a:t>
            </a:r>
            <a:r>
              <a:rPr lang="en-US" dirty="0" smtClean="0">
                <a:latin typeface="Times New Roman" panose="02020603050405020304" pitchFamily="18" charset="0"/>
                <a:cs typeface="Times New Roman" panose="02020603050405020304" pitchFamily="18" charset="0"/>
              </a:rPr>
              <a:t>“sociological imagination”: don’t be – don’t think like – </a:t>
            </a:r>
            <a:r>
              <a:rPr lang="en-US" dirty="0">
                <a:latin typeface="Times New Roman" panose="02020603050405020304" pitchFamily="18" charset="0"/>
                <a:cs typeface="Times New Roman" panose="02020603050405020304" pitchFamily="18" charset="0"/>
              </a:rPr>
              <a:t>a </a:t>
            </a:r>
            <a:r>
              <a:rPr lang="en-US" dirty="0" smtClean="0">
                <a:latin typeface="Times New Roman" panose="02020603050405020304" pitchFamily="18" charset="0"/>
                <a:cs typeface="Times New Roman" panose="02020603050405020304" pitchFamily="18" charset="0"/>
              </a:rPr>
              <a:t>bureaucrat!</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29416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52504" y="166344"/>
            <a:ext cx="7886700" cy="1074059"/>
          </a:xfrm>
        </p:spPr>
        <p:txBody>
          <a:bodyPr/>
          <a:lstStyle/>
          <a:p>
            <a:r>
              <a:rPr lang="it-IT" dirty="0" smtClean="0">
                <a:latin typeface="Times New Roman" panose="02020603050405020304" pitchFamily="18" charset="0"/>
                <a:cs typeface="Times New Roman" panose="02020603050405020304" pitchFamily="18" charset="0"/>
              </a:rPr>
              <a:t>And.. </a:t>
            </a:r>
            <a:r>
              <a:rPr lang="it-IT" dirty="0" err="1" smtClean="0">
                <a:latin typeface="Times New Roman" panose="02020603050405020304" pitchFamily="18" charset="0"/>
                <a:cs typeface="Times New Roman" panose="02020603050405020304" pitchFamily="18" charset="0"/>
              </a:rPr>
              <a:t>about</a:t>
            </a:r>
            <a:r>
              <a:rPr lang="it-IT" dirty="0" smtClean="0">
                <a:latin typeface="Times New Roman" panose="02020603050405020304" pitchFamily="18" charset="0"/>
                <a:cs typeface="Times New Roman" panose="02020603050405020304" pitchFamily="18" charset="0"/>
              </a:rPr>
              <a:t> </a:t>
            </a:r>
            <a:r>
              <a:rPr lang="it-IT" dirty="0" err="1" smtClean="0">
                <a:latin typeface="Times New Roman" panose="02020603050405020304" pitchFamily="18" charset="0"/>
                <a:cs typeface="Times New Roman" panose="02020603050405020304" pitchFamily="18" charset="0"/>
              </a:rPr>
              <a:t>teaching</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628650" y="1184744"/>
            <a:ext cx="7886700" cy="5605670"/>
          </a:xfrm>
        </p:spPr>
        <p:txBody>
          <a:bodyPr>
            <a:normAutofit fontScale="92500"/>
          </a:bodyPr>
          <a:lstStyle/>
          <a:p>
            <a:pPr marL="0" indent="0">
              <a:buNone/>
            </a:pPr>
            <a:r>
              <a:rPr lang="it-IT" dirty="0" smtClean="0">
                <a:latin typeface="Times New Roman" panose="02020603050405020304" pitchFamily="18" charset="0"/>
                <a:cs typeface="Times New Roman" panose="02020603050405020304" pitchFamily="18" charset="0"/>
              </a:rPr>
              <a:t>The </a:t>
            </a:r>
            <a:r>
              <a:rPr lang="it-IT" dirty="0" err="1" smtClean="0">
                <a:latin typeface="Times New Roman" panose="02020603050405020304" pitchFamily="18" charset="0"/>
                <a:cs typeface="Times New Roman" panose="02020603050405020304" pitchFamily="18" charset="0"/>
              </a:rPr>
              <a:t>role</a:t>
            </a:r>
            <a:r>
              <a:rPr lang="it-IT" dirty="0" smtClean="0">
                <a:latin typeface="Times New Roman" panose="02020603050405020304" pitchFamily="18" charset="0"/>
                <a:cs typeface="Times New Roman" panose="02020603050405020304" pitchFamily="18" charset="0"/>
              </a:rPr>
              <a:t> of </a:t>
            </a:r>
            <a:r>
              <a:rPr lang="it-IT" dirty="0" err="1" smtClean="0">
                <a:latin typeface="Times New Roman" panose="02020603050405020304" pitchFamily="18" charset="0"/>
                <a:cs typeface="Times New Roman" panose="02020603050405020304" pitchFamily="18" charset="0"/>
              </a:rPr>
              <a:t>theory</a:t>
            </a:r>
            <a:r>
              <a:rPr lang="it-IT" dirty="0" smtClean="0">
                <a:latin typeface="Times New Roman" panose="02020603050405020304" pitchFamily="18" charset="0"/>
                <a:cs typeface="Times New Roman" panose="02020603050405020304" pitchFamily="18" charset="0"/>
              </a:rPr>
              <a:t> (and of «</a:t>
            </a:r>
            <a:r>
              <a:rPr lang="it-IT" dirty="0" err="1" smtClean="0">
                <a:latin typeface="Times New Roman" panose="02020603050405020304" pitchFamily="18" charset="0"/>
                <a:cs typeface="Times New Roman" panose="02020603050405020304" pitchFamily="18" charset="0"/>
              </a:rPr>
              <a:t>theoretical</a:t>
            </a:r>
            <a:r>
              <a:rPr lang="it-IT" dirty="0" smtClean="0">
                <a:latin typeface="Times New Roman" panose="02020603050405020304" pitchFamily="18" charset="0"/>
                <a:cs typeface="Times New Roman" panose="02020603050405020304" pitchFamily="18" charset="0"/>
              </a:rPr>
              <a:t> </a:t>
            </a:r>
            <a:r>
              <a:rPr lang="it-IT" dirty="0" err="1" smtClean="0">
                <a:latin typeface="Times New Roman" panose="02020603050405020304" pitchFamily="18" charset="0"/>
                <a:cs typeface="Times New Roman" panose="02020603050405020304" pitchFamily="18" charset="0"/>
              </a:rPr>
              <a:t>contribution</a:t>
            </a:r>
            <a:r>
              <a:rPr lang="it-IT" dirty="0" smtClean="0">
                <a:latin typeface="Times New Roman" panose="02020603050405020304" pitchFamily="18" charset="0"/>
                <a:cs typeface="Times New Roman" panose="02020603050405020304" pitchFamily="18" charset="0"/>
              </a:rPr>
              <a:t>» </a:t>
            </a:r>
            <a:r>
              <a:rPr lang="it-IT" dirty="0" err="1" smtClean="0">
                <a:latin typeface="Times New Roman" panose="02020603050405020304" pitchFamily="18" charset="0"/>
                <a:cs typeface="Times New Roman" panose="02020603050405020304" pitchFamily="18" charset="0"/>
              </a:rPr>
              <a:t>eg</a:t>
            </a:r>
            <a:r>
              <a:rPr lang="it-IT" dirty="0" smtClean="0">
                <a:latin typeface="Times New Roman" panose="02020603050405020304" pitchFamily="18" charset="0"/>
                <a:cs typeface="Times New Roman" panose="02020603050405020304" pitchFamily="18" charset="0"/>
              </a:rPr>
              <a:t>. </a:t>
            </a:r>
            <a:r>
              <a:rPr lang="it-IT" dirty="0" err="1" smtClean="0">
                <a:latin typeface="Times New Roman" panose="02020603050405020304" pitchFamily="18" charset="0"/>
                <a:cs typeface="Times New Roman" panose="02020603050405020304" pitchFamily="18" charset="0"/>
              </a:rPr>
              <a:t>a</a:t>
            </a:r>
            <a:r>
              <a:rPr lang="it-IT" dirty="0" err="1" smtClean="0">
                <a:latin typeface="Times New Roman" panose="02020603050405020304" pitchFamily="18" charset="0"/>
                <a:cs typeface="Times New Roman" panose="02020603050405020304" pitchFamily="18" charset="0"/>
              </a:rPr>
              <a:t>s</a:t>
            </a:r>
            <a:r>
              <a:rPr lang="it-IT" dirty="0" smtClean="0">
                <a:latin typeface="Times New Roman" panose="02020603050405020304" pitchFamily="18" charset="0"/>
                <a:cs typeface="Times New Roman" panose="02020603050405020304" pitchFamily="18" charset="0"/>
              </a:rPr>
              <a:t> </a:t>
            </a:r>
            <a:r>
              <a:rPr lang="it-IT" dirty="0" err="1" smtClean="0">
                <a:latin typeface="Times New Roman" panose="02020603050405020304" pitchFamily="18" charset="0"/>
                <a:cs typeface="Times New Roman" panose="02020603050405020304" pitchFamily="18" charset="0"/>
              </a:rPr>
              <a:t>requirement</a:t>
            </a:r>
            <a:r>
              <a:rPr lang="it-IT" dirty="0" smtClean="0">
                <a:latin typeface="Times New Roman" panose="02020603050405020304" pitchFamily="18" charset="0"/>
                <a:cs typeface="Times New Roman" panose="02020603050405020304" pitchFamily="18" charset="0"/>
              </a:rPr>
              <a:t> to </a:t>
            </a:r>
            <a:r>
              <a:rPr lang="it-IT" dirty="0" err="1" smtClean="0">
                <a:latin typeface="Times New Roman" panose="02020603050405020304" pitchFamily="18" charset="0"/>
                <a:cs typeface="Times New Roman" panose="02020603050405020304" pitchFamily="18" charset="0"/>
              </a:rPr>
              <a:t>publish</a:t>
            </a:r>
            <a:r>
              <a:rPr lang="it-IT" dirty="0" smtClean="0">
                <a:latin typeface="Times New Roman" panose="02020603050405020304" pitchFamily="18" charset="0"/>
                <a:cs typeface="Times New Roman" panose="02020603050405020304" pitchFamily="18" charset="0"/>
              </a:rPr>
              <a:t> in </a:t>
            </a:r>
            <a:r>
              <a:rPr lang="it-IT" dirty="0" err="1" smtClean="0">
                <a:latin typeface="Times New Roman" panose="02020603050405020304" pitchFamily="18" charset="0"/>
                <a:cs typeface="Times New Roman" panose="02020603050405020304" pitchFamily="18" charset="0"/>
              </a:rPr>
              <a:t>scientific</a:t>
            </a:r>
            <a:r>
              <a:rPr lang="it-IT" dirty="0" smtClean="0">
                <a:latin typeface="Times New Roman" panose="02020603050405020304" pitchFamily="18" charset="0"/>
                <a:cs typeface="Times New Roman" panose="02020603050405020304" pitchFamily="18" charset="0"/>
              </a:rPr>
              <a:t> </a:t>
            </a:r>
            <a:r>
              <a:rPr lang="it-IT" dirty="0" err="1" smtClean="0">
                <a:latin typeface="Times New Roman" panose="02020603050405020304" pitchFamily="18" charset="0"/>
                <a:cs typeface="Times New Roman" panose="02020603050405020304" pitchFamily="18" charset="0"/>
              </a:rPr>
              <a:t>journals</a:t>
            </a:r>
            <a:r>
              <a:rPr lang="it-IT" dirty="0" smtClean="0">
                <a:latin typeface="Times New Roman" panose="02020603050405020304" pitchFamily="18" charset="0"/>
                <a:cs typeface="Times New Roman" panose="02020603050405020304" pitchFamily="18" charset="0"/>
              </a:rPr>
              <a:t>)</a:t>
            </a:r>
          </a:p>
          <a:p>
            <a:pPr marL="0" indent="0">
              <a:buNone/>
            </a:pPr>
            <a:r>
              <a:rPr lang="it-IT" dirty="0" smtClean="0">
                <a:latin typeface="Times New Roman" panose="02020603050405020304" pitchFamily="18" charset="0"/>
                <a:cs typeface="Times New Roman" panose="02020603050405020304" pitchFamily="18" charset="0"/>
              </a:rPr>
              <a:t>In </a:t>
            </a:r>
            <a:r>
              <a:rPr lang="it-IT" dirty="0" err="1" smtClean="0">
                <a:latin typeface="Times New Roman" panose="02020603050405020304" pitchFamily="18" charset="0"/>
                <a:cs typeface="Times New Roman" panose="02020603050405020304" pitchFamily="18" charset="0"/>
              </a:rPr>
              <a:t>sociology</a:t>
            </a:r>
            <a:r>
              <a:rPr lang="it-IT"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eighty years of debate on what "theory" </a:t>
            </a:r>
            <a:r>
              <a:rPr lang="en-US" dirty="0" smtClean="0">
                <a:latin typeface="Times New Roman" panose="02020603050405020304" pitchFamily="18" charset="0"/>
                <a:cs typeface="Times New Roman" panose="02020603050405020304" pitchFamily="18" charset="0"/>
              </a:rPr>
              <a:t>means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now, at </a:t>
            </a:r>
            <a:r>
              <a:rPr lang="en-US" dirty="0">
                <a:latin typeface="Times New Roman" panose="02020603050405020304" pitchFamily="18" charset="0"/>
                <a:cs typeface="Times New Roman" panose="02020603050405020304" pitchFamily="18" charset="0"/>
              </a:rPr>
              <a:t>least seven different meanings of the word </a:t>
            </a:r>
            <a:r>
              <a:rPr lang="en-US" dirty="0" smtClean="0">
                <a:latin typeface="Times New Roman" panose="02020603050405020304" pitchFamily="18" charset="0"/>
                <a:cs typeface="Times New Roman" panose="02020603050405020304" pitchFamily="18" charset="0"/>
              </a:rPr>
              <a:t>as it is used </a:t>
            </a:r>
            <a:r>
              <a:rPr lang="en-US" dirty="0">
                <a:latin typeface="Times New Roman" panose="02020603050405020304" pitchFamily="18" charset="0"/>
                <a:cs typeface="Times New Roman" panose="02020603050405020304" pitchFamily="18" charset="0"/>
              </a:rPr>
              <a:t>by social </a:t>
            </a:r>
            <a:r>
              <a:rPr lang="en-US" dirty="0" smtClean="0">
                <a:latin typeface="Times New Roman" panose="02020603050405020304" pitchFamily="18" charset="0"/>
                <a:cs typeface="Times New Roman" panose="02020603050405020304" pitchFamily="18" charset="0"/>
              </a:rPr>
              <a:t>scientists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(Abend 2008)</a:t>
            </a:r>
          </a:p>
          <a:p>
            <a:pPr marL="0" indent="0">
              <a:buNone/>
            </a:pPr>
            <a:r>
              <a:rPr lang="en-US" altLang="it-IT" dirty="0" smtClean="0">
                <a:latin typeface="Times New Roman" panose="02020603050405020304" pitchFamily="18" charset="0"/>
                <a:cs typeface="Times New Roman" panose="02020603050405020304" pitchFamily="18" charset="0"/>
              </a:rPr>
              <a:t>Then </a:t>
            </a:r>
            <a:r>
              <a:rPr lang="en-US" altLang="it-IT" dirty="0">
                <a:latin typeface="Times New Roman" panose="02020603050405020304" pitchFamily="18" charset="0"/>
                <a:cs typeface="Times New Roman" panose="02020603050405020304" pitchFamily="18" charset="0"/>
              </a:rPr>
              <a:t>the </a:t>
            </a:r>
            <a:r>
              <a:rPr lang="en-US" altLang="it-IT" dirty="0" smtClean="0">
                <a:latin typeface="Times New Roman" panose="02020603050405020304" pitchFamily="18" charset="0"/>
                <a:cs typeface="Times New Roman" panose="02020603050405020304" pitchFamily="18" charset="0"/>
              </a:rPr>
              <a:t>question: a teaching on </a:t>
            </a:r>
            <a:r>
              <a:rPr lang="en-US" altLang="it-IT" dirty="0">
                <a:latin typeface="Times New Roman" panose="02020603050405020304" pitchFamily="18" charset="0"/>
                <a:cs typeface="Times New Roman" panose="02020603050405020304" pitchFamily="18" charset="0"/>
              </a:rPr>
              <a:t>what ought "theory" to mean – or on what is theoretical (</a:t>
            </a:r>
            <a:r>
              <a:rPr lang="en-US" altLang="it-IT" dirty="0" smtClean="0">
                <a:latin typeface="Times New Roman" panose="02020603050405020304" pitchFamily="18" charset="0"/>
                <a:cs typeface="Times New Roman" panose="02020603050405020304" pitchFamily="18" charset="0"/>
              </a:rPr>
              <a:t>practical</a:t>
            </a:r>
            <a:r>
              <a:rPr lang="en-US" altLang="it-IT" dirty="0">
                <a:latin typeface="Times New Roman" panose="02020603050405020304" pitchFamily="18" charset="0"/>
                <a:cs typeface="Times New Roman" panose="02020603050405020304" pitchFamily="18" charset="0"/>
              </a:rPr>
              <a:t>, political) at stake in the field made by the principle of ontological and epistemological </a:t>
            </a:r>
            <a:r>
              <a:rPr lang="en-US" altLang="it-IT" dirty="0" smtClean="0">
                <a:latin typeface="Times New Roman" panose="02020603050405020304" pitchFamily="18" charset="0"/>
                <a:cs typeface="Times New Roman" panose="02020603050405020304" pitchFamily="18" charset="0"/>
              </a:rPr>
              <a:t>pluralism?</a:t>
            </a:r>
          </a:p>
          <a:p>
            <a:pPr marL="0" indent="0">
              <a:buNone/>
            </a:pPr>
            <a:r>
              <a:rPr lang="en-US" altLang="it-IT" dirty="0" smtClean="0">
                <a:latin typeface="Times New Roman" panose="02020603050405020304" pitchFamily="18" charset="0"/>
                <a:cs typeface="Times New Roman" panose="02020603050405020304" pitchFamily="18" charset="0"/>
              </a:rPr>
              <a:t>And the </a:t>
            </a:r>
            <a:r>
              <a:rPr lang="en-US" altLang="it-IT" dirty="0" err="1" smtClean="0">
                <a:latin typeface="Times New Roman" panose="02020603050405020304" pitchFamily="18" charset="0"/>
                <a:cs typeface="Times New Roman" panose="02020603050405020304" pitchFamily="18" charset="0"/>
              </a:rPr>
              <a:t>Swedberg’s</a:t>
            </a:r>
            <a:r>
              <a:rPr lang="en-US" altLang="it-IT" dirty="0" smtClean="0">
                <a:latin typeface="Times New Roman" panose="02020603050405020304" pitchFamily="18" charset="0"/>
                <a:cs typeface="Times New Roman" panose="02020603050405020304" pitchFamily="18" charset="0"/>
              </a:rPr>
              <a:t> question: from theory to theorizing – how to teach to move from the contest of justification (theory) to the contest of discovering (theorizing as a practical activity).</a:t>
            </a:r>
          </a:p>
          <a:p>
            <a:pPr marL="0" indent="0">
              <a:buNone/>
            </a:pPr>
            <a:r>
              <a:rPr lang="en-US" altLang="it-IT" dirty="0" smtClean="0">
                <a:latin typeface="Times New Roman" panose="02020603050405020304" pitchFamily="18" charset="0"/>
                <a:cs typeface="Times New Roman" panose="02020603050405020304" pitchFamily="18" charset="0"/>
              </a:rPr>
              <a:t>In other terms: from the freeze to the movement</a:t>
            </a:r>
          </a:p>
          <a:p>
            <a:pPr marL="0" indent="0">
              <a:buNone/>
            </a:pPr>
            <a:endParaRPr lang="en-US" dirty="0"/>
          </a:p>
          <a:p>
            <a:pPr marL="0" indent="0">
              <a:buNone/>
            </a:pPr>
            <a:endParaRPr lang="it-IT" dirty="0" smtClean="0"/>
          </a:p>
          <a:p>
            <a:pPr marL="0" indent="0">
              <a:buNone/>
            </a:pPr>
            <a:endParaRPr lang="it-IT" dirty="0" smtClean="0"/>
          </a:p>
          <a:p>
            <a:endParaRPr lang="it-IT" dirty="0"/>
          </a:p>
        </p:txBody>
      </p:sp>
    </p:spTree>
    <p:extLst>
      <p:ext uri="{BB962C8B-B14F-4D97-AF65-F5344CB8AC3E}">
        <p14:creationId xmlns:p14="http://schemas.microsoft.com/office/powerpoint/2010/main" val="3879180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Times New Roman" panose="02020603050405020304" pitchFamily="18" charset="0"/>
                <a:cs typeface="Times New Roman" panose="02020603050405020304" pitchFamily="18" charset="0"/>
              </a:rPr>
              <a:t>And </a:t>
            </a:r>
            <a:r>
              <a:rPr lang="it-IT" dirty="0" err="1" smtClean="0">
                <a:latin typeface="Times New Roman" panose="02020603050405020304" pitchFamily="18" charset="0"/>
                <a:cs typeface="Times New Roman" panose="02020603050405020304" pitchFamily="18" charset="0"/>
              </a:rPr>
              <a:t>again</a:t>
            </a:r>
            <a:r>
              <a:rPr lang="it-IT" dirty="0" smtClean="0">
                <a:latin typeface="Times New Roman" panose="02020603050405020304" pitchFamily="18" charset="0"/>
                <a:cs typeface="Times New Roman" panose="02020603050405020304" pitchFamily="18" charset="0"/>
              </a:rPr>
              <a:t> </a:t>
            </a:r>
            <a:r>
              <a:rPr lang="it-IT" dirty="0" err="1" smtClean="0">
                <a:latin typeface="Times New Roman" panose="02020603050405020304" pitchFamily="18" charset="0"/>
                <a:cs typeface="Times New Roman" panose="02020603050405020304" pitchFamily="18" charset="0"/>
              </a:rPr>
              <a:t>at</a:t>
            </a:r>
            <a:r>
              <a:rPr lang="it-IT" dirty="0" smtClean="0">
                <a:latin typeface="Times New Roman" panose="02020603050405020304" pitchFamily="18" charset="0"/>
                <a:cs typeface="Times New Roman" panose="02020603050405020304" pitchFamily="18" charset="0"/>
              </a:rPr>
              <a:t> </a:t>
            </a:r>
            <a:r>
              <a:rPr lang="it-IT" dirty="0" err="1" smtClean="0">
                <a:latin typeface="Times New Roman" panose="02020603050405020304" pitchFamily="18" charset="0"/>
                <a:cs typeface="Times New Roman" panose="02020603050405020304" pitchFamily="18" charset="0"/>
              </a:rPr>
              <a:t>stake</a:t>
            </a:r>
            <a:r>
              <a:rPr lang="it-IT" dirty="0" smtClean="0">
                <a:latin typeface="Times New Roman" panose="02020603050405020304" pitchFamily="18" charset="0"/>
                <a:cs typeface="Times New Roman" panose="02020603050405020304" pitchFamily="18" charset="0"/>
              </a:rPr>
              <a:t> - in the </a:t>
            </a:r>
            <a:r>
              <a:rPr lang="it-IT" dirty="0" err="1" smtClean="0">
                <a:latin typeface="Times New Roman" panose="02020603050405020304" pitchFamily="18" charset="0"/>
                <a:cs typeface="Times New Roman" panose="02020603050405020304" pitchFamily="18" charset="0"/>
              </a:rPr>
              <a:t>field</a:t>
            </a:r>
            <a:endParaRPr lang="it-IT" dirty="0">
              <a:latin typeface="Times New Roman" panose="02020603050405020304" pitchFamily="18" charset="0"/>
              <a:cs typeface="Times New Roman" panose="02020603050405020304" pitchFamily="18" charset="0"/>
            </a:endParaRPr>
          </a:p>
        </p:txBody>
      </p:sp>
      <p:sp>
        <p:nvSpPr>
          <p:cNvPr id="3" name="Segnaposto contenuto 2"/>
          <p:cNvSpPr>
            <a:spLocks noGrp="1"/>
          </p:cNvSpPr>
          <p:nvPr>
            <p:ph idx="1"/>
          </p:nvPr>
        </p:nvSpPr>
        <p:spPr>
          <a:xfrm>
            <a:off x="349857" y="1825625"/>
            <a:ext cx="8563555" cy="4351338"/>
          </a:xfrm>
        </p:spPr>
        <p:txBody>
          <a:bodyPr>
            <a:normAutofit/>
          </a:bodyPr>
          <a:lstStyle/>
          <a:p>
            <a:pPr marL="0" indent="0">
              <a:buNone/>
            </a:pPr>
            <a:r>
              <a:rPr lang="it-IT" sz="4000" i="1" dirty="0" smtClean="0">
                <a:solidFill>
                  <a:srgbClr val="C00000"/>
                </a:solidFill>
                <a:latin typeface="Times New Roman" panose="02020603050405020304" pitchFamily="18" charset="0"/>
                <a:cs typeface="Times New Roman" panose="02020603050405020304" pitchFamily="18" charset="0"/>
              </a:rPr>
              <a:t>the </a:t>
            </a:r>
            <a:r>
              <a:rPr lang="it-IT" sz="4000" i="1" dirty="0" err="1" smtClean="0">
                <a:solidFill>
                  <a:srgbClr val="C00000"/>
                </a:solidFill>
                <a:latin typeface="Times New Roman" panose="02020603050405020304" pitchFamily="18" charset="0"/>
                <a:cs typeface="Times New Roman" panose="02020603050405020304" pitchFamily="18" charset="0"/>
              </a:rPr>
              <a:t>limits</a:t>
            </a:r>
            <a:r>
              <a:rPr lang="it-IT" sz="4000" i="1" dirty="0" smtClean="0">
                <a:solidFill>
                  <a:srgbClr val="C00000"/>
                </a:solidFill>
                <a:latin typeface="Times New Roman" panose="02020603050405020304" pitchFamily="18" charset="0"/>
                <a:cs typeface="Times New Roman" panose="02020603050405020304" pitchFamily="18" charset="0"/>
              </a:rPr>
              <a:t> of </a:t>
            </a:r>
            <a:r>
              <a:rPr lang="it-IT" sz="4000" i="1" dirty="0" err="1" smtClean="0">
                <a:solidFill>
                  <a:srgbClr val="C00000"/>
                </a:solidFill>
                <a:latin typeface="Times New Roman" panose="02020603050405020304" pitchFamily="18" charset="0"/>
                <a:cs typeface="Times New Roman" panose="02020603050405020304" pitchFamily="18" charset="0"/>
              </a:rPr>
              <a:t>my</a:t>
            </a:r>
            <a:r>
              <a:rPr lang="it-IT" sz="4000" i="1" dirty="0" smtClean="0">
                <a:solidFill>
                  <a:srgbClr val="C00000"/>
                </a:solidFill>
                <a:latin typeface="Times New Roman" panose="02020603050405020304" pitchFamily="18" charset="0"/>
                <a:cs typeface="Times New Roman" panose="02020603050405020304" pitchFamily="18" charset="0"/>
              </a:rPr>
              <a:t> (</a:t>
            </a:r>
            <a:r>
              <a:rPr lang="it-IT" sz="4000" i="1" dirty="0" err="1" smtClean="0">
                <a:solidFill>
                  <a:srgbClr val="C00000"/>
                </a:solidFill>
                <a:latin typeface="Times New Roman" panose="02020603050405020304" pitchFamily="18" charset="0"/>
                <a:cs typeface="Times New Roman" panose="02020603050405020304" pitchFamily="18" charset="0"/>
              </a:rPr>
              <a:t>our</a:t>
            </a:r>
            <a:r>
              <a:rPr lang="it-IT" sz="4000" i="1" dirty="0" smtClean="0">
                <a:solidFill>
                  <a:srgbClr val="C00000"/>
                </a:solidFill>
                <a:latin typeface="Times New Roman" panose="02020603050405020304" pitchFamily="18" charset="0"/>
                <a:cs typeface="Times New Roman" panose="02020603050405020304" pitchFamily="18" charset="0"/>
              </a:rPr>
              <a:t>) </a:t>
            </a:r>
            <a:r>
              <a:rPr lang="it-IT" sz="4000" i="1" dirty="0" err="1" smtClean="0">
                <a:solidFill>
                  <a:srgbClr val="C00000"/>
                </a:solidFill>
                <a:latin typeface="Times New Roman" panose="02020603050405020304" pitchFamily="18" charset="0"/>
                <a:cs typeface="Times New Roman" panose="02020603050405020304" pitchFamily="18" charset="0"/>
              </a:rPr>
              <a:t>language</a:t>
            </a:r>
            <a:r>
              <a:rPr lang="it-IT" sz="4000" i="1" dirty="0" smtClean="0">
                <a:solidFill>
                  <a:srgbClr val="C00000"/>
                </a:solidFill>
                <a:latin typeface="Times New Roman" panose="02020603050405020304" pitchFamily="18" charset="0"/>
                <a:cs typeface="Times New Roman" panose="02020603050405020304" pitchFamily="18" charset="0"/>
              </a:rPr>
              <a:t> </a:t>
            </a:r>
            <a:r>
              <a:rPr lang="it-IT" sz="4000" i="1" dirty="0" err="1" smtClean="0">
                <a:solidFill>
                  <a:srgbClr val="C00000"/>
                </a:solidFill>
                <a:latin typeface="Times New Roman" panose="02020603050405020304" pitchFamily="18" charset="0"/>
                <a:cs typeface="Times New Roman" panose="02020603050405020304" pitchFamily="18" charset="0"/>
              </a:rPr>
              <a:t>mean</a:t>
            </a:r>
            <a:r>
              <a:rPr lang="it-IT" sz="4000" i="1" dirty="0">
                <a:solidFill>
                  <a:srgbClr val="C00000"/>
                </a:solidFill>
                <a:latin typeface="Times New Roman" panose="02020603050405020304" pitchFamily="18" charset="0"/>
                <a:cs typeface="Times New Roman" panose="02020603050405020304" pitchFamily="18" charset="0"/>
              </a:rPr>
              <a:t> </a:t>
            </a:r>
            <a:r>
              <a:rPr lang="it-IT" sz="4000" i="1" dirty="0" smtClean="0">
                <a:solidFill>
                  <a:srgbClr val="C00000"/>
                </a:solidFill>
                <a:latin typeface="Times New Roman" panose="02020603050405020304" pitchFamily="18" charset="0"/>
                <a:cs typeface="Times New Roman" panose="02020603050405020304" pitchFamily="18" charset="0"/>
              </a:rPr>
              <a:t>the </a:t>
            </a:r>
            <a:r>
              <a:rPr lang="it-IT" sz="4000" i="1" dirty="0" err="1" smtClean="0">
                <a:solidFill>
                  <a:srgbClr val="C00000"/>
                </a:solidFill>
                <a:latin typeface="Times New Roman" panose="02020603050405020304" pitchFamily="18" charset="0"/>
                <a:cs typeface="Times New Roman" panose="02020603050405020304" pitchFamily="18" charset="0"/>
              </a:rPr>
              <a:t>limits</a:t>
            </a:r>
            <a:r>
              <a:rPr lang="it-IT" sz="4000" i="1" dirty="0" smtClean="0">
                <a:solidFill>
                  <a:srgbClr val="C00000"/>
                </a:solidFill>
                <a:latin typeface="Times New Roman" panose="02020603050405020304" pitchFamily="18" charset="0"/>
                <a:cs typeface="Times New Roman" panose="02020603050405020304" pitchFamily="18" charset="0"/>
              </a:rPr>
              <a:t> of </a:t>
            </a:r>
            <a:r>
              <a:rPr lang="it-IT" sz="4000" i="1" dirty="0" err="1" smtClean="0">
                <a:solidFill>
                  <a:srgbClr val="C00000"/>
                </a:solidFill>
                <a:latin typeface="Times New Roman" panose="02020603050405020304" pitchFamily="18" charset="0"/>
                <a:cs typeface="Times New Roman" panose="02020603050405020304" pitchFamily="18" charset="0"/>
              </a:rPr>
              <a:t>my</a:t>
            </a:r>
            <a:r>
              <a:rPr lang="it-IT" sz="4000" i="1" dirty="0" smtClean="0">
                <a:solidFill>
                  <a:srgbClr val="C00000"/>
                </a:solidFill>
                <a:latin typeface="Times New Roman" panose="02020603050405020304" pitchFamily="18" charset="0"/>
                <a:cs typeface="Times New Roman" panose="02020603050405020304" pitchFamily="18" charset="0"/>
              </a:rPr>
              <a:t> (</a:t>
            </a:r>
            <a:r>
              <a:rPr lang="it-IT" sz="4000" i="1" dirty="0" err="1" smtClean="0">
                <a:solidFill>
                  <a:srgbClr val="C00000"/>
                </a:solidFill>
                <a:latin typeface="Times New Roman" panose="02020603050405020304" pitchFamily="18" charset="0"/>
                <a:cs typeface="Times New Roman" panose="02020603050405020304" pitchFamily="18" charset="0"/>
              </a:rPr>
              <a:t>our</a:t>
            </a:r>
            <a:r>
              <a:rPr lang="it-IT" sz="4000" i="1" dirty="0" smtClean="0">
                <a:solidFill>
                  <a:srgbClr val="C00000"/>
                </a:solidFill>
                <a:latin typeface="Times New Roman" panose="02020603050405020304" pitchFamily="18" charset="0"/>
                <a:cs typeface="Times New Roman" panose="02020603050405020304" pitchFamily="18" charset="0"/>
              </a:rPr>
              <a:t>) world</a:t>
            </a:r>
            <a:r>
              <a:rPr lang="it-IT" sz="4000" dirty="0" smtClean="0">
                <a:solidFill>
                  <a:srgbClr val="C00000"/>
                </a:solidFill>
                <a:latin typeface="Times New Roman" panose="02020603050405020304" pitchFamily="18" charset="0"/>
                <a:cs typeface="Times New Roman" panose="02020603050405020304" pitchFamily="18" charset="0"/>
              </a:rPr>
              <a:t> </a:t>
            </a:r>
          </a:p>
          <a:p>
            <a:pPr marL="0" indent="0">
              <a:buNone/>
            </a:pPr>
            <a:r>
              <a:rPr lang="it-IT" sz="3200" dirty="0" smtClean="0">
                <a:latin typeface="Times New Roman" panose="02020603050405020304" pitchFamily="18" charset="0"/>
                <a:cs typeface="Times New Roman" panose="02020603050405020304" pitchFamily="18" charset="0"/>
              </a:rPr>
              <a:t>(§ 3.6 - Wittgenstein)</a:t>
            </a:r>
            <a:endParaRPr lang="it-IT"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9398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1429" y="787179"/>
            <a:ext cx="7886700" cy="3625795"/>
          </a:xfrm>
        </p:spPr>
        <p:txBody>
          <a:bodyPr>
            <a:normAutofit/>
          </a:bodyPr>
          <a:lstStyle/>
          <a:p>
            <a:pPr algn="ctr"/>
            <a:r>
              <a:rPr lang="it-IT" b="1" i="1" dirty="0" err="1">
                <a:solidFill>
                  <a:srgbClr val="0070C0"/>
                </a:solidFill>
              </a:rPr>
              <a:t>Thank</a:t>
            </a:r>
            <a:r>
              <a:rPr lang="it-IT" b="1" i="1" dirty="0">
                <a:solidFill>
                  <a:srgbClr val="0070C0"/>
                </a:solidFill>
              </a:rPr>
              <a:t> </a:t>
            </a:r>
            <a:r>
              <a:rPr lang="en-US" b="1" i="1" dirty="0">
                <a:solidFill>
                  <a:srgbClr val="0070C0"/>
                </a:solidFill>
              </a:rPr>
              <a:t>you very much for your attention and patience </a:t>
            </a:r>
            <a:r>
              <a:rPr lang="it-IT" dirty="0"/>
              <a:t/>
            </a:r>
            <a:br>
              <a:rPr lang="it-IT" dirty="0"/>
            </a:br>
            <a:endParaRPr lang="it-IT" dirty="0"/>
          </a:p>
        </p:txBody>
      </p:sp>
      <p:sp>
        <p:nvSpPr>
          <p:cNvPr id="3" name="Segnaposto contenuto 2"/>
          <p:cNvSpPr>
            <a:spLocks noGrp="1"/>
          </p:cNvSpPr>
          <p:nvPr>
            <p:ph idx="1"/>
          </p:nvPr>
        </p:nvSpPr>
        <p:spPr>
          <a:xfrm>
            <a:off x="628650" y="5907819"/>
            <a:ext cx="7886700" cy="269144"/>
          </a:xfrm>
        </p:spPr>
        <p:txBody>
          <a:bodyPr>
            <a:normAutofit fontScale="55000" lnSpcReduction="20000"/>
          </a:bodyPr>
          <a:lstStyle/>
          <a:p>
            <a:pPr marL="0" indent="0">
              <a:buNone/>
            </a:pPr>
            <a:endParaRPr lang="it-IT" dirty="0"/>
          </a:p>
        </p:txBody>
      </p:sp>
    </p:spTree>
    <p:extLst>
      <p:ext uri="{BB962C8B-B14F-4D97-AF65-F5344CB8AC3E}">
        <p14:creationId xmlns:p14="http://schemas.microsoft.com/office/powerpoint/2010/main" val="2040027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98782" y="268357"/>
            <a:ext cx="8756375" cy="6309420"/>
          </a:xfrm>
          <a:prstGeom prst="rect">
            <a:avLst/>
          </a:prstGeom>
        </p:spPr>
        <p:txBody>
          <a:bodyPr wrap="square">
            <a:spAutoFit/>
          </a:bodyPr>
          <a:lstStyle/>
          <a:p>
            <a:r>
              <a:rPr lang="en-GB" sz="2400" dirty="0" smtClean="0">
                <a:effectLst/>
                <a:latin typeface="Times New Roman" panose="02020603050405020304" pitchFamily="18" charset="0"/>
                <a:ea typeface="Arial" panose="020B0604020202020204" pitchFamily="34" charset="0"/>
              </a:rPr>
              <a:t>We are interested in proposing some points of discussion to reflect on the present and on the future of the social sciences.</a:t>
            </a:r>
          </a:p>
          <a:p>
            <a:endParaRPr lang="en-GB" dirty="0" smtClean="0">
              <a:effectLst/>
              <a:latin typeface="Times New Roman" panose="02020603050405020304" pitchFamily="18" charset="0"/>
              <a:ea typeface="Arial" panose="020B0604020202020204" pitchFamily="34" charset="0"/>
            </a:endParaRPr>
          </a:p>
          <a:p>
            <a:pPr marL="447675" indent="-447675">
              <a:buClr>
                <a:srgbClr val="C00000"/>
              </a:buClr>
              <a:buFont typeface="Times New Roman" panose="02020603050405020304" pitchFamily="18" charset="0"/>
              <a:buChar char="►"/>
            </a:pPr>
            <a:r>
              <a:rPr lang="en-GB" sz="2400" dirty="0" smtClean="0">
                <a:effectLst/>
                <a:latin typeface="Times New Roman" panose="02020603050405020304" pitchFamily="18" charset="0"/>
                <a:ea typeface="Arial" panose="020B0604020202020204" pitchFamily="34" charset="0"/>
              </a:rPr>
              <a:t>Our goal is to reconstruct the criticisms of the alleged universalism and objectivism of the social sciences, without renouncing the hypothesis that there is a shared field of reflection around the social experience that transcends Western historical experience and a dull methodological nationalism</a:t>
            </a:r>
          </a:p>
          <a:p>
            <a:endParaRPr lang="en-GB" sz="2400" dirty="0" smtClean="0"/>
          </a:p>
          <a:p>
            <a:r>
              <a:rPr lang="en-GB" dirty="0" smtClean="0">
                <a:latin typeface="Arial" panose="020B0604020202020204" pitchFamily="34" charset="0"/>
                <a:cs typeface="Arial" panose="020B0604020202020204" pitchFamily="34" charset="0"/>
              </a:rPr>
              <a:t>How can the question: ‘</a:t>
            </a:r>
            <a:r>
              <a:rPr lang="en-GB" i="1" dirty="0" smtClean="0">
                <a:latin typeface="Arial" panose="020B0604020202020204" pitchFamily="34" charset="0"/>
                <a:cs typeface="Arial" panose="020B0604020202020204" pitchFamily="34" charset="0"/>
              </a:rPr>
              <a:t>are global social science possible?</a:t>
            </a:r>
            <a:r>
              <a:rPr lang="en-GB" dirty="0" smtClean="0">
                <a:latin typeface="Arial" panose="020B0604020202020204" pitchFamily="34" charset="0"/>
                <a:cs typeface="Arial" panose="020B0604020202020204" pitchFamily="34" charset="0"/>
              </a:rPr>
              <a:t>’ be answered:</a:t>
            </a:r>
          </a:p>
          <a:p>
            <a:r>
              <a:rPr lang="en-GB" dirty="0" smtClean="0">
                <a:latin typeface="Arial" panose="020B0604020202020204" pitchFamily="34" charset="0"/>
                <a:cs typeface="Arial" panose="020B0604020202020204" pitchFamily="34" charset="0"/>
              </a:rPr>
              <a:t>= different perspective and different answers:</a:t>
            </a:r>
          </a:p>
          <a:p>
            <a:endParaRPr lang="en-GB" dirty="0" smtClean="0">
              <a:latin typeface="Arial" panose="020B0604020202020204" pitchFamily="34" charset="0"/>
              <a:cs typeface="Arial" panose="020B0604020202020204" pitchFamily="34" charset="0"/>
            </a:endParaRPr>
          </a:p>
          <a:p>
            <a:pPr marL="457200" indent="-457200">
              <a:buClr>
                <a:srgbClr val="00B050"/>
              </a:buClr>
              <a:buSzPct val="127000"/>
              <a:buFont typeface="Wingdings" panose="05000000000000000000" pitchFamily="2" charset="2"/>
              <a:buChar char="§"/>
            </a:pPr>
            <a:r>
              <a:rPr lang="en-GB" sz="2800" dirty="0" smtClean="0">
                <a:latin typeface="Arial" panose="020B0604020202020204" pitchFamily="34" charset="0"/>
                <a:cs typeface="Arial" panose="020B0604020202020204" pitchFamily="34" charset="0"/>
              </a:rPr>
              <a:t>Ontologically different social realities</a:t>
            </a:r>
          </a:p>
          <a:p>
            <a:pPr marL="457200" indent="-457200">
              <a:buClr>
                <a:srgbClr val="00B050"/>
              </a:buClr>
              <a:buSzPct val="127000"/>
              <a:buFont typeface="Wingdings" panose="05000000000000000000" pitchFamily="2" charset="2"/>
              <a:buChar char="§"/>
            </a:pPr>
            <a:r>
              <a:rPr lang="en-GB" sz="2800" dirty="0" smtClean="0">
                <a:latin typeface="Arial" panose="020B0604020202020204" pitchFamily="34" charset="0"/>
                <a:cs typeface="Arial" panose="020B0604020202020204" pitchFamily="34" charset="0"/>
              </a:rPr>
              <a:t>Epistemological different social realities</a:t>
            </a:r>
          </a:p>
          <a:p>
            <a:pPr marL="457200" indent="-457200">
              <a:buClr>
                <a:srgbClr val="00B050"/>
              </a:buClr>
              <a:buSzPct val="127000"/>
              <a:buFont typeface="Wingdings" panose="05000000000000000000" pitchFamily="2" charset="2"/>
              <a:buChar char="§"/>
            </a:pPr>
            <a:r>
              <a:rPr lang="en-GB" sz="2800" dirty="0" smtClean="0">
                <a:latin typeface="Arial" panose="020B0604020202020204" pitchFamily="34" charset="0"/>
                <a:cs typeface="Arial" panose="020B0604020202020204" pitchFamily="34" charset="0"/>
              </a:rPr>
              <a:t>‘There is, and there can be, only one social science’ </a:t>
            </a:r>
            <a:r>
              <a:rPr lang="en-GB" sz="2000" i="1" dirty="0" smtClean="0">
                <a:latin typeface="Arial" panose="020B0604020202020204" pitchFamily="34" charset="0"/>
                <a:cs typeface="Arial" panose="020B0604020202020204" pitchFamily="34" charset="0"/>
              </a:rPr>
              <a:t>(conservative vs. progressive positions)</a:t>
            </a:r>
          </a:p>
          <a:p>
            <a:pPr marL="457200" indent="-457200">
              <a:buClr>
                <a:srgbClr val="00B050"/>
              </a:buClr>
              <a:buSzPct val="127000"/>
              <a:buFont typeface="Wingdings" panose="05000000000000000000" pitchFamily="2" charset="2"/>
              <a:buChar char="§"/>
            </a:pPr>
            <a:r>
              <a:rPr lang="en-GB" sz="2800" dirty="0" smtClean="0">
                <a:latin typeface="Arial" panose="020B0604020202020204" pitchFamily="34" charset="0"/>
                <a:cs typeface="Arial" panose="020B0604020202020204" pitchFamily="34" charset="0"/>
              </a:rPr>
              <a:t>Social science as a field of practices</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2975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0"/>
            <a:ext cx="9144000" cy="6555641"/>
          </a:xfrm>
          <a:prstGeom prst="rect">
            <a:avLst/>
          </a:prstGeom>
        </p:spPr>
        <p:txBody>
          <a:bodyPr wrap="square">
            <a:spAutoFit/>
          </a:bodyPr>
          <a:lstStyle/>
          <a:p>
            <a:r>
              <a:rPr lang="en-GB" sz="2000" dirty="0" smtClean="0">
                <a:effectLst/>
                <a:latin typeface="Times New Roman" panose="02020603050405020304" pitchFamily="18" charset="0"/>
                <a:ea typeface="Arial" panose="020B0604020202020204" pitchFamily="34" charset="0"/>
              </a:rPr>
              <a:t>It is difficult not to recognize that globalization is indeed radically transforming social landscapes and, above all, the ways in which we are able to interpret and know them</a:t>
            </a:r>
          </a:p>
          <a:p>
            <a:endParaRPr lang="en-GB" sz="1200" dirty="0" smtClean="0">
              <a:latin typeface="Times New Roman" panose="02020603050405020304" pitchFamily="18" charset="0"/>
            </a:endParaRPr>
          </a:p>
          <a:p>
            <a:r>
              <a:rPr lang="en-GB" sz="2400" b="1" i="1" dirty="0" smtClean="0">
                <a:latin typeface="Times New Roman" panose="02020603050405020304" pitchFamily="18" charset="0"/>
                <a:cs typeface="Times New Roman" panose="02020603050405020304" pitchFamily="18" charset="0"/>
              </a:rPr>
              <a:t>‘external’ reasons</a:t>
            </a:r>
            <a:r>
              <a:rPr lang="en-GB" sz="2000" dirty="0" smtClean="0">
                <a:latin typeface="Times New Roman" panose="02020603050405020304" pitchFamily="18" charset="0"/>
                <a:cs typeface="Times New Roman" panose="02020603050405020304" pitchFamily="18" charset="0"/>
              </a:rPr>
              <a:t>:</a:t>
            </a:r>
          </a:p>
          <a:p>
            <a:pPr marL="342900" indent="-342900">
              <a:buClr>
                <a:srgbClr val="C00000"/>
              </a:buClr>
              <a:buSzPct val="157000"/>
              <a:buFont typeface="Arial" panose="020B0604020202020204" pitchFamily="34" charset="0"/>
              <a:buChar char="•"/>
            </a:pPr>
            <a:r>
              <a:rPr lang="en-GB" sz="2200" dirty="0" smtClean="0">
                <a:latin typeface="Times New Roman" panose="02020603050405020304" pitchFamily="18" charset="0"/>
                <a:cs typeface="Times New Roman" panose="02020603050405020304" pitchFamily="18" charset="0"/>
              </a:rPr>
              <a:t>The crisis of nation-states</a:t>
            </a:r>
          </a:p>
          <a:p>
            <a:pPr marL="342900" indent="-342900">
              <a:buClr>
                <a:srgbClr val="C00000"/>
              </a:buClr>
              <a:buSzPct val="157000"/>
              <a:buFont typeface="Arial" panose="020B0604020202020204" pitchFamily="34" charset="0"/>
              <a:buChar char="•"/>
            </a:pPr>
            <a:r>
              <a:rPr lang="en-GB" sz="2200" dirty="0" smtClean="0">
                <a:latin typeface="Times New Roman" panose="02020603050405020304" pitchFamily="18" charset="0"/>
                <a:cs typeface="Times New Roman" panose="02020603050405020304" pitchFamily="18" charset="0"/>
              </a:rPr>
              <a:t>The </a:t>
            </a:r>
            <a:r>
              <a:rPr lang="en-GB" sz="2200" dirty="0" err="1" smtClean="0">
                <a:latin typeface="Times New Roman" panose="02020603050405020304" pitchFamily="18" charset="0"/>
                <a:cs typeface="Times New Roman" panose="02020603050405020304" pitchFamily="18" charset="0"/>
              </a:rPr>
              <a:t>provincialization</a:t>
            </a:r>
            <a:r>
              <a:rPr lang="en-GB" sz="2200" dirty="0" smtClean="0">
                <a:latin typeface="Times New Roman" panose="02020603050405020304" pitchFamily="18" charset="0"/>
                <a:cs typeface="Times New Roman" panose="02020603050405020304" pitchFamily="18" charset="0"/>
              </a:rPr>
              <a:t> of Europe (Western societies)</a:t>
            </a:r>
          </a:p>
          <a:p>
            <a:pPr marL="342900" indent="-342900">
              <a:buClr>
                <a:srgbClr val="C00000"/>
              </a:buClr>
              <a:buSzPct val="157000"/>
              <a:buFont typeface="Arial" panose="020B0604020202020204" pitchFamily="34" charset="0"/>
              <a:buChar char="•"/>
            </a:pPr>
            <a:r>
              <a:rPr lang="en-GB" sz="2200" dirty="0" smtClean="0">
                <a:latin typeface="Times New Roman" panose="02020603050405020304" pitchFamily="18" charset="0"/>
                <a:cs typeface="Times New Roman" panose="02020603050405020304" pitchFamily="18" charset="0"/>
              </a:rPr>
              <a:t>The growing interconnection of markets – the neo-liberalization of the world</a:t>
            </a:r>
          </a:p>
          <a:p>
            <a:pPr marL="342900" indent="-342900">
              <a:buClr>
                <a:srgbClr val="C00000"/>
              </a:buClr>
              <a:buSzPct val="157000"/>
              <a:buFont typeface="Arial" panose="020B0604020202020204" pitchFamily="34" charset="0"/>
              <a:buChar char="•"/>
            </a:pPr>
            <a:r>
              <a:rPr lang="en-GB" sz="2200" dirty="0" smtClean="0">
                <a:latin typeface="Times New Roman" panose="02020603050405020304" pitchFamily="18" charset="0"/>
                <a:cs typeface="Times New Roman" panose="02020603050405020304" pitchFamily="18" charset="0"/>
              </a:rPr>
              <a:t>New emerging forms of discrimination, exclusion, and social injustice (digital gap – precariousness and insecurity, digital control and biopolitics)</a:t>
            </a:r>
          </a:p>
          <a:p>
            <a:endParaRPr lang="en-GB" dirty="0">
              <a:latin typeface="Times New Roman" panose="02020603050405020304" pitchFamily="18" charset="0"/>
              <a:cs typeface="Times New Roman" panose="02020603050405020304" pitchFamily="18" charset="0"/>
            </a:endParaRPr>
          </a:p>
          <a:p>
            <a:r>
              <a:rPr lang="en-GB" sz="2400" b="1" i="1" dirty="0">
                <a:latin typeface="Times New Roman" panose="02020603050405020304" pitchFamily="18" charset="0"/>
                <a:cs typeface="Times New Roman" panose="02020603050405020304" pitchFamily="18" charset="0"/>
              </a:rPr>
              <a:t>‘internal’ reasons</a:t>
            </a:r>
            <a:r>
              <a:rPr lang="en-GB" sz="2000" dirty="0">
                <a:latin typeface="Times New Roman" panose="02020603050405020304" pitchFamily="18" charset="0"/>
                <a:cs typeface="Times New Roman" panose="02020603050405020304" pitchFamily="18" charset="0"/>
              </a:rPr>
              <a:t>:</a:t>
            </a:r>
          </a:p>
          <a:p>
            <a:pPr marL="342900" indent="-342900">
              <a:buClr>
                <a:schemeClr val="accent5">
                  <a:lumMod val="75000"/>
                </a:schemeClr>
              </a:buClr>
              <a:buSzPct val="127000"/>
              <a:buFont typeface="Wingdings" panose="05000000000000000000" pitchFamily="2" charset="2"/>
              <a:buChar char="§"/>
            </a:pPr>
            <a:r>
              <a:rPr lang="en-GB" sz="2200" dirty="0">
                <a:latin typeface="Times New Roman" panose="02020603050405020304" pitchFamily="18" charset="0"/>
                <a:cs typeface="Times New Roman" panose="02020603050405020304" pitchFamily="18" charset="0"/>
              </a:rPr>
              <a:t>The post-structuralist and de-constructivist turn</a:t>
            </a:r>
          </a:p>
          <a:p>
            <a:pPr marL="342900" indent="-342900">
              <a:buClr>
                <a:schemeClr val="accent5">
                  <a:lumMod val="75000"/>
                </a:schemeClr>
              </a:buClr>
              <a:buSzPct val="127000"/>
              <a:buFont typeface="Wingdings" panose="05000000000000000000" pitchFamily="2" charset="2"/>
              <a:buChar char="§"/>
            </a:pPr>
            <a:r>
              <a:rPr lang="en-GB" sz="2200" dirty="0">
                <a:latin typeface="Times New Roman" panose="02020603050405020304" pitchFamily="18" charset="0"/>
                <a:cs typeface="Times New Roman" panose="02020603050405020304" pitchFamily="18" charset="0"/>
              </a:rPr>
              <a:t>Post-colonial theory</a:t>
            </a:r>
          </a:p>
          <a:p>
            <a:pPr marL="342900" indent="-342900">
              <a:buClr>
                <a:schemeClr val="accent5">
                  <a:lumMod val="75000"/>
                </a:schemeClr>
              </a:buClr>
              <a:buSzPct val="127000"/>
              <a:buFont typeface="Wingdings" panose="05000000000000000000" pitchFamily="2" charset="2"/>
              <a:buChar char="§"/>
            </a:pPr>
            <a:r>
              <a:rPr lang="en-GB" sz="2200" dirty="0">
                <a:latin typeface="Times New Roman" panose="02020603050405020304" pitchFamily="18" charset="0"/>
                <a:cs typeface="Times New Roman" panose="02020603050405020304" pitchFamily="18" charset="0"/>
              </a:rPr>
              <a:t>An enlarged and differentiated community of social scientists</a:t>
            </a:r>
          </a:p>
          <a:p>
            <a:pPr marL="342900" indent="-342900">
              <a:buClr>
                <a:schemeClr val="accent5">
                  <a:lumMod val="75000"/>
                </a:schemeClr>
              </a:buClr>
              <a:buSzPct val="127000"/>
              <a:buFont typeface="Wingdings" panose="05000000000000000000" pitchFamily="2" charset="2"/>
              <a:buChar char="§"/>
            </a:pPr>
            <a:r>
              <a:rPr lang="en-GB" sz="2200" dirty="0">
                <a:latin typeface="Times New Roman" panose="02020603050405020304" pitchFamily="18" charset="0"/>
                <a:cs typeface="Times New Roman" panose="02020603050405020304" pitchFamily="18" charset="0"/>
              </a:rPr>
              <a:t>The demographic diversity of faculty and students</a:t>
            </a:r>
          </a:p>
          <a:p>
            <a:endParaRPr lang="en-GB" dirty="0">
              <a:latin typeface="Times New Roman" panose="02020603050405020304" pitchFamily="18" charset="0"/>
              <a:cs typeface="Times New Roman" panose="02020603050405020304" pitchFamily="18" charset="0"/>
            </a:endParaRPr>
          </a:p>
          <a:p>
            <a:r>
              <a:rPr lang="en-GB" sz="2800" dirty="0" smtClean="0">
                <a:latin typeface="Times New Roman" panose="02020603050405020304" pitchFamily="18" charset="0"/>
                <a:cs typeface="Times New Roman" panose="02020603050405020304" pitchFamily="18" charset="0"/>
                <a:sym typeface="Wingdings" panose="05000000000000000000" pitchFamily="2" charset="2"/>
              </a:rPr>
              <a:t> </a:t>
            </a:r>
            <a:r>
              <a:rPr lang="en-GB" sz="2800" dirty="0" smtClean="0">
                <a:latin typeface="Times New Roman" panose="02020603050405020304" pitchFamily="18" charset="0"/>
                <a:cs typeface="Times New Roman" panose="02020603050405020304" pitchFamily="18" charset="0"/>
              </a:rPr>
              <a:t>All problematize the alleged universality of social knowledge, underlining the socio-historical conditions that inform our possibility to know and talk about </a:t>
            </a:r>
            <a:r>
              <a:rPr lang="it-IT" sz="2800" dirty="0" smtClean="0">
                <a:latin typeface="Times New Roman" panose="02020603050405020304" pitchFamily="18" charset="0"/>
                <a:cs typeface="Times New Roman" panose="02020603050405020304" pitchFamily="18" charset="0"/>
              </a:rPr>
              <a:t>social </a:t>
            </a:r>
            <a:r>
              <a:rPr lang="it-IT" sz="2800" dirty="0">
                <a:latin typeface="Times New Roman" panose="02020603050405020304" pitchFamily="18" charset="0"/>
                <a:cs typeface="Times New Roman" panose="02020603050405020304" pitchFamily="18" charset="0"/>
              </a:rPr>
              <a:t>reality</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0092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0"/>
            <a:ext cx="9144000" cy="6771084"/>
          </a:xfrm>
          <a:prstGeom prst="rect">
            <a:avLst/>
          </a:prstGeom>
        </p:spPr>
        <p:txBody>
          <a:bodyPr wrap="square">
            <a:spAutoFit/>
          </a:bodyPr>
          <a:lstStyle/>
          <a:p>
            <a:pPr algn="just">
              <a:spcAft>
                <a:spcPts val="0"/>
              </a:spcAft>
            </a:pPr>
            <a:r>
              <a:rPr lang="it-IT" sz="2400" dirty="0" smtClean="0">
                <a:effectLst/>
                <a:latin typeface="Times New Roman" panose="02020603050405020304" pitchFamily="18" charset="0"/>
                <a:ea typeface="Arial" panose="020B0604020202020204" pitchFamily="34" charset="0"/>
                <a:cs typeface="Times New Roman" panose="02020603050405020304" pitchFamily="18" charset="0"/>
              </a:rPr>
              <a:t>The </a:t>
            </a:r>
            <a:r>
              <a:rPr lang="en-GB" sz="2400" dirty="0" smtClean="0">
                <a:effectLst/>
                <a:latin typeface="Times New Roman" panose="02020603050405020304" pitchFamily="18" charset="0"/>
                <a:ea typeface="Arial" panose="020B0604020202020204" pitchFamily="34" charset="0"/>
                <a:cs typeface="Times New Roman" panose="02020603050405020304" pitchFamily="18" charset="0"/>
              </a:rPr>
              <a:t>awareness of a plurality of different perspectives that characterize the social sciences well beyond their classical (western) formulation seems to push social sciences towards two opposed direction:</a:t>
            </a:r>
          </a:p>
          <a:p>
            <a:pPr algn="just">
              <a:spcAft>
                <a:spcPts val="0"/>
              </a:spcAft>
            </a:pPr>
            <a:endParaRPr lang="it-IT" sz="1200" dirty="0" smtClean="0">
              <a:effectLst/>
              <a:latin typeface="Times New Roman" panose="02020603050405020304" pitchFamily="18" charset="0"/>
              <a:ea typeface="Arial" panose="020B0604020202020204" pitchFamily="34" charset="0"/>
              <a:cs typeface="Times New Roman" panose="02020603050405020304" pitchFamily="18" charset="0"/>
            </a:endParaRPr>
          </a:p>
          <a:p>
            <a:pPr marL="342900" lvl="0" indent="-342900" algn="just">
              <a:spcAft>
                <a:spcPts val="0"/>
              </a:spcAft>
              <a:buClr>
                <a:srgbClr val="C00000"/>
              </a:buClr>
              <a:buFont typeface="+mj-lt"/>
              <a:buAutoNum type="arabicPeriod"/>
            </a:pPr>
            <a:r>
              <a:rPr lang="en-GB" sz="2800" dirty="0" smtClean="0">
                <a:effectLst/>
                <a:latin typeface="Times New Roman" panose="02020603050405020304" pitchFamily="18" charset="0"/>
                <a:ea typeface="Arial" panose="020B0604020202020204" pitchFamily="34" charset="0"/>
                <a:cs typeface="Times New Roman" panose="02020603050405020304" pitchFamily="18" charset="0"/>
              </a:rPr>
              <a:t>part of social sciences tries to regain the solid ground of a shared knowledge, overcoming diversity and particularity, running after a rigorous definition of methodological and conceptual tools that can help founding a renewed universalistic comprehension of the complexity of current societies</a:t>
            </a:r>
          </a:p>
          <a:p>
            <a:pPr marL="342900" lvl="0" indent="-342900" algn="just">
              <a:spcAft>
                <a:spcPts val="0"/>
              </a:spcAft>
              <a:buClr>
                <a:srgbClr val="C00000"/>
              </a:buClr>
              <a:buFont typeface="+mj-lt"/>
              <a:buAutoNum type="arabicPeriod"/>
            </a:pPr>
            <a:endParaRPr lang="it-IT" sz="1400" dirty="0" smtClean="0">
              <a:effectLst/>
              <a:latin typeface="Times New Roman" panose="02020603050405020304" pitchFamily="18" charset="0"/>
              <a:ea typeface="Arial" panose="020B0604020202020204" pitchFamily="34" charset="0"/>
              <a:cs typeface="Times New Roman" panose="02020603050405020304" pitchFamily="18" charset="0"/>
            </a:endParaRPr>
          </a:p>
          <a:p>
            <a:pPr marL="342900" lvl="0" indent="-342900" algn="just">
              <a:spcAft>
                <a:spcPts val="0"/>
              </a:spcAft>
              <a:buClr>
                <a:srgbClr val="C00000"/>
              </a:buClr>
              <a:buFont typeface="+mj-lt"/>
              <a:buAutoNum type="arabicPeriod"/>
            </a:pPr>
            <a:r>
              <a:rPr lang="en-GB" sz="2800" dirty="0" smtClean="0">
                <a:effectLst/>
                <a:latin typeface="Times New Roman" panose="02020603050405020304" pitchFamily="18" charset="0"/>
                <a:ea typeface="Arial" panose="020B0604020202020204" pitchFamily="34" charset="0"/>
                <a:cs typeface="Times New Roman" panose="02020603050405020304" pitchFamily="18" charset="0"/>
              </a:rPr>
              <a:t>another relevant part of social sciences seems to surrender to the unavoidability of partial, instable and biased knowledge. In so doing, it renounces its claim to a universal knowledge and recognizes the validity of other perspectives, but at the cost of avoiding any form of deep confrontation among different truth assertions</a:t>
            </a:r>
          </a:p>
        </p:txBody>
      </p:sp>
    </p:spTree>
    <p:extLst>
      <p:ext uri="{BB962C8B-B14F-4D97-AF65-F5344CB8AC3E}">
        <p14:creationId xmlns:p14="http://schemas.microsoft.com/office/powerpoint/2010/main" val="2833313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0"/>
            <a:ext cx="9144000" cy="6232475"/>
          </a:xfrm>
          <a:prstGeom prst="rect">
            <a:avLst/>
          </a:prstGeom>
        </p:spPr>
        <p:txBody>
          <a:bodyPr wrap="square">
            <a:spAutoFit/>
          </a:bodyPr>
          <a:lstStyle/>
          <a:p>
            <a:pPr lvl="0" algn="just">
              <a:spcAft>
                <a:spcPts val="0"/>
              </a:spcAft>
              <a:buClr>
                <a:srgbClr val="C00000"/>
              </a:buClr>
            </a:pPr>
            <a:endParaRPr lang="it-IT" sz="1100" dirty="0" smtClean="0">
              <a:effectLst/>
              <a:latin typeface="Times New Roman" panose="02020603050405020304" pitchFamily="18" charset="0"/>
              <a:ea typeface="Arial" panose="020B0604020202020204" pitchFamily="34" charset="0"/>
              <a:cs typeface="Times New Roman" panose="02020603050405020304" pitchFamily="18" charset="0"/>
            </a:endParaRPr>
          </a:p>
          <a:p>
            <a:pPr marL="715963" indent="-715963">
              <a:buClr>
                <a:srgbClr val="7030A0"/>
              </a:buClr>
              <a:buFont typeface="Times New Roman" panose="02020603050405020304" pitchFamily="18" charset="0"/>
              <a:buChar char="►"/>
            </a:pPr>
            <a:r>
              <a:rPr lang="en-GB" sz="3200" dirty="0" smtClean="0">
                <a:latin typeface="Times New Roman" panose="02020603050405020304" pitchFamily="18" charset="0"/>
                <a:ea typeface="Arial" panose="020B0604020202020204" pitchFamily="34" charset="0"/>
              </a:rPr>
              <a:t>t</a:t>
            </a:r>
            <a:r>
              <a:rPr lang="en-GB" sz="3200" dirty="0" smtClean="0">
                <a:effectLst/>
                <a:latin typeface="Times New Roman" panose="02020603050405020304" pitchFamily="18" charset="0"/>
                <a:ea typeface="Arial" panose="020B0604020202020204" pitchFamily="34" charset="0"/>
              </a:rPr>
              <a:t>he supporters of the first positions blame the supporter of the second to give up any attempt to gain a clear, unbiased, empirically/logically founded idea or reality</a:t>
            </a:r>
          </a:p>
          <a:p>
            <a:pPr marL="715963" indent="-715963">
              <a:buClr>
                <a:srgbClr val="7030A0"/>
              </a:buClr>
              <a:buFont typeface="Times New Roman" panose="02020603050405020304" pitchFamily="18" charset="0"/>
              <a:buChar char="►"/>
            </a:pPr>
            <a:endParaRPr lang="en-GB" dirty="0" smtClean="0">
              <a:effectLst/>
              <a:latin typeface="Times New Roman" panose="02020603050405020304" pitchFamily="18" charset="0"/>
              <a:ea typeface="Arial" panose="020B0604020202020204" pitchFamily="34" charset="0"/>
            </a:endParaRPr>
          </a:p>
          <a:p>
            <a:pPr marL="715963" indent="-715963">
              <a:buClr>
                <a:srgbClr val="7030A0"/>
              </a:buClr>
              <a:buFont typeface="Times New Roman" panose="02020603050405020304" pitchFamily="18" charset="0"/>
              <a:buChar char="►"/>
            </a:pPr>
            <a:r>
              <a:rPr lang="en-GB" sz="3200" dirty="0" smtClean="0">
                <a:effectLst/>
                <a:latin typeface="Times New Roman" panose="02020603050405020304" pitchFamily="18" charset="0"/>
                <a:ea typeface="Arial" panose="020B0604020202020204" pitchFamily="34" charset="0"/>
              </a:rPr>
              <a:t>the supporters of the second blame their opponents to pursue an old-fashion, imperialistic and ethnocentric project</a:t>
            </a:r>
          </a:p>
          <a:p>
            <a:pPr>
              <a:buClr>
                <a:srgbClr val="7030A0"/>
              </a:buClr>
            </a:pPr>
            <a:endParaRPr lang="en-GB" dirty="0">
              <a:latin typeface="Times New Roman" panose="02020603050405020304" pitchFamily="18" charset="0"/>
              <a:ea typeface="Arial" panose="020B0604020202020204" pitchFamily="34" charset="0"/>
            </a:endParaRPr>
          </a:p>
          <a:p>
            <a:pPr>
              <a:buClr>
                <a:srgbClr val="7030A0"/>
              </a:buClr>
            </a:pPr>
            <a:endParaRPr lang="en-GB" dirty="0" smtClean="0">
              <a:effectLst/>
              <a:latin typeface="Times New Roman" panose="02020603050405020304" pitchFamily="18" charset="0"/>
              <a:ea typeface="Arial" panose="020B0604020202020204" pitchFamily="34" charset="0"/>
            </a:endParaRPr>
          </a:p>
          <a:p>
            <a:pPr>
              <a:buClr>
                <a:srgbClr val="7030A0"/>
              </a:buClr>
            </a:pPr>
            <a:r>
              <a:rPr lang="en-GB" sz="3200" b="1" dirty="0" smtClean="0">
                <a:latin typeface="Times New Roman" panose="02020603050405020304" pitchFamily="18" charset="0"/>
                <a:ea typeface="Arial" panose="020B0604020202020204" pitchFamily="34" charset="0"/>
                <a:cs typeface="Times New Roman" panose="02020603050405020304" pitchFamily="18" charset="0"/>
              </a:rPr>
              <a:t>It is </a:t>
            </a:r>
            <a:r>
              <a:rPr lang="en-GB" sz="3200" b="1" dirty="0">
                <a:latin typeface="Times New Roman" panose="02020603050405020304" pitchFamily="18" charset="0"/>
                <a:cs typeface="Times New Roman" panose="02020603050405020304" pitchFamily="18" charset="0"/>
              </a:rPr>
              <a:t>possible to find a way out of this conundrum? Is it possible to take these criticisms seriously in order to reinforce social sciences?</a:t>
            </a:r>
            <a:endParaRPr lang="en-GB" sz="3200" b="1" dirty="0" smtClean="0">
              <a:effectLst/>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728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fade">
                                      <p:cBhvr>
                                        <p:cTn id="7"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0"/>
            <a:ext cx="9143999" cy="6463308"/>
          </a:xfrm>
          <a:prstGeom prst="rect">
            <a:avLst/>
          </a:prstGeom>
        </p:spPr>
        <p:txBody>
          <a:bodyPr wrap="square">
            <a:spAutoFit/>
          </a:bodyPr>
          <a:lstStyle/>
          <a:p>
            <a:pPr marL="625475" indent="-625475" algn="ctr">
              <a:buClr>
                <a:schemeClr val="tx1"/>
              </a:buClr>
              <a:buAutoNum type="arabicPeriod"/>
            </a:pPr>
            <a:r>
              <a:rPr lang="en-GB" sz="3200" b="1" i="1" dirty="0" smtClean="0">
                <a:solidFill>
                  <a:srgbClr val="C00000"/>
                </a:solidFill>
                <a:effectLst/>
                <a:latin typeface="Times New Roman" panose="02020603050405020304" pitchFamily="18" charset="0"/>
                <a:ea typeface="Arial" panose="020B0604020202020204" pitchFamily="34" charset="0"/>
              </a:rPr>
              <a:t>Ontologically different social realities</a:t>
            </a:r>
          </a:p>
          <a:p>
            <a:endParaRPr lang="en-GB" sz="1400" b="1" i="1" dirty="0">
              <a:latin typeface="Times New Roman" panose="02020603050405020304" pitchFamily="18" charset="0"/>
            </a:endParaRPr>
          </a:p>
          <a:p>
            <a:r>
              <a:rPr lang="en-GB" sz="2400" dirty="0" smtClean="0">
                <a:latin typeface="Times New Roman" panose="02020603050405020304" pitchFamily="18" charset="0"/>
                <a:cs typeface="Times New Roman" panose="02020603050405020304" pitchFamily="18" charset="0"/>
              </a:rPr>
              <a:t>particularly evident in the so-called ‘</a:t>
            </a:r>
            <a:r>
              <a:rPr lang="en-GB" sz="2800" b="1" dirty="0" smtClean="0">
                <a:latin typeface="Times New Roman" panose="02020603050405020304" pitchFamily="18" charset="0"/>
                <a:cs typeface="Times New Roman" panose="02020603050405020304" pitchFamily="18" charset="0"/>
              </a:rPr>
              <a:t>ontological </a:t>
            </a:r>
            <a:r>
              <a:rPr lang="it-IT" sz="2800" b="1" dirty="0" smtClean="0">
                <a:latin typeface="Times New Roman" panose="02020603050405020304" pitchFamily="18" charset="0"/>
                <a:cs typeface="Times New Roman" panose="02020603050405020304" pitchFamily="18" charset="0"/>
              </a:rPr>
              <a:t>turn</a:t>
            </a:r>
            <a:r>
              <a:rPr lang="it-IT" sz="2400" dirty="0">
                <a:latin typeface="Times New Roman" panose="02020603050405020304" pitchFamily="18" charset="0"/>
                <a:cs typeface="Times New Roman" panose="02020603050405020304" pitchFamily="18" charset="0"/>
              </a:rPr>
              <a:t>’</a:t>
            </a:r>
            <a:r>
              <a:rPr lang="en-GB" sz="2400" dirty="0">
                <a:latin typeface="Times New Roman" panose="02020603050405020304" pitchFamily="18" charset="0"/>
                <a:cs typeface="Times New Roman" panose="02020603050405020304" pitchFamily="18" charset="0"/>
              </a:rPr>
              <a:t>, which aims to contrast the constructionist, interpretive </a:t>
            </a:r>
            <a:r>
              <a:rPr lang="en-GB" sz="2400" dirty="0" smtClean="0">
                <a:latin typeface="Times New Roman" panose="02020603050405020304" pitchFamily="18" charset="0"/>
                <a:cs typeface="Times New Roman" panose="02020603050405020304" pitchFamily="18" charset="0"/>
              </a:rPr>
              <a:t>perspective</a:t>
            </a:r>
          </a:p>
          <a:p>
            <a:endParaRPr lang="en-GB" b="1" i="1" dirty="0">
              <a:latin typeface="Times New Roman" panose="02020603050405020304" pitchFamily="18" charset="0"/>
              <a:cs typeface="Times New Roman" panose="02020603050405020304" pitchFamily="18" charset="0"/>
            </a:endParaRPr>
          </a:p>
          <a:p>
            <a:r>
              <a:rPr lang="en-GB" sz="2800" b="1" i="1" dirty="0" smtClean="0">
                <a:latin typeface="Times New Roman" panose="02020603050405020304" pitchFamily="18" charset="0"/>
                <a:cs typeface="Times New Roman" panose="02020603050405020304" pitchFamily="18" charset="0"/>
              </a:rPr>
              <a:t>= different – incommensurable – social realities exist; </a:t>
            </a:r>
            <a:r>
              <a:rPr lang="en-US" sz="2800" dirty="0" smtClean="0">
                <a:latin typeface="Times New Roman" panose="02020603050405020304" pitchFamily="18" charset="0"/>
                <a:cs typeface="Times New Roman" panose="02020603050405020304" pitchFamily="18" charset="0"/>
              </a:rPr>
              <a:t>they stem from different and particular socio-historical paths and can be understood only from within them, starting from their specific vocabulary</a:t>
            </a:r>
          </a:p>
          <a:p>
            <a:endParaRPr lang="en-US" b="1" i="1" dirty="0">
              <a:latin typeface="Times New Roman" panose="02020603050405020304" pitchFamily="18" charset="0"/>
              <a:cs typeface="Times New Roman" panose="02020603050405020304" pitchFamily="18" charset="0"/>
            </a:endParaRPr>
          </a:p>
          <a:p>
            <a:pPr marL="457200" indent="-457200">
              <a:buClr>
                <a:srgbClr val="7030A0"/>
              </a:buClr>
              <a:buFont typeface="Wingdings" panose="05000000000000000000" pitchFamily="2" charset="2"/>
              <a:buChar char="Ø"/>
            </a:pPr>
            <a:r>
              <a:rPr lang="en-GB" sz="2800" dirty="0">
                <a:latin typeface="Times New Roman" panose="02020603050405020304" pitchFamily="18" charset="0"/>
                <a:cs typeface="Times New Roman" panose="02020603050405020304" pitchFamily="18" charset="0"/>
              </a:rPr>
              <a:t>social sciences, as we know them today and how they are taught in university and PhD trainings all around the world, are a specialized discourse that was promoted by western elites to explain western experience of social transformation and global </a:t>
            </a:r>
            <a:r>
              <a:rPr lang="en-GB" sz="2800" dirty="0" smtClean="0">
                <a:latin typeface="Times New Roman" panose="02020603050405020304" pitchFamily="18" charset="0"/>
                <a:cs typeface="Times New Roman" panose="02020603050405020304" pitchFamily="18" charset="0"/>
              </a:rPr>
              <a:t>colonization = they cannot be used to understand other societies</a:t>
            </a:r>
            <a:endParaRPr lang="en-GB" sz="28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174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0"/>
            <a:ext cx="9143999" cy="6494085"/>
          </a:xfrm>
          <a:prstGeom prst="rect">
            <a:avLst/>
          </a:prstGeom>
        </p:spPr>
        <p:txBody>
          <a:bodyPr wrap="square">
            <a:spAutoFit/>
          </a:bodyPr>
          <a:lstStyle/>
          <a:p>
            <a:pPr marL="457200" indent="-457200">
              <a:buClr>
                <a:srgbClr val="7030A0"/>
              </a:buClr>
              <a:buFont typeface="Wingdings" panose="05000000000000000000" pitchFamily="2" charset="2"/>
              <a:buChar char="Ø"/>
            </a:pPr>
            <a:r>
              <a:rPr lang="en-GB" sz="2600" dirty="0">
                <a:latin typeface="Times New Roman" panose="02020603050405020304" pitchFamily="18" charset="0"/>
                <a:ea typeface="Arial" panose="020B0604020202020204" pitchFamily="34" charset="0"/>
              </a:rPr>
              <a:t>T</a:t>
            </a:r>
            <a:r>
              <a:rPr lang="en-GB" sz="2600" dirty="0" smtClean="0">
                <a:effectLst/>
                <a:latin typeface="Times New Roman" panose="02020603050405020304" pitchFamily="18" charset="0"/>
                <a:ea typeface="Arial" panose="020B0604020202020204" pitchFamily="34" charset="0"/>
              </a:rPr>
              <a:t>he specific field of social sciences as an organized form of producing discourse about the social – constituted by words, practices, rules, specialists, organizations, specific objects and subjects – was settled by western elites, using their own vocabulary and, in this way, framing in a specific way the regime of truth legitimated to produce consistent and true discourses on the social</a:t>
            </a:r>
          </a:p>
          <a:p>
            <a:pPr marL="457200" indent="-457200">
              <a:buClr>
                <a:srgbClr val="7030A0"/>
              </a:buClr>
              <a:buFont typeface="Wingdings" panose="05000000000000000000" pitchFamily="2" charset="2"/>
              <a:buChar char="Ø"/>
            </a:pPr>
            <a:r>
              <a:rPr lang="en-GB" sz="2600" dirty="0" smtClean="0">
                <a:effectLst/>
                <a:latin typeface="Times New Roman" panose="02020603050405020304" pitchFamily="18" charset="0"/>
                <a:ea typeface="Arial" panose="020B0604020202020204" pitchFamily="34" charset="0"/>
              </a:rPr>
              <a:t>Social sciences are the way in which western societies described, and legitimized, their experience of modernity: a specific and unique path of transformation and change</a:t>
            </a:r>
          </a:p>
          <a:p>
            <a:pPr marL="457200" indent="-457200">
              <a:buClr>
                <a:srgbClr val="7030A0"/>
              </a:buClr>
              <a:buFont typeface="Wingdings" panose="05000000000000000000" pitchFamily="2" charset="2"/>
              <a:buChar char="Ø"/>
            </a:pPr>
            <a:r>
              <a:rPr lang="en-GB" sz="2600" dirty="0" smtClean="0">
                <a:effectLst/>
                <a:latin typeface="Times New Roman" panose="02020603050405020304" pitchFamily="18" charset="0"/>
                <a:ea typeface="Arial" panose="020B0604020202020204" pitchFamily="34" charset="0"/>
              </a:rPr>
              <a:t>Does not exist a unique path to change, a unique trajectory that fix the direction toward which all the societies have inevitably to converge</a:t>
            </a:r>
          </a:p>
          <a:p>
            <a:pPr marL="457200" indent="-457200">
              <a:buClr>
                <a:srgbClr val="7030A0"/>
              </a:buClr>
              <a:buFont typeface="Wingdings" panose="05000000000000000000" pitchFamily="2" charset="2"/>
              <a:buChar char="Ø"/>
            </a:pPr>
            <a:r>
              <a:rPr lang="en-GB" sz="2600" dirty="0" smtClean="0">
                <a:effectLst/>
                <a:latin typeface="Times New Roman" panose="02020603050405020304" pitchFamily="18" charset="0"/>
                <a:ea typeface="Arial" panose="020B0604020202020204" pitchFamily="34" charset="0"/>
              </a:rPr>
              <a:t>We have to recognize the existence of multiple </a:t>
            </a:r>
            <a:r>
              <a:rPr lang="en-GB" sz="2600" dirty="0" err="1" smtClean="0">
                <a:effectLst/>
                <a:latin typeface="Times New Roman" panose="02020603050405020304" pitchFamily="18" charset="0"/>
                <a:ea typeface="Arial" panose="020B0604020202020204" pitchFamily="34" charset="0"/>
              </a:rPr>
              <a:t>modernities</a:t>
            </a:r>
            <a:r>
              <a:rPr lang="en-GB" sz="2600" dirty="0" smtClean="0">
                <a:effectLst/>
                <a:latin typeface="Times New Roman" panose="02020603050405020304" pitchFamily="18" charset="0"/>
                <a:ea typeface="Arial" panose="020B0604020202020204" pitchFamily="34" charset="0"/>
              </a:rPr>
              <a:t> (</a:t>
            </a:r>
            <a:r>
              <a:rPr lang="en-GB" sz="2600" dirty="0" err="1" smtClean="0">
                <a:effectLst/>
                <a:latin typeface="Times New Roman" panose="02020603050405020304" pitchFamily="18" charset="0"/>
                <a:ea typeface="Arial" panose="020B0604020202020204" pitchFamily="34" charset="0"/>
              </a:rPr>
              <a:t>Eisenstadt</a:t>
            </a:r>
            <a:r>
              <a:rPr lang="en-GB" sz="2600" dirty="0" smtClean="0">
                <a:effectLst/>
                <a:latin typeface="Times New Roman" panose="02020603050405020304" pitchFamily="18" charset="0"/>
                <a:ea typeface="Arial" panose="020B0604020202020204" pitchFamily="34" charset="0"/>
              </a:rPr>
              <a:t> 2000), and we need different theories, words and concepts to grasps their specific character</a:t>
            </a:r>
            <a:endParaRPr lang="it-IT" sz="2600" dirty="0" smtClean="0"/>
          </a:p>
        </p:txBody>
      </p:sp>
    </p:spTree>
    <p:extLst>
      <p:ext uri="{BB962C8B-B14F-4D97-AF65-F5344CB8AC3E}">
        <p14:creationId xmlns:p14="http://schemas.microsoft.com/office/powerpoint/2010/main" val="1137148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1"/>
            <a:ext cx="9144000" cy="6494085"/>
          </a:xfrm>
          <a:prstGeom prst="rect">
            <a:avLst/>
          </a:prstGeom>
        </p:spPr>
        <p:txBody>
          <a:bodyPr wrap="square">
            <a:spAutoFit/>
          </a:bodyPr>
          <a:lstStyle/>
          <a:p>
            <a:pPr marL="457200" indent="-457200">
              <a:buClr>
                <a:srgbClr val="7030A0"/>
              </a:buClr>
              <a:buSzPct val="127000"/>
              <a:buFont typeface="Wingdings" panose="05000000000000000000" pitchFamily="2" charset="2"/>
              <a:buChar char="§"/>
            </a:pPr>
            <a:r>
              <a:rPr lang="en-GB" sz="2600" dirty="0" smtClean="0">
                <a:effectLst/>
                <a:latin typeface="Times New Roman" panose="02020603050405020304" pitchFamily="18" charset="0"/>
                <a:ea typeface="Arial" panose="020B0604020202020204" pitchFamily="34" charset="0"/>
              </a:rPr>
              <a:t>Social worlds are (ontologically) different, and the social sciences are nothing but the appropriate interpretative tool for understanding the </a:t>
            </a:r>
            <a:r>
              <a:rPr lang="en-GB" sz="2600" b="1" dirty="0" smtClean="0">
                <a:effectLst/>
                <a:latin typeface="Times New Roman" panose="02020603050405020304" pitchFamily="18" charset="0"/>
                <a:ea typeface="Arial" panose="020B0604020202020204" pitchFamily="34" charset="0"/>
              </a:rPr>
              <a:t>Western experience</a:t>
            </a:r>
          </a:p>
          <a:p>
            <a:pPr marL="457200" indent="-457200">
              <a:buClr>
                <a:srgbClr val="7030A0"/>
              </a:buClr>
              <a:buSzPct val="127000"/>
              <a:buFont typeface="Wingdings" panose="05000000000000000000" pitchFamily="2" charset="2"/>
              <a:buChar char="§"/>
            </a:pPr>
            <a:r>
              <a:rPr lang="en-GB" sz="2600" dirty="0" smtClean="0">
                <a:effectLst/>
                <a:latin typeface="Times New Roman" panose="02020603050405020304" pitchFamily="18" charset="0"/>
                <a:ea typeface="Arial" panose="020B0604020202020204" pitchFamily="34" charset="0"/>
              </a:rPr>
              <a:t>When the specific set of concepts and idea developed by western society to interpret their changes and to legitimate their actions are used to interpret other realities and experiences, it becomes evident that they are </a:t>
            </a:r>
            <a:r>
              <a:rPr lang="it-IT" sz="2600" dirty="0" smtClean="0">
                <a:effectLst/>
                <a:latin typeface="Times New Roman" panose="02020603050405020304" pitchFamily="18" charset="0"/>
                <a:ea typeface="Arial" panose="020B0604020202020204" pitchFamily="34" charset="0"/>
              </a:rPr>
              <a:t>an </a:t>
            </a:r>
            <a:r>
              <a:rPr lang="en-GB" sz="2600" b="1" dirty="0" smtClean="0">
                <a:effectLst/>
                <a:latin typeface="Times New Roman" panose="02020603050405020304" pitchFamily="18" charset="0"/>
                <a:ea typeface="Arial" panose="020B0604020202020204" pitchFamily="34" charset="0"/>
              </a:rPr>
              <a:t>ideological weapon </a:t>
            </a:r>
            <a:r>
              <a:rPr lang="en-GB" sz="2600" dirty="0" smtClean="0">
                <a:effectLst/>
                <a:latin typeface="Times New Roman" panose="02020603050405020304" pitchFamily="18" charset="0"/>
                <a:ea typeface="Arial" panose="020B0604020202020204" pitchFamily="34" charset="0"/>
              </a:rPr>
              <a:t>used by the </a:t>
            </a:r>
            <a:r>
              <a:rPr lang="en-GB" sz="2600" i="1" dirty="0" smtClean="0">
                <a:effectLst/>
                <a:latin typeface="Times New Roman" panose="02020603050405020304" pitchFamily="18" charset="0"/>
                <a:ea typeface="Arial" panose="020B0604020202020204" pitchFamily="34" charset="0"/>
              </a:rPr>
              <a:t>West</a:t>
            </a:r>
            <a:r>
              <a:rPr lang="en-GB" sz="2600" dirty="0" smtClean="0">
                <a:effectLst/>
                <a:latin typeface="Times New Roman" panose="02020603050405020304" pitchFamily="18" charset="0"/>
                <a:ea typeface="Arial" panose="020B0604020202020204" pitchFamily="34" charset="0"/>
              </a:rPr>
              <a:t> to exert power over the </a:t>
            </a:r>
            <a:r>
              <a:rPr lang="en-GB" sz="2600" i="1" dirty="0" smtClean="0">
                <a:effectLst/>
                <a:latin typeface="Times New Roman" panose="02020603050405020304" pitchFamily="18" charset="0"/>
                <a:ea typeface="Arial" panose="020B0604020202020204" pitchFamily="34" charset="0"/>
              </a:rPr>
              <a:t>Rest</a:t>
            </a:r>
          </a:p>
          <a:p>
            <a:pPr marL="457200" indent="-457200">
              <a:buClr>
                <a:srgbClr val="7030A0"/>
              </a:buClr>
              <a:buSzPct val="127000"/>
              <a:buFont typeface="Wingdings" panose="05000000000000000000" pitchFamily="2" charset="2"/>
              <a:buChar char="§"/>
            </a:pPr>
            <a:r>
              <a:rPr lang="it-IT" sz="2600" dirty="0" smtClean="0">
                <a:latin typeface="Times New Roman" panose="02020603050405020304" pitchFamily="18" charset="0"/>
                <a:ea typeface="Arial" panose="020B0604020202020204" pitchFamily="34" charset="0"/>
              </a:rPr>
              <a:t>S</a:t>
            </a:r>
            <a:r>
              <a:rPr lang="it-IT" sz="2600" dirty="0" smtClean="0">
                <a:effectLst/>
                <a:latin typeface="Times New Roman" panose="02020603050405020304" pitchFamily="18" charset="0"/>
                <a:ea typeface="Arial" panose="020B0604020202020204" pitchFamily="34" charset="0"/>
              </a:rPr>
              <a:t>ocial </a:t>
            </a:r>
            <a:r>
              <a:rPr lang="en-GB" sz="2600" dirty="0" smtClean="0">
                <a:effectLst/>
                <a:latin typeface="Times New Roman" panose="02020603050405020304" pitchFamily="18" charset="0"/>
                <a:ea typeface="Arial" panose="020B0604020202020204" pitchFamily="34" charset="0"/>
              </a:rPr>
              <a:t>sciences should be dismantled as a western monologue, an instrument for the justification of western robbery, exploitation and </a:t>
            </a:r>
            <a:r>
              <a:rPr lang="en-GB" sz="2600" b="1" dirty="0" smtClean="0">
                <a:effectLst/>
                <a:latin typeface="Times New Roman" panose="02020603050405020304" pitchFamily="18" charset="0"/>
                <a:ea typeface="Arial" panose="020B0604020202020204" pitchFamily="34" charset="0"/>
              </a:rPr>
              <a:t>violent imposition </a:t>
            </a:r>
            <a:r>
              <a:rPr lang="en-GB" sz="2600" dirty="0" smtClean="0">
                <a:effectLst/>
                <a:latin typeface="Times New Roman" panose="02020603050405020304" pitchFamily="18" charset="0"/>
                <a:ea typeface="Arial" panose="020B0604020202020204" pitchFamily="34" charset="0"/>
              </a:rPr>
              <a:t>of its rules over the </a:t>
            </a:r>
            <a:r>
              <a:rPr lang="en-GB" sz="2600" i="1" dirty="0" smtClean="0">
                <a:effectLst/>
                <a:latin typeface="Times New Roman" panose="02020603050405020304" pitchFamily="18" charset="0"/>
                <a:ea typeface="Arial" panose="020B0604020202020204" pitchFamily="34" charset="0"/>
              </a:rPr>
              <a:t>Rest</a:t>
            </a:r>
          </a:p>
          <a:p>
            <a:pPr marL="457200" indent="-457200">
              <a:buClr>
                <a:srgbClr val="7030A0"/>
              </a:buClr>
              <a:buSzPct val="127000"/>
              <a:buFont typeface="Wingdings" panose="05000000000000000000" pitchFamily="2" charset="2"/>
              <a:buChar char="§"/>
            </a:pPr>
            <a:r>
              <a:rPr lang="en-GB" sz="2600" dirty="0" smtClean="0">
                <a:effectLst/>
                <a:latin typeface="Times New Roman" panose="02020603050405020304" pitchFamily="18" charset="0"/>
                <a:ea typeface="Arial" panose="020B0604020202020204" pitchFamily="34" charset="0"/>
              </a:rPr>
              <a:t>Social sciences are a </a:t>
            </a:r>
            <a:r>
              <a:rPr lang="en-GB" sz="2600" b="1" dirty="0" smtClean="0">
                <a:effectLst/>
                <a:latin typeface="Times New Roman" panose="02020603050405020304" pitchFamily="18" charset="0"/>
                <a:ea typeface="Arial" panose="020B0604020202020204" pitchFamily="34" charset="0"/>
              </a:rPr>
              <a:t>fraud</a:t>
            </a:r>
            <a:r>
              <a:rPr lang="en-GB" sz="2600" dirty="0" smtClean="0">
                <a:effectLst/>
                <a:latin typeface="Times New Roman" panose="02020603050405020304" pitchFamily="18" charset="0"/>
                <a:ea typeface="Arial" panose="020B0604020202020204" pitchFamily="34" charset="0"/>
              </a:rPr>
              <a:t>, an ideological justification of the western domination</a:t>
            </a:r>
          </a:p>
          <a:p>
            <a:pPr marL="457200" indent="-457200">
              <a:buClr>
                <a:srgbClr val="7030A0"/>
              </a:buClr>
              <a:buSzPct val="127000"/>
              <a:buFont typeface="Wingdings" panose="05000000000000000000" pitchFamily="2" charset="2"/>
              <a:buChar char="§"/>
            </a:pPr>
            <a:r>
              <a:rPr lang="en-GB" sz="2600" dirty="0" smtClean="0">
                <a:effectLst/>
                <a:latin typeface="Times New Roman" panose="02020603050405020304" pitchFamily="18" charset="0"/>
                <a:ea typeface="Arial" panose="020B0604020202020204" pitchFamily="34" charset="0"/>
              </a:rPr>
              <a:t>Social sciences are just ideologies, they are </a:t>
            </a:r>
            <a:r>
              <a:rPr lang="en-GB" sz="2600" b="1" dirty="0" smtClean="0">
                <a:effectLst/>
                <a:latin typeface="Times New Roman" panose="02020603050405020304" pitchFamily="18" charset="0"/>
                <a:ea typeface="Arial" panose="020B0604020202020204" pitchFamily="34" charset="0"/>
              </a:rPr>
              <a:t>more prescriptive than descriptive</a:t>
            </a:r>
            <a:r>
              <a:rPr lang="en-GB" sz="2600" dirty="0" smtClean="0">
                <a:effectLst/>
                <a:latin typeface="Times New Roman" panose="02020603050405020304" pitchFamily="18" charset="0"/>
                <a:ea typeface="Arial" panose="020B0604020202020204" pitchFamily="34" charset="0"/>
              </a:rPr>
              <a:t>, they justify what they assume to study and the only solution is their radical deconstruction</a:t>
            </a:r>
            <a:endParaRPr lang="it-IT" sz="2600" dirty="0"/>
          </a:p>
        </p:txBody>
      </p:sp>
    </p:spTree>
    <p:extLst>
      <p:ext uri="{BB962C8B-B14F-4D97-AF65-F5344CB8AC3E}">
        <p14:creationId xmlns:p14="http://schemas.microsoft.com/office/powerpoint/2010/main" val="708952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1121</TotalTime>
  <Words>2885</Words>
  <Application>Microsoft Office PowerPoint</Application>
  <PresentationFormat>Presentazione su schermo (4:3)</PresentationFormat>
  <Paragraphs>179</Paragraphs>
  <Slides>28</Slides>
  <Notes>18</Notes>
  <HiddenSlides>0</HiddenSlides>
  <MMClips>0</MMClips>
  <ScaleCrop>false</ScaleCrop>
  <HeadingPairs>
    <vt:vector size="4" baseType="variant">
      <vt:variant>
        <vt:lpstr>Tema</vt:lpstr>
      </vt:variant>
      <vt:variant>
        <vt:i4>1</vt:i4>
      </vt:variant>
      <vt:variant>
        <vt:lpstr>Titoli diapositive</vt:lpstr>
      </vt:variant>
      <vt:variant>
        <vt:i4>28</vt:i4>
      </vt:variant>
    </vt:vector>
  </HeadingPairs>
  <TitlesOfParts>
    <vt:vector size="29"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Some elements of the old-new order of problems</vt:lpstr>
      <vt:lpstr>The academic career as a field of struggle – what is at stake</vt:lpstr>
      <vt:lpstr>Presentazione standard di PowerPoint</vt:lpstr>
      <vt:lpstr>Presentazione standard di PowerPoint</vt:lpstr>
      <vt:lpstr>And.. about teaching</vt:lpstr>
      <vt:lpstr>And again at stake - in the field</vt:lpstr>
      <vt:lpstr>Thank you very much for your attention and patience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Enzo Colombo</dc:creator>
  <cp:lastModifiedBy>Gianmarco Navarini</cp:lastModifiedBy>
  <cp:revision>54</cp:revision>
  <cp:lastPrinted>2018-04-16T12:41:16Z</cp:lastPrinted>
  <dcterms:created xsi:type="dcterms:W3CDTF">2018-04-15T08:24:42Z</dcterms:created>
  <dcterms:modified xsi:type="dcterms:W3CDTF">2018-04-26T08:09:08Z</dcterms:modified>
</cp:coreProperties>
</file>