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01" r:id="rId2"/>
    <p:sldId id="371" r:id="rId3"/>
    <p:sldId id="370" r:id="rId4"/>
    <p:sldId id="341" r:id="rId5"/>
    <p:sldId id="351" r:id="rId6"/>
    <p:sldId id="352" r:id="rId7"/>
    <p:sldId id="353" r:id="rId8"/>
    <p:sldId id="343" r:id="rId9"/>
    <p:sldId id="354" r:id="rId10"/>
    <p:sldId id="359" r:id="rId11"/>
    <p:sldId id="357" r:id="rId12"/>
    <p:sldId id="358" r:id="rId13"/>
    <p:sldId id="356" r:id="rId14"/>
    <p:sldId id="372" r:id="rId15"/>
    <p:sldId id="355" r:id="rId16"/>
    <p:sldId id="360" r:id="rId17"/>
    <p:sldId id="348" r:id="rId18"/>
    <p:sldId id="342" r:id="rId19"/>
    <p:sldId id="344" r:id="rId20"/>
    <p:sldId id="345" r:id="rId21"/>
    <p:sldId id="346" r:id="rId22"/>
    <p:sldId id="347" r:id="rId23"/>
    <p:sldId id="349" r:id="rId24"/>
    <p:sldId id="312" r:id="rId25"/>
    <p:sldId id="315" r:id="rId26"/>
    <p:sldId id="362" r:id="rId27"/>
    <p:sldId id="363" r:id="rId28"/>
    <p:sldId id="364" r:id="rId29"/>
    <p:sldId id="365" r:id="rId30"/>
    <p:sldId id="361" r:id="rId31"/>
    <p:sldId id="367" r:id="rId32"/>
    <p:sldId id="311" r:id="rId33"/>
    <p:sldId id="368" r:id="rId34"/>
    <p:sldId id="369" r:id="rId35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no Martins" initials="NM" lastIdx="1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>
        <p:scale>
          <a:sx n="74" d="100"/>
          <a:sy n="74" d="100"/>
        </p:scale>
        <p:origin x="-96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679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1615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34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7382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6759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7863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0422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68704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21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11546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22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4824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31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0172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32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5481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7848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limits of political economy </a:t>
            </a:r>
            <a:r>
              <a:rPr lang="en-US" b="1" dirty="0" smtClean="0"/>
              <a:t>in understanding </a:t>
            </a:r>
            <a:r>
              <a:rPr lang="en-US" b="1" dirty="0"/>
              <a:t>criminalization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888504"/>
          </a:xfrm>
        </p:spPr>
        <p:txBody>
          <a:bodyPr/>
          <a:lstStyle/>
          <a:p>
            <a:r>
              <a:rPr lang="pt-PT" dirty="0" smtClean="0"/>
              <a:t>António Pedro Dores </a:t>
            </a:r>
          </a:p>
          <a:p>
            <a:r>
              <a:rPr lang="en-GB" dirty="0" smtClean="0"/>
              <a:t>September</a:t>
            </a:r>
            <a:r>
              <a:rPr lang="pt-PT" dirty="0" smtClean="0"/>
              <a:t> 2016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3307" y="6648"/>
            <a:ext cx="8229600" cy="1143000"/>
          </a:xfrm>
        </p:spPr>
        <p:txBody>
          <a:bodyPr/>
          <a:lstStyle/>
          <a:p>
            <a:r>
              <a:rPr lang="en-GB" dirty="0" smtClean="0"/>
              <a:t>Big questions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3307" y="980728"/>
            <a:ext cx="8229600" cy="4525963"/>
          </a:xfrm>
        </p:spPr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is it </a:t>
            </a:r>
            <a:r>
              <a:rPr lang="en-US" dirty="0"/>
              <a:t>that 1% </a:t>
            </a:r>
            <a:r>
              <a:rPr lang="en-US" dirty="0" smtClean="0"/>
              <a:t>of the people have </a:t>
            </a:r>
            <a:r>
              <a:rPr lang="en-US" dirty="0"/>
              <a:t>+99% </a:t>
            </a:r>
            <a:r>
              <a:rPr lang="en-US" dirty="0" smtClean="0"/>
              <a:t>of the strength</a:t>
            </a:r>
            <a:r>
              <a:rPr lang="en-US" dirty="0"/>
              <a:t>? </a:t>
            </a:r>
          </a:p>
          <a:p>
            <a:r>
              <a:rPr lang="en-US" dirty="0" smtClean="0"/>
              <a:t>Is </a:t>
            </a:r>
            <a:r>
              <a:rPr lang="en-US" dirty="0"/>
              <a:t>it possible to overcome social inequality? What is equality?</a:t>
            </a:r>
          </a:p>
          <a:p>
            <a:r>
              <a:rPr lang="en-US" dirty="0" smtClean="0"/>
              <a:t>Should </a:t>
            </a:r>
            <a:r>
              <a:rPr lang="en-US" dirty="0"/>
              <a:t>people expect justice to be delivered by judicial systems? Or peace by security systems?</a:t>
            </a:r>
          </a:p>
          <a:p>
            <a:r>
              <a:rPr lang="en-US" dirty="0" smtClean="0"/>
              <a:t>How is it that all social elites – and social theory – come into sync?</a:t>
            </a:r>
          </a:p>
        </p:txBody>
      </p:sp>
    </p:spTree>
    <p:extLst>
      <p:ext uri="{BB962C8B-B14F-4D97-AF65-F5344CB8AC3E}">
        <p14:creationId xmlns:p14="http://schemas.microsoft.com/office/powerpoint/2010/main" val="352831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Limits of Social theory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4176464"/>
          </a:xfrm>
        </p:spPr>
        <p:txBody>
          <a:bodyPr/>
          <a:lstStyle/>
          <a:p>
            <a:pPr lvl="0"/>
            <a:r>
              <a:rPr lang="en-US" dirty="0" smtClean="0"/>
              <a:t>Modernity (the last 60, 200 or 500 years) or homo sapiens 5,000 or 50,000 years’ experience</a:t>
            </a:r>
          </a:p>
          <a:p>
            <a:r>
              <a:rPr lang="en-US" dirty="0" smtClean="0"/>
              <a:t>Lower classes experience of climbing social ladder, no war considered</a:t>
            </a:r>
          </a:p>
          <a:p>
            <a:r>
              <a:rPr lang="en-US" dirty="0" smtClean="0"/>
              <a:t>Hierarchy as spontaneous event</a:t>
            </a:r>
          </a:p>
          <a:p>
            <a:r>
              <a:rPr lang="en-US" dirty="0" smtClean="0"/>
              <a:t>Eternal Montesquieu State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7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n-GB" dirty="0" smtClean="0"/>
              <a:t>People out of society,</a:t>
            </a:r>
            <a:br>
              <a:rPr lang="en-GB" dirty="0" smtClean="0"/>
            </a:br>
            <a:r>
              <a:rPr lang="en-GB" dirty="0" smtClean="0"/>
              <a:t>society out of transformation</a:t>
            </a:r>
            <a:endParaRPr lang="en-GB" dirty="0"/>
          </a:p>
        </p:txBody>
      </p:sp>
      <p:pic>
        <p:nvPicPr>
          <p:cNvPr id="44034" name="Picture 2" descr="http://1.bp.blogspot.com/-fd-ab8Qid_o/TeDPoOJeE7I/AAAAAAAARNU/0Ke-xuLF4BM/s1600/economia-cultura-e-sociedade-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143116"/>
            <a:ext cx="4286280" cy="4219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244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Reductionist tautologies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8629" y="1772817"/>
            <a:ext cx="8229600" cy="3672408"/>
          </a:xfrm>
        </p:spPr>
        <p:txBody>
          <a:bodyPr/>
          <a:lstStyle/>
          <a:p>
            <a:r>
              <a:rPr lang="en-US" dirty="0" smtClean="0"/>
              <a:t>Nationalism – Global inside Europe?</a:t>
            </a:r>
          </a:p>
          <a:p>
            <a:r>
              <a:rPr lang="en-US" dirty="0" smtClean="0"/>
              <a:t>Targeting the weak – including the isolated members of dominant classes - is not what abolitionism denounces as wrong doing?</a:t>
            </a:r>
          </a:p>
          <a:p>
            <a:r>
              <a:rPr lang="en-US" dirty="0" smtClean="0"/>
              <a:t>Searching for causes at structural or individual levels is misleading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4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tautologies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8629" y="1772817"/>
            <a:ext cx="8229600" cy="3672408"/>
          </a:xfrm>
        </p:spPr>
        <p:txBody>
          <a:bodyPr/>
          <a:lstStyle/>
          <a:p>
            <a:r>
              <a:rPr lang="en-US" dirty="0" smtClean="0"/>
              <a:t>Crime – refers to questionable behaviors that </a:t>
            </a:r>
            <a:r>
              <a:rPr lang="en-US" dirty="0"/>
              <a:t>need to </a:t>
            </a:r>
            <a:r>
              <a:rPr lang="en-US" dirty="0" smtClean="0"/>
              <a:t>be pointed out and confirmed by the courts</a:t>
            </a:r>
          </a:p>
          <a:p>
            <a:r>
              <a:rPr lang="en-US" dirty="0" smtClean="0"/>
              <a:t>Conspiracy – refers to empirical local levels of privileged communication and action that contradict common understanding of what is level of reality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1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Crime, delusions and discrimination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War metaphor in biology as well as in crime &amp; punishment</a:t>
            </a:r>
          </a:p>
          <a:p>
            <a:r>
              <a:rPr lang="en-GB" dirty="0" smtClean="0"/>
              <a:t>Social discrimination becomes acceptable in crime &amp; punishment procedures</a:t>
            </a:r>
          </a:p>
          <a:p>
            <a:r>
              <a:rPr lang="en-GB" dirty="0" smtClean="0"/>
              <a:t>Tautological discrimination is explained as the least possible harm</a:t>
            </a:r>
          </a:p>
          <a:p>
            <a:r>
              <a:rPr lang="en-GB" dirty="0" smtClean="0"/>
              <a:t>Dual criterion is expected and becomes institutionalised, in criminal system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7361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Conspiracy theory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0058" y="1417638"/>
            <a:ext cx="8229600" cy="4525963"/>
          </a:xfrm>
        </p:spPr>
        <p:txBody>
          <a:bodyPr/>
          <a:lstStyle/>
          <a:p>
            <a:r>
              <a:rPr lang="en-US" dirty="0" smtClean="0"/>
              <a:t>Conspiracy exists </a:t>
            </a:r>
          </a:p>
          <a:p>
            <a:r>
              <a:rPr lang="en-US" dirty="0" smtClean="0"/>
              <a:t>It is impossible to know what they comprise</a:t>
            </a:r>
          </a:p>
          <a:p>
            <a:r>
              <a:rPr lang="en-US" dirty="0" smtClean="0"/>
              <a:t>Any theory about any conspiracy is not scientific </a:t>
            </a:r>
          </a:p>
          <a:p>
            <a:r>
              <a:rPr lang="en-US" dirty="0" smtClean="0"/>
              <a:t>Although conspiracies exist, there is no theory available to describe what it is</a:t>
            </a:r>
          </a:p>
          <a:p>
            <a:r>
              <a:rPr lang="en-US" dirty="0" smtClean="0"/>
              <a:t>(Communication sciences as conspiracy theory, avoiding organization)</a:t>
            </a:r>
          </a:p>
        </p:txBody>
      </p:sp>
    </p:spTree>
    <p:extLst>
      <p:ext uri="{BB962C8B-B14F-4D97-AF65-F5344CB8AC3E}">
        <p14:creationId xmlns:p14="http://schemas.microsoft.com/office/powerpoint/2010/main" val="222485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8229600" cy="1143000"/>
          </a:xfrm>
        </p:spPr>
        <p:txBody>
          <a:bodyPr/>
          <a:lstStyle/>
          <a:p>
            <a:r>
              <a:rPr lang="en-US" dirty="0" smtClean="0"/>
              <a:t>2. Building updated theories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/>
              <a:t>Centrifugal science</a:t>
            </a:r>
          </a:p>
        </p:txBody>
      </p:sp>
    </p:spTree>
    <p:extLst>
      <p:ext uri="{BB962C8B-B14F-4D97-AF65-F5344CB8AC3E}">
        <p14:creationId xmlns:p14="http://schemas.microsoft.com/office/powerpoint/2010/main" val="73847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Evolution of human </a:t>
            </a:r>
            <a:br>
              <a:rPr lang="en-GB" dirty="0" smtClean="0"/>
            </a:br>
            <a:r>
              <a:rPr lang="en-GB" dirty="0" smtClean="0"/>
              <a:t>social nature</a:t>
            </a:r>
            <a:endParaRPr lang="en-GB" dirty="0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999626" y="1864602"/>
            <a:ext cx="6755663" cy="3534447"/>
            <a:chOff x="1789" y="1759"/>
            <a:chExt cx="5847" cy="3549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806" y="4074"/>
              <a:ext cx="1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2427" y="4074"/>
              <a:ext cx="13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3806" y="3456"/>
              <a:ext cx="459" cy="6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1789" y="2254"/>
              <a:ext cx="1693" cy="6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Doing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4572" y="2182"/>
              <a:ext cx="1907" cy="6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Voice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3953" y="4478"/>
              <a:ext cx="1237" cy="6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Being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523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struggles at a crossroads</a:t>
            </a:r>
            <a:endParaRPr lang="en-GB" dirty="0"/>
          </a:p>
        </p:txBody>
      </p:sp>
      <p:pic>
        <p:nvPicPr>
          <p:cNvPr id="3074" name="Picture 2" descr="http://tse1.mm.bing.net/th?&amp;id=OIP.Mb53f67f6399722762b1b9c5331c36fedo0&amp;w=188&amp;h=284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7638"/>
            <a:ext cx="3168352" cy="478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932040" y="2707641"/>
            <a:ext cx="394210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New configurations </a:t>
            </a:r>
          </a:p>
          <a:p>
            <a:r>
              <a:rPr lang="en-GB" sz="3200" dirty="0" smtClean="0"/>
              <a:t>call for new theories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3507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3168352"/>
          </a:xfrm>
        </p:spPr>
        <p:txBody>
          <a:bodyPr/>
          <a:lstStyle/>
          <a:p>
            <a:r>
              <a:rPr lang="en-US" dirty="0" smtClean="0"/>
              <a:t>The cognitive contradiction between the legal justification for the criminal/penal system as defender of society and the lack of a causal statistical relation between crime and punishment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1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391524"/>
              </p:ext>
            </p:extLst>
          </p:nvPr>
        </p:nvGraphicFramePr>
        <p:xfrm>
          <a:off x="251520" y="1518782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 smtClean="0">
                          <a:solidFill>
                            <a:schemeClr val="tx1"/>
                          </a:solidFill>
                        </a:rPr>
                        <a:t>Politics</a:t>
                      </a:r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 smtClean="0">
                          <a:solidFill>
                            <a:schemeClr val="tx1"/>
                          </a:solidFill>
                        </a:rPr>
                        <a:t>Culture</a:t>
                      </a:r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 smtClean="0"/>
                        <a:t>Economy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noProof="0" dirty="0" smtClean="0"/>
                        <a:t>(modern)</a:t>
                      </a:r>
                      <a:r>
                        <a:rPr lang="en-GB" sz="2800" baseline="0" noProof="0" dirty="0" smtClean="0"/>
                        <a:t> </a:t>
                      </a:r>
                      <a:r>
                        <a:rPr lang="en-GB" sz="2800" noProof="0" dirty="0" smtClean="0"/>
                        <a:t>Society</a:t>
                      </a:r>
                      <a:endParaRPr lang="en-GB" sz="28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081364" y="260648"/>
            <a:ext cx="66699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Structural functionalism, media and elitist meritocratic explanation</a:t>
            </a:r>
            <a:endParaRPr lang="en-GB" sz="2800" dirty="0"/>
          </a:p>
        </p:txBody>
      </p:sp>
      <p:pic>
        <p:nvPicPr>
          <p:cNvPr id="10" name="Picture 2" descr="http://www.ppublico.org/nfse/mage/images/stories/beneficios/socieda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5951" y="2726923"/>
            <a:ext cx="5214974" cy="37156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632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236944" y="52736"/>
            <a:ext cx="6572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Critique, international relations and modernist explanations </a:t>
            </a:r>
            <a:endParaRPr lang="en-GB" sz="2800" dirty="0"/>
          </a:p>
        </p:txBody>
      </p:sp>
      <p:graphicFrame>
        <p:nvGraphicFramePr>
          <p:cNvPr id="9" name="Marcador de Posição de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9275848"/>
              </p:ext>
            </p:extLst>
          </p:nvPr>
        </p:nvGraphicFramePr>
        <p:xfrm>
          <a:off x="467544" y="5085184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 smtClean="0">
                          <a:solidFill>
                            <a:schemeClr val="tx1"/>
                          </a:solidFill>
                        </a:rPr>
                        <a:t>Capitalism</a:t>
                      </a:r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 smtClean="0">
                          <a:solidFill>
                            <a:schemeClr val="tx1"/>
                          </a:solidFill>
                        </a:rPr>
                        <a:t>Industrialism</a:t>
                      </a:r>
                      <a:endParaRPr lang="en-GB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 smtClean="0"/>
                        <a:t>War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noProof="0" dirty="0" smtClean="0"/>
                        <a:t>Social control (security)</a:t>
                      </a:r>
                      <a:endParaRPr lang="en-GB" sz="2800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://tse1.mm.bing.net/th?&amp;id=OIP.Md2eaa5e29b76df3200813835d0775613o0&amp;w=258&amp;h=142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24" y="999864"/>
            <a:ext cx="6933537" cy="408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62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Imaginative futures unite</a:t>
            </a:r>
            <a:endParaRPr lang="en-GB" dirty="0"/>
          </a:p>
        </p:txBody>
      </p:sp>
      <p:cxnSp>
        <p:nvCxnSpPr>
          <p:cNvPr id="5" name="Conexão reta 4"/>
          <p:cNvCxnSpPr/>
          <p:nvPr/>
        </p:nvCxnSpPr>
        <p:spPr>
          <a:xfrm>
            <a:off x="3229943" y="2479535"/>
            <a:ext cx="75608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977934" y="2589302"/>
            <a:ext cx="918102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3391960" y="4654283"/>
            <a:ext cx="59406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986026" y="4659104"/>
            <a:ext cx="702078" cy="378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607985" y="4898170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Depressão </a:t>
            </a:r>
          </a:p>
          <a:p>
            <a:r>
              <a:rPr lang="pt-PT" dirty="0"/>
              <a:t>Esperança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127333" y="2877928"/>
            <a:ext cx="1964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Juízos morais</a:t>
            </a:r>
          </a:p>
          <a:p>
            <a:r>
              <a:rPr lang="pt-PT" dirty="0"/>
              <a:t>Iguais para todos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403648" y="2863570"/>
            <a:ext cx="2315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Interesses diversos</a:t>
            </a:r>
            <a:r>
              <a:rPr lang="pt-PT" dirty="0"/>
              <a:t>, </a:t>
            </a:r>
          </a:p>
          <a:p>
            <a:r>
              <a:rPr lang="pt-PT" dirty="0"/>
              <a:t>livres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428192" y="2125414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Soberania</a:t>
            </a:r>
          </a:p>
          <a:p>
            <a:r>
              <a:rPr lang="pt-PT" dirty="0"/>
              <a:t>Legitimidade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125818" y="4113301"/>
            <a:ext cx="156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Corrupção</a:t>
            </a:r>
          </a:p>
          <a:p>
            <a:r>
              <a:rPr lang="pt-PT" dirty="0"/>
              <a:t>Dinamismo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498579" y="4099153"/>
            <a:ext cx="1560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Impunidade </a:t>
            </a:r>
          </a:p>
          <a:p>
            <a:r>
              <a:rPr lang="pt-PT" dirty="0"/>
              <a:t>Privilégios</a:t>
            </a:r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030162" y="2848214"/>
            <a:ext cx="0" cy="17419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240343" y="3302005"/>
            <a:ext cx="1428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Níveis de</a:t>
            </a:r>
          </a:p>
          <a:p>
            <a:r>
              <a:rPr lang="pt-PT" dirty="0"/>
              <a:t>Realidade </a:t>
            </a:r>
          </a:p>
          <a:p>
            <a:r>
              <a:rPr lang="pt-PT" dirty="0"/>
              <a:t>Social</a:t>
            </a:r>
          </a:p>
          <a:p>
            <a:r>
              <a:rPr lang="pt-PT" dirty="0"/>
              <a:t>Construídos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3379205" y="5398961"/>
            <a:ext cx="238558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CITIZEN INCOME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112701" y="4759632"/>
            <a:ext cx="389003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TRANSFORMATIVE JUSTICE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75064" y="3863500"/>
            <a:ext cx="269419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ANTI-EXTRATIVISM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710639" y="1800324"/>
            <a:ext cx="39549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ABOLICIONIST DEMOCRACY</a:t>
            </a:r>
            <a:endParaRPr lang="pt-PT" sz="2100" b="1" dirty="0">
              <a:solidFill>
                <a:srgbClr val="FF0000"/>
              </a:solidFill>
            </a:endParaRPr>
          </a:p>
        </p:txBody>
      </p:sp>
      <p:cxnSp>
        <p:nvCxnSpPr>
          <p:cNvPr id="8" name="Conexão reta 7"/>
          <p:cNvCxnSpPr/>
          <p:nvPr/>
        </p:nvCxnSpPr>
        <p:spPr>
          <a:xfrm>
            <a:off x="3977934" y="3127608"/>
            <a:ext cx="8093" cy="42626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11"/>
          <p:cNvCxnSpPr/>
          <p:nvPr/>
        </p:nvCxnSpPr>
        <p:spPr>
          <a:xfrm flipH="1" flipV="1">
            <a:off x="3977934" y="4120187"/>
            <a:ext cx="8092" cy="53409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574888" y="3561712"/>
            <a:ext cx="338099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CENTRIFUGAL SCIENCE</a:t>
            </a:r>
            <a:endParaRPr lang="pt-PT" sz="2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48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3816424"/>
          </a:xfrm>
        </p:spPr>
        <p:txBody>
          <a:bodyPr/>
          <a:lstStyle/>
          <a:p>
            <a:r>
              <a:rPr lang="en-US" dirty="0" smtClean="0"/>
              <a:t>3. Social nature and </a:t>
            </a:r>
            <a:br>
              <a:rPr lang="en-US" dirty="0" smtClean="0"/>
            </a:br>
            <a:r>
              <a:rPr lang="en-US" dirty="0" smtClean="0"/>
              <a:t>actual society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/>
              <a:t>Misogyny, hierarchy and dissimulation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7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Differentiation &amp; discrimination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we born equal and become different, by evolution? </a:t>
            </a:r>
          </a:p>
          <a:p>
            <a:endParaRPr lang="en-US" dirty="0" smtClean="0"/>
          </a:p>
          <a:p>
            <a:r>
              <a:rPr lang="en-US" dirty="0" smtClean="0"/>
              <a:t>Are we born different and become equal, by moralization? </a:t>
            </a:r>
          </a:p>
          <a:p>
            <a:endParaRPr lang="en-US" dirty="0"/>
          </a:p>
          <a:p>
            <a:r>
              <a:rPr lang="en-US" dirty="0" smtClean="0"/>
              <a:t>Markets produce equality or discrimination?</a:t>
            </a:r>
            <a:r>
              <a:rPr lang="pt-PT" dirty="0" smtClean="0"/>
              <a:t>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0327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Organization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Empire is a form of ensuring vital functions</a:t>
            </a:r>
          </a:p>
          <a:p>
            <a:r>
              <a:rPr lang="en-US" dirty="0" smtClean="0"/>
              <a:t>Axial Revolution was its birth</a:t>
            </a:r>
          </a:p>
          <a:p>
            <a:r>
              <a:rPr lang="en-US" dirty="0" smtClean="0"/>
              <a:t>Organization its slogan</a:t>
            </a:r>
          </a:p>
          <a:p>
            <a:endParaRPr lang="en-US" dirty="0" smtClean="0"/>
          </a:p>
          <a:p>
            <a:r>
              <a:rPr lang="en-US" dirty="0" smtClean="0"/>
              <a:t>Sacrifice and slavery for workers </a:t>
            </a:r>
          </a:p>
          <a:p>
            <a:r>
              <a:rPr lang="en-US" dirty="0" smtClean="0"/>
              <a:t>Political </a:t>
            </a:r>
            <a:r>
              <a:rPr lang="en-US" dirty="0"/>
              <a:t>economy </a:t>
            </a:r>
            <a:r>
              <a:rPr lang="en-US" dirty="0" smtClean="0"/>
              <a:t>goal: work, safety and respect for workers</a:t>
            </a:r>
          </a:p>
          <a:p>
            <a:r>
              <a:rPr lang="en-US" dirty="0" smtClean="0"/>
              <a:t>Modern split between work and torture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9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Revenge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28600" y="1417638"/>
            <a:ext cx="8686800" cy="4525963"/>
          </a:xfrm>
        </p:spPr>
        <p:txBody>
          <a:bodyPr/>
          <a:lstStyle/>
          <a:p>
            <a:r>
              <a:rPr lang="en-US" dirty="0" smtClean="0"/>
              <a:t>Animals attack and abandon handicapped or ill ones, as a survival instinct</a:t>
            </a:r>
          </a:p>
          <a:p>
            <a:r>
              <a:rPr lang="en-US" dirty="0" smtClean="0"/>
              <a:t>So do people</a:t>
            </a:r>
          </a:p>
          <a:p>
            <a:r>
              <a:rPr lang="en-US" dirty="0" smtClean="0"/>
              <a:t>People blame the victim </a:t>
            </a:r>
          </a:p>
          <a:p>
            <a:r>
              <a:rPr lang="en-US" dirty="0" smtClean="0"/>
              <a:t>Identifying heroes, gifts to gods, Inquisition fires, all are rituals that try to spare people from natural risks using scape goats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31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Law anthropology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Jubilee as harm reduction provisions</a:t>
            </a:r>
          </a:p>
          <a:p>
            <a:r>
              <a:rPr lang="en-US" dirty="0" smtClean="0"/>
              <a:t>Amnesty; prison reform: modern jubilees</a:t>
            </a:r>
          </a:p>
          <a:p>
            <a:r>
              <a:rPr lang="en-US" dirty="0" smtClean="0"/>
              <a:t>Popular movements: call for jubilee </a:t>
            </a:r>
          </a:p>
          <a:p>
            <a:r>
              <a:rPr lang="en-US" dirty="0" smtClean="0"/>
              <a:t>Hobbesian human nature and </a:t>
            </a:r>
            <a:r>
              <a:rPr lang="en-GB" dirty="0" smtClean="0"/>
              <a:t>Rousseauian</a:t>
            </a:r>
            <a:r>
              <a:rPr lang="en-US" dirty="0" smtClean="0"/>
              <a:t> </a:t>
            </a:r>
            <a:r>
              <a:rPr lang="en-GB" dirty="0" smtClean="0"/>
              <a:t>popular counterpart</a:t>
            </a:r>
          </a:p>
          <a:p>
            <a:r>
              <a:rPr lang="en-US" dirty="0" smtClean="0"/>
              <a:t>EU crises, PIGS and the call for financial and political jubilee to free economic growth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8356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 imperial cultures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Spartacus and Christian ideology</a:t>
            </a:r>
          </a:p>
          <a:p>
            <a:r>
              <a:rPr lang="en-US" dirty="0" smtClean="0"/>
              <a:t>Bourgeois revolutionary gaze</a:t>
            </a:r>
          </a:p>
          <a:p>
            <a:r>
              <a:rPr lang="en-US" dirty="0" smtClean="0"/>
              <a:t>Proletarian counterpart</a:t>
            </a:r>
          </a:p>
          <a:p>
            <a:r>
              <a:rPr lang="en-US" dirty="0" smtClean="0"/>
              <a:t>Modern party invention by Lenin</a:t>
            </a:r>
          </a:p>
          <a:p>
            <a:r>
              <a:rPr lang="en-US" dirty="0" smtClean="0"/>
              <a:t>What is new about Arab Spring, Indignados or Occupy?</a:t>
            </a:r>
          </a:p>
          <a:p>
            <a:r>
              <a:rPr lang="en-US" dirty="0" smtClean="0"/>
              <a:t>Bastille and freeing the prisoners</a:t>
            </a:r>
          </a:p>
          <a:p>
            <a:r>
              <a:rPr lang="en-US" dirty="0" smtClean="0"/>
              <a:t>Gulag and Cold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20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Imperial culture</a:t>
            </a:r>
            <a:endParaRPr lang="en-GB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Organizational superiority (violence and ideology)</a:t>
            </a:r>
          </a:p>
          <a:p>
            <a:r>
              <a:rPr lang="en-US" dirty="0" smtClean="0"/>
              <a:t>Modern organization denies violence</a:t>
            </a:r>
          </a:p>
          <a:p>
            <a:r>
              <a:rPr lang="en-US" dirty="0" smtClean="0"/>
              <a:t>Denies jubilee need (as prison harm)</a:t>
            </a:r>
          </a:p>
          <a:p>
            <a:r>
              <a:rPr lang="en-US" dirty="0" smtClean="0"/>
              <a:t>Translates anti-imperial culture into renewed imperial ideology</a:t>
            </a:r>
          </a:p>
          <a:p>
            <a:r>
              <a:rPr lang="en-US" dirty="0" smtClean="0"/>
              <a:t>Each person controlled by bio politics (Rousseau, Weber, Kafka)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35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0422" y="764704"/>
            <a:ext cx="8229600" cy="1143000"/>
          </a:xfrm>
        </p:spPr>
        <p:txBody>
          <a:bodyPr/>
          <a:lstStyle/>
          <a:p>
            <a:r>
              <a:rPr lang="en-US" dirty="0" smtClean="0"/>
              <a:t>Epistemic obstacles to understanding </a:t>
            </a:r>
            <a:r>
              <a:rPr lang="en-US" dirty="0"/>
              <a:t>criminalization</a:t>
            </a:r>
            <a:r>
              <a:rPr lang="pt-PT" dirty="0"/>
              <a:t/>
            </a:r>
            <a:br>
              <a:rPr lang="pt-PT" dirty="0"/>
            </a:b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30422" y="2708920"/>
            <a:ext cx="8229600" cy="3024336"/>
          </a:xfrm>
        </p:spPr>
        <p:txBody>
          <a:bodyPr/>
          <a:lstStyle/>
          <a:p>
            <a:r>
              <a:rPr lang="en-US" dirty="0" smtClean="0"/>
              <a:t>Explaining too much, e.g. court decisions or crime typology or political economy</a:t>
            </a:r>
          </a:p>
          <a:p>
            <a:endParaRPr lang="en-US" dirty="0"/>
          </a:p>
          <a:p>
            <a:r>
              <a:rPr lang="en-US" dirty="0" smtClean="0"/>
              <a:t>Explaining nothing, e.g. crime news or forensic psychology or conspiracy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09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8229600" cy="1143000"/>
          </a:xfrm>
        </p:spPr>
        <p:txBody>
          <a:bodyPr/>
          <a:lstStyle/>
          <a:p>
            <a:r>
              <a:rPr lang="en-US" dirty="0" smtClean="0"/>
              <a:t>4. Centrifugal science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75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Imaginative futures unite</a:t>
            </a:r>
            <a:endParaRPr lang="en-GB" dirty="0"/>
          </a:p>
        </p:txBody>
      </p:sp>
      <p:cxnSp>
        <p:nvCxnSpPr>
          <p:cNvPr id="5" name="Conexão reta 4"/>
          <p:cNvCxnSpPr/>
          <p:nvPr/>
        </p:nvCxnSpPr>
        <p:spPr>
          <a:xfrm>
            <a:off x="3229943" y="2479535"/>
            <a:ext cx="75608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977934" y="2589302"/>
            <a:ext cx="918102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3391960" y="4654283"/>
            <a:ext cx="59406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986026" y="4659104"/>
            <a:ext cx="702078" cy="378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607985" y="4898170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Depressão </a:t>
            </a:r>
          </a:p>
          <a:p>
            <a:r>
              <a:rPr lang="pt-PT" dirty="0"/>
              <a:t>Esperança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127333" y="2877928"/>
            <a:ext cx="1964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Juízos morais</a:t>
            </a:r>
          </a:p>
          <a:p>
            <a:r>
              <a:rPr lang="pt-PT" dirty="0"/>
              <a:t>Iguais para todos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403648" y="2863570"/>
            <a:ext cx="2315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Interesses diversos</a:t>
            </a:r>
            <a:r>
              <a:rPr lang="pt-PT" dirty="0"/>
              <a:t>, </a:t>
            </a:r>
          </a:p>
          <a:p>
            <a:r>
              <a:rPr lang="pt-PT" dirty="0"/>
              <a:t>livres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428192" y="2125414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Soberania</a:t>
            </a:r>
          </a:p>
          <a:p>
            <a:r>
              <a:rPr lang="pt-PT" dirty="0"/>
              <a:t>Legitimidade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125818" y="4113301"/>
            <a:ext cx="156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Corrupção</a:t>
            </a:r>
          </a:p>
          <a:p>
            <a:r>
              <a:rPr lang="pt-PT" dirty="0"/>
              <a:t>Dinamismo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498579" y="4099153"/>
            <a:ext cx="1560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Impunidade </a:t>
            </a:r>
          </a:p>
          <a:p>
            <a:r>
              <a:rPr lang="pt-PT" dirty="0"/>
              <a:t>Privilégios</a:t>
            </a:r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030162" y="2848214"/>
            <a:ext cx="0" cy="17419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240343" y="3302005"/>
            <a:ext cx="1428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Níveis de</a:t>
            </a:r>
          </a:p>
          <a:p>
            <a:r>
              <a:rPr lang="pt-PT" dirty="0"/>
              <a:t>Realidade </a:t>
            </a:r>
          </a:p>
          <a:p>
            <a:r>
              <a:rPr lang="pt-PT" dirty="0"/>
              <a:t>Social</a:t>
            </a:r>
          </a:p>
          <a:p>
            <a:r>
              <a:rPr lang="pt-PT" dirty="0"/>
              <a:t>Construídos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3379205" y="5398961"/>
            <a:ext cx="238558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CITIZEN INCOME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112701" y="4759632"/>
            <a:ext cx="389003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TRANSFORMATIVE JUSTICE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75064" y="3863500"/>
            <a:ext cx="269419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ANTI-EXTRATIVISM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710639" y="1800324"/>
            <a:ext cx="39549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ABOLICIONIST DEMOCRACY</a:t>
            </a:r>
            <a:endParaRPr lang="pt-PT" sz="2100" b="1" dirty="0">
              <a:solidFill>
                <a:srgbClr val="FF0000"/>
              </a:solidFill>
            </a:endParaRPr>
          </a:p>
        </p:txBody>
      </p:sp>
      <p:cxnSp>
        <p:nvCxnSpPr>
          <p:cNvPr id="8" name="Conexão reta 7"/>
          <p:cNvCxnSpPr/>
          <p:nvPr/>
        </p:nvCxnSpPr>
        <p:spPr>
          <a:xfrm>
            <a:off x="3977934" y="3127608"/>
            <a:ext cx="8093" cy="42626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11"/>
          <p:cNvCxnSpPr/>
          <p:nvPr/>
        </p:nvCxnSpPr>
        <p:spPr>
          <a:xfrm flipH="1" flipV="1">
            <a:off x="3977934" y="4120187"/>
            <a:ext cx="8092" cy="53409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574888" y="3561712"/>
            <a:ext cx="338099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CENTRIFUGAL SCIENCE</a:t>
            </a:r>
            <a:endParaRPr lang="pt-PT" sz="2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89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8000" dirty="0" smtClean="0"/>
              <a:t>The End</a:t>
            </a:r>
            <a:endParaRPr lang="en-GB" sz="80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 smtClean="0">
                <a:hlinkClick r:id="rId4"/>
              </a:rPr>
              <a:t>http</a:t>
            </a:r>
            <a:r>
              <a:rPr lang="pt-PT" sz="2400" dirty="0">
                <a:hlinkClick r:id="rId4"/>
              </a:rPr>
              <a:t>://iscte.pt/~</a:t>
            </a:r>
            <a:r>
              <a:rPr lang="pt-PT" sz="2400" dirty="0" smtClean="0">
                <a:hlinkClick r:id="rId4"/>
              </a:rPr>
              <a:t>apad/estesp</a:t>
            </a:r>
            <a:endParaRPr lang="pt-PT" sz="2400" dirty="0" smtClean="0"/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Law </a:t>
            </a:r>
            <a:r>
              <a:rPr lang="pt-PT" dirty="0" err="1"/>
              <a:t>anthropology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36002"/>
            <a:ext cx="8229600" cy="4525963"/>
          </a:xfrm>
        </p:spPr>
        <p:txBody>
          <a:bodyPr/>
          <a:lstStyle/>
          <a:p>
            <a:r>
              <a:rPr lang="en-US" dirty="0" smtClean="0"/>
              <a:t>Takes all times experience of human kind, not only modernization</a:t>
            </a:r>
          </a:p>
          <a:p>
            <a:r>
              <a:rPr lang="en-US" dirty="0" smtClean="0"/>
              <a:t>So, it is able to look at all work done by anti imperial culture as humanitarian ideal</a:t>
            </a:r>
          </a:p>
          <a:p>
            <a:r>
              <a:rPr lang="en-US" dirty="0" smtClean="0"/>
              <a:t>It is able to find hierarchy as result of revenge organization dialectics</a:t>
            </a:r>
          </a:p>
          <a:p>
            <a:r>
              <a:rPr lang="en-US" dirty="0" smtClean="0"/>
              <a:t>Poor people are not scape goats: isolated people are. Poor as much as rich or military or unionists or politicians (Turkey).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130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6289" y="1341"/>
            <a:ext cx="8229600" cy="1143000"/>
          </a:xfrm>
        </p:spPr>
        <p:txBody>
          <a:bodyPr/>
          <a:lstStyle/>
          <a:p>
            <a:r>
              <a:rPr lang="pt-PT" dirty="0" err="1" smtClean="0"/>
              <a:t>Political</a:t>
            </a:r>
            <a:r>
              <a:rPr lang="pt-PT" dirty="0" smtClean="0"/>
              <a:t> </a:t>
            </a:r>
            <a:r>
              <a:rPr lang="pt-PT" dirty="0" err="1" smtClean="0"/>
              <a:t>economy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crime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144341"/>
            <a:ext cx="8229600" cy="4525963"/>
          </a:xfrm>
        </p:spPr>
        <p:txBody>
          <a:bodyPr/>
          <a:lstStyle/>
          <a:p>
            <a:r>
              <a:rPr lang="en-US" dirty="0" smtClean="0"/>
              <a:t>Dual status facing property of the means of production</a:t>
            </a:r>
          </a:p>
          <a:p>
            <a:r>
              <a:rPr lang="en-US" dirty="0" smtClean="0"/>
              <a:t>Dual status facing the government </a:t>
            </a:r>
          </a:p>
          <a:p>
            <a:pPr marL="0" indent="0">
              <a:buNone/>
            </a:pPr>
            <a:r>
              <a:rPr lang="en-US" dirty="0" smtClean="0"/>
              <a:t>Compares with:</a:t>
            </a:r>
          </a:p>
          <a:p>
            <a:r>
              <a:rPr lang="en-US" dirty="0" smtClean="0"/>
              <a:t>Dual status facing the criminal justice</a:t>
            </a:r>
          </a:p>
          <a:p>
            <a:r>
              <a:rPr lang="en-US" dirty="0" smtClean="0"/>
              <a:t>Dual status of emotions facing individuals and society</a:t>
            </a:r>
          </a:p>
          <a:p>
            <a:pPr marL="0" indent="0" algn="ctr">
              <a:buNone/>
            </a:pPr>
            <a:r>
              <a:rPr lang="en-US" i="1" dirty="0" smtClean="0"/>
              <a:t>Cooperation versus stigmatization</a:t>
            </a:r>
          </a:p>
          <a:p>
            <a:pPr marL="0" indent="0" algn="ctr">
              <a:buNone/>
            </a:pPr>
            <a:r>
              <a:rPr lang="en-US" i="1" dirty="0" smtClean="0"/>
              <a:t>as hierarchical procedures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7091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Missed targets and taboos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11560" y="1988840"/>
            <a:ext cx="8229600" cy="338437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Political economy is shoots wide, it is misleading and incomplete to address criminalization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Conspiracies are a taboo subject; </a:t>
            </a:r>
            <a:r>
              <a:rPr lang="en-US" dirty="0"/>
              <a:t>conspiracy </a:t>
            </a:r>
            <a:r>
              <a:rPr lang="en-US" dirty="0" smtClean="0"/>
              <a:t>theory is a vacuum cleaner of ideas on discrimination and crime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9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557808"/>
            <a:ext cx="8229600" cy="1143000"/>
          </a:xfrm>
        </p:spPr>
        <p:txBody>
          <a:bodyPr/>
          <a:lstStyle/>
          <a:p>
            <a:r>
              <a:rPr lang="en-GB" dirty="0" smtClean="0"/>
              <a:t>Modern differentiation</a:t>
            </a:r>
            <a:br>
              <a:rPr lang="en-GB" dirty="0" smtClean="0"/>
            </a:br>
            <a:r>
              <a:rPr lang="en-GB" dirty="0" smtClean="0"/>
              <a:t>by liberal state</a:t>
            </a:r>
            <a:endParaRPr lang="en-GB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983419"/>
              </p:ext>
            </p:extLst>
          </p:nvPr>
        </p:nvGraphicFramePr>
        <p:xfrm>
          <a:off x="930924" y="2132856"/>
          <a:ext cx="6737419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032"/>
                <a:gridCol w="1034601"/>
                <a:gridCol w="2970786"/>
              </a:tblGrid>
              <a:tr h="7151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Politics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solidFill>
                            <a:schemeClr val="tx1"/>
                          </a:solidFill>
                        </a:rPr>
                        <a:t>is not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Society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504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Economy  </a:t>
                      </a:r>
                      <a:endParaRPr lang="pt-P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noProof="0" dirty="0" smtClean="0">
                          <a:solidFill>
                            <a:schemeClr val="tx1"/>
                          </a:solidFill>
                        </a:rPr>
                        <a:t>is 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 smtClean="0">
                          <a:solidFill>
                            <a:schemeClr val="tx1"/>
                          </a:solidFill>
                        </a:rPr>
                        <a:t>(Policy</a:t>
                      </a:r>
                      <a:r>
                        <a:rPr lang="pt-PT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pt-P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585261"/>
              </p:ext>
            </p:extLst>
          </p:nvPr>
        </p:nvGraphicFramePr>
        <p:xfrm>
          <a:off x="930923" y="4149080"/>
          <a:ext cx="6737419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032"/>
                <a:gridCol w="1034601"/>
                <a:gridCol w="2970786"/>
              </a:tblGrid>
              <a:tr h="7151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Political economy 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>
                          <a:solidFill>
                            <a:schemeClr val="tx1"/>
                          </a:solidFill>
                        </a:rPr>
                        <a:t>is</a:t>
                      </a:r>
                      <a:endParaRPr lang="en-GB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Exclusive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ideology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504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Conspiracies  </a:t>
                      </a:r>
                      <a:endParaRPr lang="pt-P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noProof="0" dirty="0" smtClean="0">
                          <a:solidFill>
                            <a:schemeClr val="tx1"/>
                          </a:solidFill>
                        </a:rPr>
                        <a:t>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Perverse human nature </a:t>
                      </a:r>
                      <a:endParaRPr lang="pt-P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18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Criminalization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Satisfying and controlling revenge instincts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Institutional regime of justification for what is socially unacceptable – crime caused by individuals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Regime of justification to support domination – controlling conspiracies by legal, criminal </a:t>
            </a:r>
            <a:r>
              <a:rPr lang="en-US" dirty="0"/>
              <a:t>and </a:t>
            </a:r>
            <a:r>
              <a:rPr lang="en-US" dirty="0" smtClean="0"/>
              <a:t>intelligence </a:t>
            </a:r>
            <a:r>
              <a:rPr lang="en-US" dirty="0"/>
              <a:t>institutions</a:t>
            </a:r>
          </a:p>
        </p:txBody>
      </p:sp>
    </p:spTree>
    <p:extLst>
      <p:ext uri="{BB962C8B-B14F-4D97-AF65-F5344CB8AC3E}">
        <p14:creationId xmlns:p14="http://schemas.microsoft.com/office/powerpoint/2010/main" val="291501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develop knowledge about criminalization?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5774" y="1916833"/>
            <a:ext cx="8229600" cy="4176464"/>
          </a:xfrm>
        </p:spPr>
        <p:txBody>
          <a:bodyPr/>
          <a:lstStyle/>
          <a:p>
            <a:r>
              <a:rPr lang="en-US" dirty="0" smtClean="0"/>
              <a:t>Radical and subtle turn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political theory to law anthropology: Merge interest and revenge (emotion), empire and faith ideologies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Declare conspiracy existent: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To study recursive mind and empirical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levels of reality (</a:t>
            </a:r>
            <a:r>
              <a:rPr lang="en-US" sz="2800" dirty="0" smtClean="0"/>
              <a:t>social and biological sciences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2877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Table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contents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9069" y="1412876"/>
            <a:ext cx="8229600" cy="4525963"/>
          </a:xfrm>
        </p:spPr>
        <p:txBody>
          <a:bodyPr/>
          <a:lstStyle/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899592" y="1471643"/>
            <a:ext cx="61206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Tautologies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Building updated theories</a:t>
            </a:r>
          </a:p>
          <a:p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Social nature and </a:t>
            </a:r>
            <a:r>
              <a:rPr lang="en-US" sz="3200" dirty="0" smtClean="0"/>
              <a:t>actual </a:t>
            </a:r>
            <a:r>
              <a:rPr lang="en-US" sz="3200" dirty="0"/>
              <a:t>society </a:t>
            </a:r>
            <a:r>
              <a:rPr lang="en-US" sz="3200" dirty="0" smtClean="0"/>
              <a:t>- </a:t>
            </a:r>
            <a:r>
              <a:rPr lang="en-US" sz="2400" dirty="0" smtClean="0"/>
              <a:t>Misogyny, hierarchy and dissimulation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Centrifugal </a:t>
            </a:r>
            <a:r>
              <a:rPr lang="en-US" sz="3200" dirty="0"/>
              <a:t>science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3200" dirty="0" smtClean="0"/>
          </a:p>
        </p:txBody>
      </p:sp>
    </p:spTree>
    <p:extLst>
      <p:ext uri="{BB962C8B-B14F-4D97-AF65-F5344CB8AC3E}">
        <p14:creationId xmlns:p14="http://schemas.microsoft.com/office/powerpoint/2010/main" val="224024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229600" cy="3168352"/>
          </a:xfrm>
        </p:spPr>
        <p:txBody>
          <a:bodyPr/>
          <a:lstStyle/>
          <a:p>
            <a:r>
              <a:rPr lang="en-US" dirty="0" smtClean="0"/>
              <a:t>1. Tautologies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crime = discrimination</a:t>
            </a:r>
            <a:br>
              <a:rPr lang="en-US" sz="3600" dirty="0" smtClean="0"/>
            </a:br>
            <a:r>
              <a:rPr lang="en-US" sz="3600" dirty="0" smtClean="0"/>
              <a:t>conspiracies = secrets to respect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9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3474</TotalTime>
  <Words>1023</Words>
  <Application>Microsoft Office PowerPoint</Application>
  <PresentationFormat>Apresentação no Ecrã (4:3)</PresentationFormat>
  <Paragraphs>213</Paragraphs>
  <Slides>34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34</vt:i4>
      </vt:variant>
    </vt:vector>
  </HeadingPairs>
  <TitlesOfParts>
    <vt:vector size="35" baseType="lpstr">
      <vt:lpstr>Modelo de apresentação predefinido</vt:lpstr>
      <vt:lpstr>The limits of political economy in understanding criminalization </vt:lpstr>
      <vt:lpstr>Problem</vt:lpstr>
      <vt:lpstr>Epistemic obstacles to understanding criminalization </vt:lpstr>
      <vt:lpstr>Missed targets and taboos</vt:lpstr>
      <vt:lpstr>Modern differentiation by liberal state</vt:lpstr>
      <vt:lpstr>Criminalization </vt:lpstr>
      <vt:lpstr>How to develop knowledge about criminalization?</vt:lpstr>
      <vt:lpstr>Table of contents</vt:lpstr>
      <vt:lpstr>1. Tautologies  crime = discrimination conspiracies = secrets to respect </vt:lpstr>
      <vt:lpstr>Big questions</vt:lpstr>
      <vt:lpstr>Limits of Social theory</vt:lpstr>
      <vt:lpstr>People out of society, society out of transformation</vt:lpstr>
      <vt:lpstr>Reductionist tautologies</vt:lpstr>
      <vt:lpstr>Conceptual tautologies</vt:lpstr>
      <vt:lpstr>Crime, delusions and discrimination</vt:lpstr>
      <vt:lpstr>Conspiracy theory</vt:lpstr>
      <vt:lpstr>2. Building updated theories   Centrifugal science</vt:lpstr>
      <vt:lpstr>Evolution of human  social nature</vt:lpstr>
      <vt:lpstr>Social struggles at a crossroads</vt:lpstr>
      <vt:lpstr>Apresentação do PowerPoint</vt:lpstr>
      <vt:lpstr>Apresentação do PowerPoint</vt:lpstr>
      <vt:lpstr>Imaginative futures unite</vt:lpstr>
      <vt:lpstr>3. Social nature and  actual society   Misogyny, hierarchy and dissimulation </vt:lpstr>
      <vt:lpstr>Differentiation &amp; discrimination</vt:lpstr>
      <vt:lpstr>Organization</vt:lpstr>
      <vt:lpstr>Revenge</vt:lpstr>
      <vt:lpstr>Law anthropology</vt:lpstr>
      <vt:lpstr>Anti imperial cultures</vt:lpstr>
      <vt:lpstr>Imperial culture</vt:lpstr>
      <vt:lpstr>4. Centrifugal science </vt:lpstr>
      <vt:lpstr>Imaginative futures unite</vt:lpstr>
      <vt:lpstr>The End</vt:lpstr>
      <vt:lpstr>Law anthropology</vt:lpstr>
      <vt:lpstr>Political economy and crime</vt:lpstr>
    </vt:vector>
  </TitlesOfParts>
  <Company>O nome da sua organização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Antonio Dores</cp:lastModifiedBy>
  <cp:revision>209</cp:revision>
  <dcterms:created xsi:type="dcterms:W3CDTF">2005-12-05T12:20:13Z</dcterms:created>
  <dcterms:modified xsi:type="dcterms:W3CDTF">2016-09-09T21:25:18Z</dcterms:modified>
</cp:coreProperties>
</file>