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3"/>
  </p:notesMasterIdLst>
  <p:sldIdLst>
    <p:sldId id="256" r:id="rId3"/>
    <p:sldId id="275" r:id="rId4"/>
    <p:sldId id="270" r:id="rId5"/>
    <p:sldId id="271" r:id="rId6"/>
    <p:sldId id="274" r:id="rId7"/>
    <p:sldId id="276" r:id="rId8"/>
    <p:sldId id="273" r:id="rId9"/>
    <p:sldId id="272" r:id="rId10"/>
    <p:sldId id="277" r:id="rId11"/>
    <p:sldId id="267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7" autoAdjust="0"/>
    <p:restoredTop sz="94660"/>
  </p:normalViewPr>
  <p:slideViewPr>
    <p:cSldViewPr>
      <p:cViewPr varScale="1">
        <p:scale>
          <a:sx n="68" d="100"/>
          <a:sy n="68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EEB41-F9E2-43D2-BE66-4CC4A4457768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94B0-CFA0-4916-A18B-1BA0633E2E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10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220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17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16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69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3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95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25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7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81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065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613B-74D5-473E-8ABF-D93601F1876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92EB7-6D1E-4287-A698-161F7F5422ED}" type="slidenum">
              <a:rPr lang="pt-P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sz="6000" dirty="0"/>
              <a:t>Instituições e organizações </a:t>
            </a:r>
            <a:r>
              <a:rPr lang="pt-PT" dirty="0"/>
              <a:t> o caso das prisões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3410" y="4653136"/>
            <a:ext cx="7322604" cy="1440160"/>
          </a:xfrm>
        </p:spPr>
        <p:txBody>
          <a:bodyPr>
            <a:normAutofit/>
          </a:bodyPr>
          <a:lstStyle/>
          <a:p>
            <a:pPr algn="l"/>
            <a:endParaRPr lang="en-US" sz="2200" dirty="0"/>
          </a:p>
          <a:p>
            <a:pPr algn="l"/>
            <a:endParaRPr lang="en-US" sz="2200" dirty="0"/>
          </a:p>
          <a:p>
            <a:pPr algn="l"/>
            <a:r>
              <a:rPr lang="en-US" sz="2200" dirty="0"/>
              <a:t>António Pedro </a:t>
            </a:r>
            <a:r>
              <a:rPr lang="en-US" sz="2200" dirty="0" err="1"/>
              <a:t>Dores</a:t>
            </a:r>
            <a:r>
              <a:rPr lang="en-US" sz="2200" dirty="0"/>
              <a:t> –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António Pedro Dores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Trilogia de estados de espírito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  <a:r>
              <a:rPr lang="pt-PT" sz="2400" dirty="0">
                <a:hlinkClick r:id="rId6"/>
              </a:rPr>
              <a:t>Observatório Europeu das Prisões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7"/>
              </a:rPr>
              <a:t>World Social </a:t>
            </a:r>
            <a:r>
              <a:rPr lang="pt-PT" sz="2400" dirty="0" err="1">
                <a:hlinkClick r:id="rId7"/>
              </a:rPr>
              <a:t>Sciences</a:t>
            </a:r>
            <a:r>
              <a:rPr lang="pt-PT" sz="2400" dirty="0">
                <a:hlinkClick r:id="rId7"/>
              </a:rPr>
              <a:t> &amp; </a:t>
            </a:r>
            <a:r>
              <a:rPr lang="pt-PT" sz="2400" dirty="0" err="1">
                <a:hlinkClick r:id="rId7"/>
              </a:rPr>
              <a:t>Humanities</a:t>
            </a:r>
            <a:r>
              <a:rPr lang="pt-PT" sz="2400" dirty="0">
                <a:hlinkClick r:id="rId7"/>
              </a:rPr>
              <a:t> Net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8"/>
              </a:rPr>
              <a:t>Escola para lá das ciências sociais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281F3-8C14-4626-8029-5E737B943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Motivos e ponto de partida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3C64041-D030-4806-8B5A-0151E0F58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Preso = criminoso?</a:t>
            </a:r>
          </a:p>
          <a:p>
            <a:r>
              <a:rPr lang="pt-PT" dirty="0"/>
              <a:t>Cumprimento de pena = ressocialização?</a:t>
            </a:r>
          </a:p>
          <a:p>
            <a:r>
              <a:rPr lang="pt-PT" dirty="0"/>
              <a:t>Prisões = segurança?</a:t>
            </a:r>
          </a:p>
          <a:p>
            <a:endParaRPr lang="pt-PT" dirty="0"/>
          </a:p>
          <a:p>
            <a:r>
              <a:rPr lang="pt-PT" dirty="0"/>
              <a:t>Ideal (legal) = experiência (quotidiana)?</a:t>
            </a:r>
          </a:p>
          <a:p>
            <a:r>
              <a:rPr lang="pt-PT" dirty="0"/>
              <a:t>Instituição = organização? </a:t>
            </a:r>
          </a:p>
          <a:p>
            <a:endParaRPr lang="pt-PT" dirty="0"/>
          </a:p>
          <a:p>
            <a:r>
              <a:rPr lang="pt-PT" dirty="0"/>
              <a:t>Organização distingue-se em formal e informal</a:t>
            </a:r>
          </a:p>
        </p:txBody>
      </p:sp>
    </p:spTree>
    <p:extLst>
      <p:ext uri="{BB962C8B-B14F-4D97-AF65-F5344CB8AC3E}">
        <p14:creationId xmlns:p14="http://schemas.microsoft.com/office/powerpoint/2010/main" val="374388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4F7B7-3670-4BD0-8331-AA3C7083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Index</a:t>
            </a:r>
            <a:r>
              <a:rPr lang="pt-PT" dirty="0"/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681D5C1-EC89-4939-A45B-2F78A6D6F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816424"/>
          </a:xfrm>
        </p:spPr>
        <p:txBody>
          <a:bodyPr/>
          <a:lstStyle/>
          <a:p>
            <a:r>
              <a:rPr lang="pt-PT" dirty="0"/>
              <a:t>Teoria da origem dos movimentos sociais</a:t>
            </a:r>
          </a:p>
          <a:p>
            <a:r>
              <a:rPr lang="pt-PT" dirty="0"/>
              <a:t>Teoria do poder</a:t>
            </a:r>
          </a:p>
          <a:p>
            <a:r>
              <a:rPr lang="pt-PT" dirty="0"/>
              <a:t>Limitações das teorias sociais unívocas </a:t>
            </a:r>
          </a:p>
          <a:p>
            <a:r>
              <a:rPr lang="pt-PT" dirty="0"/>
              <a:t>Identificação do sistema social-policial-criminal-penal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7570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8B78C4D-4469-408E-9C2A-1780BB5940E3}"/>
              </a:ext>
            </a:extLst>
          </p:cNvPr>
          <p:cNvSpPr/>
          <p:nvPr/>
        </p:nvSpPr>
        <p:spPr>
          <a:xfrm>
            <a:off x="2652116" y="2996952"/>
            <a:ext cx="3960440" cy="302433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10F3D37-D3B8-4112-841B-25284CE14C63}"/>
              </a:ext>
            </a:extLst>
          </p:cNvPr>
          <p:cNvSpPr/>
          <p:nvPr/>
        </p:nvSpPr>
        <p:spPr>
          <a:xfrm>
            <a:off x="2652116" y="1451927"/>
            <a:ext cx="3960440" cy="3024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13E8907-FA25-4A87-B85C-F3BB7782C30B}"/>
              </a:ext>
            </a:extLst>
          </p:cNvPr>
          <p:cNvSpPr txBox="1"/>
          <p:nvPr/>
        </p:nvSpPr>
        <p:spPr>
          <a:xfrm>
            <a:off x="5076056" y="764704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Desejos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B7CEF20-8E3D-4898-9C9D-89CA17BD446C}"/>
              </a:ext>
            </a:extLst>
          </p:cNvPr>
          <p:cNvSpPr txBox="1"/>
          <p:nvPr/>
        </p:nvSpPr>
        <p:spPr>
          <a:xfrm>
            <a:off x="3275856" y="797177"/>
            <a:ext cx="1247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Dominação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2DCA959-993E-446B-B694-05DEBA821C9C}"/>
              </a:ext>
            </a:extLst>
          </p:cNvPr>
          <p:cNvSpPr txBox="1"/>
          <p:nvPr/>
        </p:nvSpPr>
        <p:spPr>
          <a:xfrm>
            <a:off x="6876256" y="4725144"/>
            <a:ext cx="1891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Constrangimentos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7537FF0-FF0A-4D46-821C-F6069C8809AC}"/>
              </a:ext>
            </a:extLst>
          </p:cNvPr>
          <p:cNvSpPr txBox="1"/>
          <p:nvPr/>
        </p:nvSpPr>
        <p:spPr>
          <a:xfrm>
            <a:off x="1331640" y="490981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Recursos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07EFB6E-C370-4F87-B510-85F2A90C9F64}"/>
              </a:ext>
            </a:extLst>
          </p:cNvPr>
          <p:cNvSpPr txBox="1"/>
          <p:nvPr/>
        </p:nvSpPr>
        <p:spPr>
          <a:xfrm>
            <a:off x="4083531" y="3485767"/>
            <a:ext cx="109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Poder</a:t>
            </a:r>
            <a:r>
              <a:rPr lang="pt-PT" dirty="0"/>
              <a:t>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810E93-0E41-47B7-8568-2A0958E9531D}"/>
              </a:ext>
            </a:extLst>
          </p:cNvPr>
          <p:cNvSpPr txBox="1"/>
          <p:nvPr/>
        </p:nvSpPr>
        <p:spPr>
          <a:xfrm>
            <a:off x="4184937" y="1844824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Ideal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A5691A1-C348-440D-8521-368120E29FF3}"/>
              </a:ext>
            </a:extLst>
          </p:cNvPr>
          <p:cNvSpPr txBox="1"/>
          <p:nvPr/>
        </p:nvSpPr>
        <p:spPr>
          <a:xfrm>
            <a:off x="3785932" y="5017532"/>
            <a:ext cx="1910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Vida prática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50C451E-F0E1-4801-9E0F-45A58963E35D}"/>
              </a:ext>
            </a:extLst>
          </p:cNvPr>
          <p:cNvSpPr txBox="1"/>
          <p:nvPr/>
        </p:nvSpPr>
        <p:spPr>
          <a:xfrm>
            <a:off x="565314" y="4174657"/>
            <a:ext cx="2882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i="1" dirty="0"/>
              <a:t>Institucionalização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D0B2AEA-FB94-498C-BA69-A9F7A0249130}"/>
              </a:ext>
            </a:extLst>
          </p:cNvPr>
          <p:cNvSpPr txBox="1"/>
          <p:nvPr/>
        </p:nvSpPr>
        <p:spPr>
          <a:xfrm>
            <a:off x="824295" y="2106434"/>
            <a:ext cx="19352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i="1" dirty="0"/>
              <a:t>Movimento </a:t>
            </a:r>
          </a:p>
          <a:p>
            <a:pPr algn="ctr"/>
            <a:r>
              <a:rPr lang="pt-PT" sz="2800" i="1" dirty="0"/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333699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8B78C4D-4469-408E-9C2A-1780BB5940E3}"/>
              </a:ext>
            </a:extLst>
          </p:cNvPr>
          <p:cNvSpPr/>
          <p:nvPr/>
        </p:nvSpPr>
        <p:spPr>
          <a:xfrm>
            <a:off x="2652116" y="2996952"/>
            <a:ext cx="3960440" cy="302433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10F3D37-D3B8-4112-841B-25284CE14C63}"/>
              </a:ext>
            </a:extLst>
          </p:cNvPr>
          <p:cNvSpPr/>
          <p:nvPr/>
        </p:nvSpPr>
        <p:spPr>
          <a:xfrm>
            <a:off x="2652116" y="1451927"/>
            <a:ext cx="3960440" cy="3024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13E8907-FA25-4A87-B85C-F3BB7782C30B}"/>
              </a:ext>
            </a:extLst>
          </p:cNvPr>
          <p:cNvSpPr txBox="1"/>
          <p:nvPr/>
        </p:nvSpPr>
        <p:spPr>
          <a:xfrm>
            <a:off x="5076056" y="764704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Desejos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B7CEF20-8E3D-4898-9C9D-89CA17BD446C}"/>
              </a:ext>
            </a:extLst>
          </p:cNvPr>
          <p:cNvSpPr txBox="1"/>
          <p:nvPr/>
        </p:nvSpPr>
        <p:spPr>
          <a:xfrm>
            <a:off x="3275856" y="797177"/>
            <a:ext cx="1247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Dominação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2DCA959-993E-446B-B694-05DEBA821C9C}"/>
              </a:ext>
            </a:extLst>
          </p:cNvPr>
          <p:cNvSpPr txBox="1"/>
          <p:nvPr/>
        </p:nvSpPr>
        <p:spPr>
          <a:xfrm>
            <a:off x="6876256" y="4725144"/>
            <a:ext cx="1891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Constrangimentos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7537FF0-FF0A-4D46-821C-F6069C8809AC}"/>
              </a:ext>
            </a:extLst>
          </p:cNvPr>
          <p:cNvSpPr txBox="1"/>
          <p:nvPr/>
        </p:nvSpPr>
        <p:spPr>
          <a:xfrm>
            <a:off x="1331640" y="490981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Recursos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07EFB6E-C370-4F87-B510-85F2A90C9F64}"/>
              </a:ext>
            </a:extLst>
          </p:cNvPr>
          <p:cNvSpPr txBox="1"/>
          <p:nvPr/>
        </p:nvSpPr>
        <p:spPr>
          <a:xfrm>
            <a:off x="3903721" y="3501008"/>
            <a:ext cx="1792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Submissão</a:t>
            </a:r>
            <a:r>
              <a:rPr lang="pt-PT" dirty="0"/>
              <a:t>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810E93-0E41-47B7-8568-2A0958E9531D}"/>
              </a:ext>
            </a:extLst>
          </p:cNvPr>
          <p:cNvSpPr txBox="1"/>
          <p:nvPr/>
        </p:nvSpPr>
        <p:spPr>
          <a:xfrm>
            <a:off x="4184937" y="1844824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Ideal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A5691A1-C348-440D-8521-368120E29FF3}"/>
              </a:ext>
            </a:extLst>
          </p:cNvPr>
          <p:cNvSpPr txBox="1"/>
          <p:nvPr/>
        </p:nvSpPr>
        <p:spPr>
          <a:xfrm>
            <a:off x="3785932" y="5017532"/>
            <a:ext cx="1910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Vida prática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50C451E-F0E1-4801-9E0F-45A58963E35D}"/>
              </a:ext>
            </a:extLst>
          </p:cNvPr>
          <p:cNvSpPr txBox="1"/>
          <p:nvPr/>
        </p:nvSpPr>
        <p:spPr>
          <a:xfrm>
            <a:off x="565314" y="4174657"/>
            <a:ext cx="2012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i="1" dirty="0"/>
              <a:t>Organização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D0B2AEA-FB94-498C-BA69-A9F7A0249130}"/>
              </a:ext>
            </a:extLst>
          </p:cNvPr>
          <p:cNvSpPr txBox="1"/>
          <p:nvPr/>
        </p:nvSpPr>
        <p:spPr>
          <a:xfrm>
            <a:off x="824295" y="2106434"/>
            <a:ext cx="1703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i="1" dirty="0"/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14801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Teoria de </a:t>
            </a:r>
            <a:r>
              <a:rPr lang="pt-PT" dirty="0" err="1"/>
              <a:t>Loïc</a:t>
            </a:r>
            <a:r>
              <a:rPr lang="pt-PT" dirty="0"/>
              <a:t> </a:t>
            </a:r>
            <a:r>
              <a:rPr lang="pt-PT" dirty="0" err="1"/>
              <a:t>Wacquant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2589707" y="1874942"/>
            <a:ext cx="4032448" cy="27338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Prisão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CIDADE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 err="1">
                <a:solidFill>
                  <a:schemeClr val="tx1"/>
                </a:solidFill>
              </a:rPr>
              <a:t>Hiper-gueto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Anti gueto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29988" y="2956302"/>
            <a:ext cx="164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Punir a pobreza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952639" y="2956302"/>
            <a:ext cx="147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Simbiose letal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78165" y="1332787"/>
            <a:ext cx="16594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Neo-liberalismo</a:t>
            </a:r>
            <a:endParaRPr lang="pt-PT" dirty="0"/>
          </a:p>
          <a:p>
            <a:pPr algn="ctr"/>
            <a:r>
              <a:rPr lang="pt-PT" sz="2800" dirty="0"/>
              <a:t>ESTADO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861340" y="5229200"/>
            <a:ext cx="144629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(CORPO)</a:t>
            </a:r>
            <a:endParaRPr lang="pt-PT" dirty="0"/>
          </a:p>
          <a:p>
            <a:pPr algn="ctr"/>
            <a:r>
              <a:rPr lang="pt-PT" dirty="0"/>
              <a:t>Corpo e alma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27470" y="4871440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Exclusão urbana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615259" y="4402094"/>
            <a:ext cx="131196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2800" dirty="0"/>
              <a:t>RAÇA</a:t>
            </a:r>
          </a:p>
          <a:p>
            <a:r>
              <a:rPr lang="pt-PT" dirty="0"/>
              <a:t>(etnicidade)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129988" y="4428981"/>
            <a:ext cx="125361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CLASSE</a:t>
            </a:r>
          </a:p>
          <a:p>
            <a:pPr algn="ctr"/>
            <a:r>
              <a:rPr lang="pt-PT" dirty="0"/>
              <a:t>(mercado)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5877272"/>
            <a:ext cx="3938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 err="1"/>
              <a:t>Marginality</a:t>
            </a:r>
            <a:r>
              <a:rPr lang="pt-PT" sz="1100" dirty="0"/>
              <a:t>, </a:t>
            </a:r>
            <a:r>
              <a:rPr lang="pt-PT" sz="1100" dirty="0" err="1"/>
              <a:t>ethnicity</a:t>
            </a:r>
            <a:r>
              <a:rPr lang="pt-PT" sz="1100" dirty="0"/>
              <a:t> </a:t>
            </a:r>
            <a:r>
              <a:rPr lang="pt-PT" sz="1100" dirty="0" err="1"/>
              <a:t>and</a:t>
            </a:r>
            <a:r>
              <a:rPr lang="pt-PT" sz="1100" dirty="0"/>
              <a:t> </a:t>
            </a:r>
            <a:r>
              <a:rPr lang="pt-PT" sz="1100" dirty="0" err="1"/>
              <a:t>penality</a:t>
            </a:r>
            <a:r>
              <a:rPr lang="pt-PT" sz="1100" dirty="0"/>
              <a:t> in </a:t>
            </a:r>
            <a:r>
              <a:rPr lang="pt-PT" sz="1100" dirty="0" err="1"/>
              <a:t>the</a:t>
            </a:r>
            <a:r>
              <a:rPr lang="pt-PT" sz="1100" dirty="0"/>
              <a:t> neoliberal </a:t>
            </a:r>
            <a:r>
              <a:rPr lang="pt-PT" sz="1100" dirty="0" err="1"/>
              <a:t>city</a:t>
            </a:r>
            <a:r>
              <a:rPr lang="pt-PT" sz="1100" dirty="0"/>
              <a:t>, 2014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52121" y="1863804"/>
            <a:ext cx="1581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Mão esquerda</a:t>
            </a:r>
          </a:p>
          <a:p>
            <a:r>
              <a:rPr lang="pt-PT" dirty="0"/>
              <a:t>Regime laboral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163293" y="1783423"/>
            <a:ext cx="1740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b="1" i="1" dirty="0"/>
              <a:t>Mão direita</a:t>
            </a:r>
          </a:p>
          <a:p>
            <a:pPr algn="ctr"/>
            <a:r>
              <a:rPr lang="pt-PT" dirty="0"/>
              <a:t>Regime prisional</a:t>
            </a:r>
          </a:p>
        </p:txBody>
      </p:sp>
    </p:spTree>
    <p:extLst>
      <p:ext uri="{BB962C8B-B14F-4D97-AF65-F5344CB8AC3E}">
        <p14:creationId xmlns:p14="http://schemas.microsoft.com/office/powerpoint/2010/main" val="337835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32E50CE-67AE-4321-8583-95B62877A3F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10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Sistema de social-criminal-penal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6383039" y="3157964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Marginalidade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04094" y="1310102"/>
            <a:ext cx="3164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Órgãos de soberania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387587" y="5605938"/>
            <a:ext cx="2769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Bodes expiatórios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156807" y="3762804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Censura - intimidação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111296" y="3830530"/>
            <a:ext cx="94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chemeClr val="bg1"/>
                </a:solidFill>
              </a:rPr>
              <a:t>POBRES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DCE5D-10AC-4395-A083-CF597B85493B}"/>
              </a:ext>
            </a:extLst>
          </p:cNvPr>
          <p:cNvSpPr txBox="1"/>
          <p:nvPr/>
        </p:nvSpPr>
        <p:spPr>
          <a:xfrm>
            <a:off x="6588224" y="2060848"/>
            <a:ext cx="1216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DECISORES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3D082C3-10BE-484D-B63F-E97B6B2817D9}"/>
              </a:ext>
            </a:extLst>
          </p:cNvPr>
          <p:cNvSpPr txBox="1"/>
          <p:nvPr/>
        </p:nvSpPr>
        <p:spPr>
          <a:xfrm>
            <a:off x="6383039" y="4860809"/>
            <a:ext cx="1603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OPERACIONAIS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92F43EE-2217-454B-925F-7B23DAF194E0}"/>
              </a:ext>
            </a:extLst>
          </p:cNvPr>
          <p:cNvSpPr txBox="1"/>
          <p:nvPr/>
        </p:nvSpPr>
        <p:spPr>
          <a:xfrm>
            <a:off x="3848942" y="5045475"/>
            <a:ext cx="154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PRISIONEIROS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C98251D-4EEB-49CB-9E4D-D170FE27B996}"/>
              </a:ext>
            </a:extLst>
          </p:cNvPr>
          <p:cNvSpPr txBox="1"/>
          <p:nvPr/>
        </p:nvSpPr>
        <p:spPr>
          <a:xfrm>
            <a:off x="3848942" y="3038392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chemeClr val="bg1"/>
                </a:solidFill>
              </a:rPr>
              <a:t>CLASSE MÉDIA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0488273-A1F5-46FC-B1D7-F858078656BF}"/>
              </a:ext>
            </a:extLst>
          </p:cNvPr>
          <p:cNvSpPr txBox="1"/>
          <p:nvPr/>
        </p:nvSpPr>
        <p:spPr>
          <a:xfrm>
            <a:off x="4188240" y="2099604"/>
            <a:ext cx="788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chemeClr val="bg1"/>
                </a:solidFill>
              </a:rPr>
              <a:t>ELITES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B9F6B7B-A290-43B0-AB4E-D7A885F48F9C}"/>
              </a:ext>
            </a:extLst>
          </p:cNvPr>
          <p:cNvSpPr txBox="1"/>
          <p:nvPr/>
        </p:nvSpPr>
        <p:spPr>
          <a:xfrm>
            <a:off x="886344" y="2028594"/>
            <a:ext cx="149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IMPUNIDADE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BB1109C-FDBF-4DE2-BCA0-30CD2E643E4F}"/>
              </a:ext>
            </a:extLst>
          </p:cNvPr>
          <p:cNvSpPr txBox="1"/>
          <p:nvPr/>
        </p:nvSpPr>
        <p:spPr>
          <a:xfrm>
            <a:off x="683568" y="4901397"/>
            <a:ext cx="1511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SEM DIREITOS</a:t>
            </a:r>
          </a:p>
        </p:txBody>
      </p:sp>
    </p:spTree>
    <p:extLst>
      <p:ext uri="{BB962C8B-B14F-4D97-AF65-F5344CB8AC3E}">
        <p14:creationId xmlns:p14="http://schemas.microsoft.com/office/powerpoint/2010/main" val="426462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281F3-8C14-4626-8029-5E737B943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Conclusões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3C64041-D030-4806-8B5A-0151E0F58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Preso = criminoso? A maioria dos presos é bode expiatório</a:t>
            </a:r>
          </a:p>
          <a:p>
            <a:r>
              <a:rPr lang="pt-PT" dirty="0"/>
              <a:t>Cumprimento de pena = ressocialização? Não: é reforço das discriminações sociais, agora por via judicial</a:t>
            </a:r>
          </a:p>
          <a:p>
            <a:r>
              <a:rPr lang="pt-PT" dirty="0"/>
              <a:t>Prisões = segurança? Sim, mas para bodes expiatórios tradicionais (as elites)</a:t>
            </a:r>
          </a:p>
        </p:txBody>
      </p:sp>
    </p:spTree>
    <p:extLst>
      <p:ext uri="{BB962C8B-B14F-4D97-AF65-F5344CB8AC3E}">
        <p14:creationId xmlns:p14="http://schemas.microsoft.com/office/powerpoint/2010/main" val="3942912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235</Words>
  <Application>Microsoft Office PowerPoint</Application>
  <PresentationFormat>Apresentação no Ecrã (4:3)</PresentationFormat>
  <Paragraphs>87</Paragraphs>
  <Slides>10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10</vt:i4>
      </vt:variant>
    </vt:vector>
  </HeadingPairs>
  <TitlesOfParts>
    <vt:vector size="14" baseType="lpstr">
      <vt:lpstr>Arial</vt:lpstr>
      <vt:lpstr>Calibri</vt:lpstr>
      <vt:lpstr>Tema do Office</vt:lpstr>
      <vt:lpstr>1_Modelo de apresentação predefinido</vt:lpstr>
      <vt:lpstr>Instituições e organizações  o caso das prisões</vt:lpstr>
      <vt:lpstr>Motivos e ponto de partida</vt:lpstr>
      <vt:lpstr>Index </vt:lpstr>
      <vt:lpstr>Apresentação do PowerPoint</vt:lpstr>
      <vt:lpstr>Apresentação do PowerPoint</vt:lpstr>
      <vt:lpstr>Teoria de Loïc Wacquant</vt:lpstr>
      <vt:lpstr>Apresentação do PowerPoint</vt:lpstr>
      <vt:lpstr>Sistema de social-criminal-penal</vt:lpstr>
      <vt:lpstr>Conclusões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Dinâmicas sociais e dimensões e identidades modernas</dc:title>
  <dc:creator>Acer</dc:creator>
  <cp:lastModifiedBy>antonio pedro dores</cp:lastModifiedBy>
  <cp:revision>81</cp:revision>
  <dcterms:created xsi:type="dcterms:W3CDTF">2014-06-22T20:50:03Z</dcterms:created>
  <dcterms:modified xsi:type="dcterms:W3CDTF">2018-07-08T08:50:08Z</dcterms:modified>
</cp:coreProperties>
</file>