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>
        <p:scale>
          <a:sx n="78" d="100"/>
          <a:sy n="78" d="100"/>
        </p:scale>
        <p:origin x="-108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150D8-5486-422A-9BE8-4AE3B5FCD4EB}" type="datetimeFigureOut">
              <a:rPr lang="pt-PT" smtClean="0"/>
              <a:t>17-11-2015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41995-E154-419C-8A02-026408B76DC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7341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12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9698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AB51-6B1E-4299-B9E8-73E4DD01A266}" type="datetimeFigureOut">
              <a:rPr lang="pt-PT" smtClean="0"/>
              <a:t>17-11-2015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6895-056C-4F64-B0C5-7A70F1E0AC9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696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AB51-6B1E-4299-B9E8-73E4DD01A266}" type="datetimeFigureOut">
              <a:rPr lang="pt-PT" smtClean="0"/>
              <a:t>17-11-2015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6895-056C-4F64-B0C5-7A70F1E0AC9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191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AB51-6B1E-4299-B9E8-73E4DD01A266}" type="datetimeFigureOut">
              <a:rPr lang="pt-PT" smtClean="0"/>
              <a:t>17-11-2015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6895-056C-4F64-B0C5-7A70F1E0AC9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177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AB51-6B1E-4299-B9E8-73E4DD01A266}" type="datetimeFigureOut">
              <a:rPr lang="pt-PT" smtClean="0"/>
              <a:t>17-11-2015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6895-056C-4F64-B0C5-7A70F1E0AC9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463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AB51-6B1E-4299-B9E8-73E4DD01A266}" type="datetimeFigureOut">
              <a:rPr lang="pt-PT" smtClean="0"/>
              <a:t>17-11-2015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6895-056C-4F64-B0C5-7A70F1E0AC9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32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AB51-6B1E-4299-B9E8-73E4DD01A266}" type="datetimeFigureOut">
              <a:rPr lang="pt-PT" smtClean="0"/>
              <a:t>17-11-2015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6895-056C-4F64-B0C5-7A70F1E0AC9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49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AB51-6B1E-4299-B9E8-73E4DD01A266}" type="datetimeFigureOut">
              <a:rPr lang="pt-PT" smtClean="0"/>
              <a:t>17-11-2015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6895-056C-4F64-B0C5-7A70F1E0AC9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173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AB51-6B1E-4299-B9E8-73E4DD01A266}" type="datetimeFigureOut">
              <a:rPr lang="pt-PT" smtClean="0"/>
              <a:t>17-11-2015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6895-056C-4F64-B0C5-7A70F1E0AC9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284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AB51-6B1E-4299-B9E8-73E4DD01A266}" type="datetimeFigureOut">
              <a:rPr lang="pt-PT" smtClean="0"/>
              <a:t>17-11-2015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6895-056C-4F64-B0C5-7A70F1E0AC9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356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AB51-6B1E-4299-B9E8-73E4DD01A266}" type="datetimeFigureOut">
              <a:rPr lang="pt-PT" smtClean="0"/>
              <a:t>17-11-2015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6895-056C-4F64-B0C5-7A70F1E0AC9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76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AB51-6B1E-4299-B9E8-73E4DD01A266}" type="datetimeFigureOut">
              <a:rPr lang="pt-PT" smtClean="0"/>
              <a:t>17-11-2015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96895-056C-4F64-B0C5-7A70F1E0AC9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409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7AB51-6B1E-4299-B9E8-73E4DD01A266}" type="datetimeFigureOut">
              <a:rPr lang="pt-PT" smtClean="0"/>
              <a:t>17-11-2015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96895-056C-4F64-B0C5-7A70F1E0AC9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8383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b="1" dirty="0"/>
              <a:t>Rendimento Básico Incondicional e Estado</a:t>
            </a:r>
            <a:r>
              <a:rPr lang="pt-PT" dirty="0"/>
              <a:t/>
            </a:r>
            <a:br>
              <a:rPr lang="pt-PT" dirty="0"/>
            </a:br>
            <a:r>
              <a:rPr lang="pt-PT" sz="2200" dirty="0">
                <a:solidFill>
                  <a:srgbClr val="C00000"/>
                </a:solidFill>
              </a:rPr>
              <a:t>http://sociologia.hypotheses.org/288</a:t>
            </a: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2200" dirty="0" smtClean="0"/>
          </a:p>
          <a:p>
            <a:endParaRPr lang="en-US" sz="2200" dirty="0"/>
          </a:p>
          <a:p>
            <a:pPr algn="l"/>
            <a:endParaRPr lang="en-US" sz="2200" dirty="0" smtClean="0"/>
          </a:p>
          <a:p>
            <a:pPr algn="l"/>
            <a:r>
              <a:rPr lang="en-US" sz="2200" dirty="0" err="1" smtClean="0"/>
              <a:t>António</a:t>
            </a:r>
            <a:r>
              <a:rPr lang="en-US" sz="2200" dirty="0" smtClean="0"/>
              <a:t> Pedro Dores – </a:t>
            </a:r>
            <a:r>
              <a:rPr lang="en-US" sz="2200" dirty="0" err="1" smtClean="0"/>
              <a:t>Novembro</a:t>
            </a:r>
            <a:r>
              <a:rPr lang="en-US" sz="2200" dirty="0" smtClean="0"/>
              <a:t> 2015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35673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A moral e o moralismo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A escassez do trabalho é produto da necessidade da sua valorização, como condição de superioridade social dos trabalhadores (versão de esquerda do empreendedorismo)</a:t>
            </a:r>
          </a:p>
          <a:p>
            <a:r>
              <a:rPr lang="pt-PT" sz="3200" dirty="0" smtClean="0"/>
              <a:t>Os ciclos </a:t>
            </a:r>
            <a:r>
              <a:rPr lang="pt-PT" sz="3200" dirty="0" err="1" smtClean="0"/>
              <a:t>Ponzi</a:t>
            </a:r>
            <a:r>
              <a:rPr lang="pt-PT" sz="3200" dirty="0" smtClean="0"/>
              <a:t> de valorização e desvalorização do capital (incluindo o capital variável) destrói trabalho – por exemplo, através das guerras – para poder voltar a “crescer”</a:t>
            </a:r>
          </a:p>
          <a:p>
            <a:r>
              <a:rPr lang="pt-PT" sz="3200" dirty="0" smtClean="0"/>
              <a:t>A ética do trabalho é mantida por contraste moralista contra os desocupados e proibidos de trabalhar. E pelos genocídios também.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4037931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Espírito de liberdade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3200" dirty="0"/>
              <a:t>Quem está preso não precisa de ser libertado. Precisa de se libertar.</a:t>
            </a:r>
          </a:p>
          <a:p>
            <a:r>
              <a:rPr lang="pt-PT" sz="3200" dirty="0" smtClean="0"/>
              <a:t>O </a:t>
            </a:r>
            <a:r>
              <a:rPr lang="pt-PT" sz="3200" dirty="0"/>
              <a:t>RBI pode dar uma ajuda. </a:t>
            </a:r>
            <a:endParaRPr lang="pt-PT" sz="3200" dirty="0" smtClean="0"/>
          </a:p>
          <a:p>
            <a:r>
              <a:rPr lang="pt-PT" sz="3200" dirty="0" smtClean="0"/>
              <a:t>A </a:t>
            </a:r>
            <a:r>
              <a:rPr lang="pt-PT" sz="3200" dirty="0"/>
              <a:t>promoção da liberdade e da </a:t>
            </a:r>
            <a:r>
              <a:rPr lang="pt-PT" sz="3200" dirty="0" smtClean="0"/>
              <a:t>igualdade justifica a </a:t>
            </a:r>
            <a:r>
              <a:rPr lang="pt-PT" sz="3200" dirty="0"/>
              <a:t>mobilização de </a:t>
            </a:r>
            <a:r>
              <a:rPr lang="pt-PT" sz="3200" dirty="0" smtClean="0"/>
              <a:t>recursos? </a:t>
            </a:r>
          </a:p>
          <a:p>
            <a:r>
              <a:rPr lang="pt-PT" sz="3200" dirty="0" smtClean="0"/>
              <a:t>Continuarão as disputas por apropriação </a:t>
            </a:r>
            <a:r>
              <a:rPr lang="pt-PT" sz="3200" dirty="0"/>
              <a:t>dos </a:t>
            </a:r>
            <a:r>
              <a:rPr lang="pt-PT" sz="3200" dirty="0" smtClean="0"/>
              <a:t>recursos. Mas em liberdade de entrar ou não nessas disputas.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1196064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58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>
              <a:hlinkClick r:id="rId4"/>
            </a:endParaRPr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http://iscte.pt/~apad/estesp/trilogia.htm</a:t>
            </a:r>
            <a:r>
              <a:rPr lang="pt-PT" sz="2400" dirty="0"/>
              <a:t> </a:t>
            </a:r>
          </a:p>
          <a:p>
            <a:pPr algn="ctr">
              <a:buFontTx/>
              <a:buNone/>
            </a:pPr>
            <a:r>
              <a:rPr lang="pt-PT" sz="2400" dirty="0"/>
              <a:t> </a:t>
            </a:r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1723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Financiamento é secundário e simples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Pode haver RBI com neutralidade financeira </a:t>
            </a:r>
          </a:p>
          <a:p>
            <a:r>
              <a:rPr lang="pt-PT" sz="3200" dirty="0" smtClean="0"/>
              <a:t>Por exemplo, taxa de IRS de 50% + RBI custa 9 mil milhões de euros</a:t>
            </a:r>
          </a:p>
          <a:p>
            <a:r>
              <a:rPr lang="pt-PT" sz="3200" dirty="0" smtClean="0"/>
              <a:t>Esse valor pode ser compensado de muitas maneiras, 2/3 é pago pelas prestações redundantes. 1/3 por redução de custos de saúde, segurança e serviços sociais.</a:t>
            </a:r>
          </a:p>
          <a:p>
            <a:r>
              <a:rPr lang="pt-PT" sz="3200" dirty="0" smtClean="0"/>
              <a:t>Há muitas outras formas de financiamento: IVA, IMI, Taxa Tobin, </a:t>
            </a:r>
            <a:r>
              <a:rPr lang="pt-PT" sz="3200" i="1" dirty="0" err="1" smtClean="0"/>
              <a:t>quantitative</a:t>
            </a:r>
            <a:r>
              <a:rPr lang="pt-PT" sz="3200" i="1" dirty="0" smtClean="0"/>
              <a:t> </a:t>
            </a:r>
            <a:r>
              <a:rPr lang="pt-PT" sz="3200" i="1" dirty="0" err="1" smtClean="0"/>
              <a:t>easing</a:t>
            </a:r>
            <a:r>
              <a:rPr lang="pt-PT" sz="3200" i="1" dirty="0" smtClean="0"/>
              <a:t> </a:t>
            </a:r>
            <a:r>
              <a:rPr lang="pt-PT" sz="3200" dirty="0" smtClean="0"/>
              <a:t>para as pessoas, etc.  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764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Estado polissémico</a:t>
            </a:r>
            <a:endParaRPr lang="pt-PT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137065"/>
              </p:ext>
            </p:extLst>
          </p:nvPr>
        </p:nvGraphicFramePr>
        <p:xfrm>
          <a:off x="1595581" y="2236737"/>
          <a:ext cx="9314873" cy="395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029"/>
                <a:gridCol w="3344886"/>
                <a:gridCol w="3104958"/>
              </a:tblGrid>
              <a:tr h="921520">
                <a:tc>
                  <a:txBody>
                    <a:bodyPr/>
                    <a:lstStyle/>
                    <a:p>
                      <a:endParaRPr lang="pt-P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600" dirty="0" smtClean="0"/>
                        <a:t>Direita</a:t>
                      </a:r>
                      <a:endParaRPr lang="pt-P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600" dirty="0" smtClean="0"/>
                        <a:t>Esquerda</a:t>
                      </a:r>
                      <a:endParaRPr lang="pt-PT" sz="3600" dirty="0"/>
                    </a:p>
                  </a:txBody>
                  <a:tcPr/>
                </a:tc>
              </a:tr>
              <a:tr h="921520">
                <a:tc>
                  <a:txBody>
                    <a:bodyPr/>
                    <a:lstStyle/>
                    <a:p>
                      <a:r>
                        <a:rPr lang="pt-PT" sz="3600" dirty="0" smtClean="0"/>
                        <a:t>“nossos”</a:t>
                      </a:r>
                      <a:endParaRPr lang="pt-P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600" dirty="0" smtClean="0"/>
                        <a:t>Repressão</a:t>
                      </a:r>
                      <a:endParaRPr lang="pt-P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600" dirty="0" smtClean="0"/>
                        <a:t>Trabalhadores</a:t>
                      </a:r>
                      <a:endParaRPr lang="pt-PT" sz="3600" dirty="0"/>
                    </a:p>
                  </a:txBody>
                  <a:tcPr/>
                </a:tc>
              </a:tr>
              <a:tr h="921520">
                <a:tc>
                  <a:txBody>
                    <a:bodyPr/>
                    <a:lstStyle/>
                    <a:p>
                      <a:r>
                        <a:rPr lang="pt-PT" sz="3600" dirty="0" smtClean="0"/>
                        <a:t>“outros”</a:t>
                      </a:r>
                      <a:endParaRPr lang="pt-P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600" dirty="0" smtClean="0"/>
                        <a:t>Imposto</a:t>
                      </a:r>
                      <a:endParaRPr lang="pt-P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600" dirty="0" smtClean="0"/>
                        <a:t>Direito</a:t>
                      </a:r>
                      <a:endParaRPr lang="pt-PT" sz="3600" dirty="0"/>
                    </a:p>
                  </a:txBody>
                  <a:tcPr/>
                </a:tc>
              </a:tr>
              <a:tr h="921520">
                <a:tc>
                  <a:txBody>
                    <a:bodyPr/>
                    <a:lstStyle/>
                    <a:p>
                      <a:r>
                        <a:rPr lang="pt-PT" sz="3600" dirty="0" smtClean="0"/>
                        <a:t>Políticas</a:t>
                      </a:r>
                      <a:endParaRPr lang="pt-P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600" dirty="0" smtClean="0"/>
                        <a:t>Falências (cedências)</a:t>
                      </a:r>
                      <a:endParaRPr lang="pt-PT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600" dirty="0" smtClean="0"/>
                        <a:t>Conquistas (justiça)</a:t>
                      </a:r>
                      <a:endParaRPr lang="pt-PT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25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Funções dos Estados modernos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2223655"/>
            <a:ext cx="10515600" cy="3953308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pt-PT" sz="4000" dirty="0" smtClean="0"/>
              <a:t>a </a:t>
            </a:r>
            <a:r>
              <a:rPr lang="pt-PT" sz="4000" dirty="0"/>
              <a:t>dominação de poucos sobre tudo o resto; </a:t>
            </a:r>
            <a:endParaRPr lang="pt-PT" sz="4000" dirty="0" smtClean="0"/>
          </a:p>
          <a:p>
            <a:pPr marL="514350" indent="-514350">
              <a:buAutoNum type="alphaLcParenR"/>
            </a:pPr>
            <a:r>
              <a:rPr lang="pt-PT" sz="4000" dirty="0" smtClean="0"/>
              <a:t>a </a:t>
            </a:r>
            <a:r>
              <a:rPr lang="pt-PT" sz="4000" dirty="0"/>
              <a:t>organização de registos </a:t>
            </a:r>
            <a:r>
              <a:rPr lang="pt-PT" sz="4000" dirty="0" smtClean="0"/>
              <a:t>estatísticos; </a:t>
            </a:r>
          </a:p>
          <a:p>
            <a:pPr marL="514350" indent="-514350">
              <a:buAutoNum type="alphaLcParenR"/>
            </a:pPr>
            <a:r>
              <a:rPr lang="pt-PT" sz="4000" dirty="0" smtClean="0"/>
              <a:t>a história edificante, </a:t>
            </a:r>
            <a:r>
              <a:rPr lang="pt-PT" sz="4000" dirty="0"/>
              <a:t>como a </a:t>
            </a:r>
            <a:r>
              <a:rPr lang="pt-PT" sz="4000" dirty="0" smtClean="0"/>
              <a:t>educação e </a:t>
            </a:r>
            <a:r>
              <a:rPr lang="pt-PT" sz="4000" dirty="0"/>
              <a:t>as universidades; </a:t>
            </a:r>
            <a:endParaRPr lang="pt-PT" sz="4000" dirty="0" smtClean="0"/>
          </a:p>
          <a:p>
            <a:pPr marL="514350" indent="-514350">
              <a:buAutoNum type="alphaLcParenR"/>
            </a:pPr>
            <a:r>
              <a:rPr lang="pt-PT" sz="4000" dirty="0" smtClean="0"/>
              <a:t>o bem-estar </a:t>
            </a:r>
            <a:r>
              <a:rPr lang="pt-PT" sz="4000" dirty="0"/>
              <a:t>de saúde, </a:t>
            </a:r>
            <a:r>
              <a:rPr lang="pt-PT" sz="4000" dirty="0" smtClean="0"/>
              <a:t>de </a:t>
            </a:r>
            <a:r>
              <a:rPr lang="pt-PT" sz="4000" dirty="0"/>
              <a:t>trabalho, </a:t>
            </a:r>
            <a:r>
              <a:rPr lang="pt-PT" sz="4000" dirty="0" smtClean="0"/>
              <a:t>e preços</a:t>
            </a:r>
            <a:r>
              <a:rPr lang="pt-PT" sz="4000" dirty="0"/>
              <a:t>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3420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Fim da Guerra Fria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O pior do capitalismo (liberdade como alienação da Terra e da Humanidade) + o pior do comunismo (igualdade como exclusão das oportunidades de decisão)</a:t>
            </a:r>
          </a:p>
          <a:p>
            <a:endParaRPr lang="pt-PT" dirty="0"/>
          </a:p>
          <a:p>
            <a:r>
              <a:rPr lang="pt-PT" dirty="0" smtClean="0"/>
              <a:t>Lutas contra a misoginia e a hierarquização estão a ser desbaratadas pela proliferação de sistemas de dissimulação, mediáticos e científicos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8430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i="1" dirty="0" smtClean="0"/>
              <a:t>Não há alternativa </a:t>
            </a:r>
            <a:r>
              <a:rPr lang="pt-PT" dirty="0" smtClean="0"/>
              <a:t>ao </a:t>
            </a:r>
            <a:br>
              <a:rPr lang="pt-PT" dirty="0" smtClean="0"/>
            </a:br>
            <a:r>
              <a:rPr lang="pt-PT" dirty="0" smtClean="0"/>
              <a:t>desenvolvimento pelo crescimento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2306783"/>
            <a:ext cx="10515600" cy="38701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sz="4000" dirty="0" smtClean="0"/>
              <a:t>Estado magro e repressivo ou Estado social e tolerante são imagens gémeas do Estado falido, sem poder de representação e cada vez com mais dificuldade em manter os caciquismos próprios do keynesianismo.</a:t>
            </a:r>
          </a:p>
          <a:p>
            <a:pPr marL="0" indent="0">
              <a:buNone/>
            </a:pPr>
            <a:endParaRPr lang="pt-PT" sz="4000" dirty="0"/>
          </a:p>
          <a:p>
            <a:pPr marL="0" indent="0" algn="ctr">
              <a:buNone/>
            </a:pPr>
            <a:r>
              <a:rPr lang="pt-PT" sz="4000" dirty="0" err="1" smtClean="0"/>
              <a:t>Hiper-burocracia</a:t>
            </a:r>
            <a:r>
              <a:rPr lang="pt-PT" sz="4000" dirty="0" smtClean="0"/>
              <a:t> kafkiana ignora os méritos individuais (migrações e terrorismo)</a:t>
            </a:r>
            <a:endParaRPr lang="pt-PT" sz="4000" dirty="0"/>
          </a:p>
        </p:txBody>
      </p:sp>
    </p:spTree>
    <p:extLst>
      <p:ext uri="{BB962C8B-B14F-4D97-AF65-F5344CB8AC3E}">
        <p14:creationId xmlns:p14="http://schemas.microsoft.com/office/powerpoint/2010/main" val="375105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Questão Social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Vários </a:t>
            </a:r>
            <a:r>
              <a:rPr lang="pt-PT" dirty="0" err="1" smtClean="0"/>
              <a:t>aspectos</a:t>
            </a:r>
            <a:r>
              <a:rPr lang="pt-PT" dirty="0" smtClean="0"/>
              <a:t> do Estado: </a:t>
            </a:r>
            <a:r>
              <a:rPr lang="pt-PT" dirty="0" err="1" smtClean="0"/>
              <a:t>espectáculo</a:t>
            </a:r>
            <a:r>
              <a:rPr lang="pt-PT" dirty="0" smtClean="0"/>
              <a:t> (política), comentários (cultura), espírito do capitalismo (economia), apoio social (sociologia)</a:t>
            </a:r>
          </a:p>
          <a:p>
            <a:r>
              <a:rPr lang="pt-PT" dirty="0" smtClean="0"/>
              <a:t>A questão social do final do século XIX voltou, mas em novas bases. -  - Do miserabilismo que o salário e a solidariedade operária poderia superar – De uma classe média desorientada pelo evidência do fim da meritocracia (empreendedorismo)</a:t>
            </a:r>
          </a:p>
          <a:p>
            <a:r>
              <a:rPr lang="pt-PT" dirty="0" smtClean="0"/>
              <a:t>A sociologia deve adaptar-se aos novos tempos e passar a dar prioridade à igualdade e à liberdade – continuar a verificar como as instituições reproduzem as desigualdades sociais – ricos cada vez mais ricos e pobres cada vez mais pobres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7534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Vamos simplificar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É a consciência </a:t>
            </a:r>
            <a:r>
              <a:rPr lang="pt-PT" dirty="0" err="1" smtClean="0"/>
              <a:t>colectiva</a:t>
            </a:r>
            <a:r>
              <a:rPr lang="pt-PT" dirty="0" smtClean="0"/>
              <a:t>, o estado de espírito social, que determina a possibilidade de abertura a novos modos de organizar a vida social e produzir as tecnologias – Durkheim</a:t>
            </a:r>
          </a:p>
          <a:p>
            <a:r>
              <a:rPr lang="pt-PT" dirty="0" smtClean="0"/>
              <a:t>RBI é o teste e a confirmação dessa mudança de estado de espírito</a:t>
            </a:r>
          </a:p>
          <a:p>
            <a:endParaRPr lang="pt-PT" dirty="0" smtClean="0"/>
          </a:p>
          <a:p>
            <a:r>
              <a:rPr lang="pt-PT" dirty="0" smtClean="0"/>
              <a:t>Aceitar</a:t>
            </a:r>
            <a:r>
              <a:rPr lang="pt-PT" i="1" dirty="0" smtClean="0"/>
              <a:t> sofrer </a:t>
            </a:r>
            <a:r>
              <a:rPr lang="pt-PT" i="1" dirty="0"/>
              <a:t>as consequências de libertarmos as pessoas más para construir sociedades boas</a:t>
            </a:r>
            <a:r>
              <a:rPr lang="pt-PT" dirty="0" smtClean="0"/>
              <a:t>, em vez de esperar que quem se governa seja boa pessoa (Weber)</a:t>
            </a:r>
          </a:p>
          <a:p>
            <a:r>
              <a:rPr lang="pt-PT" dirty="0" smtClean="0"/>
              <a:t>O individuo pode e deve passar a ser complexo, instável, livre.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8861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Utopia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Revalorização geral do valor dos diferentes trabalhos</a:t>
            </a:r>
          </a:p>
          <a:p>
            <a:r>
              <a:rPr lang="pt-PT" sz="3200" dirty="0" smtClean="0"/>
              <a:t>Utopia em vias de extinção</a:t>
            </a:r>
          </a:p>
          <a:p>
            <a:r>
              <a:rPr lang="pt-PT" sz="3200" dirty="0" smtClean="0"/>
              <a:t>Sociedade da sabedoria, depois da passagem pelas sociedades indústrias e da </a:t>
            </a:r>
            <a:r>
              <a:rPr lang="pt-PT" sz="3200" dirty="0" err="1" smtClean="0"/>
              <a:t>informação&amp;conhecimento</a:t>
            </a:r>
            <a:r>
              <a:rPr lang="pt-PT" sz="3200" dirty="0" smtClean="0"/>
              <a:t>. </a:t>
            </a:r>
          </a:p>
          <a:p>
            <a:r>
              <a:rPr lang="pt-PT" sz="3200" dirty="0" smtClean="0"/>
              <a:t>Reconhecer e denunciar a misoginia e a hierarquização dissimuladas</a:t>
            </a:r>
          </a:p>
          <a:p>
            <a:r>
              <a:rPr lang="pt-PT" sz="3200" dirty="0" err="1" smtClean="0"/>
              <a:t>Anti-Descartes</a:t>
            </a:r>
            <a:r>
              <a:rPr lang="pt-PT" sz="3200" dirty="0" smtClean="0"/>
              <a:t> </a:t>
            </a:r>
          </a:p>
          <a:p>
            <a:r>
              <a:rPr lang="pt-PT" sz="3200" dirty="0" smtClean="0"/>
              <a:t>Espírito científico pós-Bolonha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136948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646</Words>
  <Application>Microsoft Office PowerPoint</Application>
  <PresentationFormat>Personalizados</PresentationFormat>
  <Paragraphs>71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Tema do Office</vt:lpstr>
      <vt:lpstr>Rendimento Básico Incondicional e Estado http://sociologia.hypotheses.org/288</vt:lpstr>
      <vt:lpstr>Financiamento é secundário e simples</vt:lpstr>
      <vt:lpstr>Estado polissémico</vt:lpstr>
      <vt:lpstr>Funções dos Estados modernos</vt:lpstr>
      <vt:lpstr>Fim da Guerra Fria</vt:lpstr>
      <vt:lpstr>Não há alternativa ao  desenvolvimento pelo crescimento</vt:lpstr>
      <vt:lpstr>Questão Social</vt:lpstr>
      <vt:lpstr>Vamos simplificar</vt:lpstr>
      <vt:lpstr>Utopia</vt:lpstr>
      <vt:lpstr>A moral e o moralismo</vt:lpstr>
      <vt:lpstr>Espírito de liberdade</vt:lpstr>
      <vt:lpstr>Fim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Rendimento Básico Incondicional e Estado</dc:title>
  <dc:creator>antonio pedro dores</dc:creator>
  <cp:lastModifiedBy>Antonio Dores</cp:lastModifiedBy>
  <cp:revision>10</cp:revision>
  <dcterms:created xsi:type="dcterms:W3CDTF">2015-11-16T13:53:37Z</dcterms:created>
  <dcterms:modified xsi:type="dcterms:W3CDTF">2015-11-17T19:43:08Z</dcterms:modified>
</cp:coreProperties>
</file>