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51" r:id="rId3"/>
    <p:sldId id="339" r:id="rId4"/>
    <p:sldId id="349" r:id="rId5"/>
    <p:sldId id="348" r:id="rId6"/>
    <p:sldId id="350" r:id="rId7"/>
    <p:sldId id="352" r:id="rId8"/>
    <p:sldId id="353" r:id="rId9"/>
    <p:sldId id="354" r:id="rId10"/>
    <p:sldId id="355" r:id="rId11"/>
    <p:sldId id="344" r:id="rId12"/>
    <p:sldId id="356" r:id="rId13"/>
    <p:sldId id="338" r:id="rId14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pedro dores" initials="a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71481" autoAdjust="0"/>
  </p:normalViewPr>
  <p:slideViewPr>
    <p:cSldViewPr>
      <p:cViewPr varScale="1">
        <p:scale>
          <a:sx n="50" d="100"/>
          <a:sy n="50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Tomar</a:t>
            </a:r>
            <a:r>
              <a:rPr lang="pt-PT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posição pela solidariedade humanitária – colocar à disposição (ou ir buscar) </a:t>
            </a:r>
          </a:p>
          <a:p>
            <a:pPr marL="228600" indent="-228600">
              <a:buAutoNum type="arabicPeriod"/>
            </a:pPr>
            <a:r>
              <a:rPr lang="pt-PT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Organização de voluntários </a:t>
            </a:r>
          </a:p>
          <a:p>
            <a:pPr marL="228600" indent="-228600">
              <a:buAutoNum type="arabicPeriod"/>
            </a:pPr>
            <a:r>
              <a:rPr lang="pt-PT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Barreira política construída e aceite contra os “terroristas” abre espaço profissional do “social”</a:t>
            </a:r>
            <a:endParaRPr lang="pt-PT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“Um milhão de refugiados organizaram a sua entrada no território da União Europeia: as barreiras físicas que são a aposta da política de imigração na UE há alguns anos falharam. As fronteiras internas levantam-se contra o fluxo migratório, impotentes. As políticas sociais têm por função encontrar para os migrantes o seu lugar certo nas sociedades de acolhimento.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De que forma as teorias socias, pensadas num contexto de imigração para os EUA com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Parsons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são um instrumento de empoderamento (ou não) das sociedades europeias nas suas relações com os migrantes actuais em território europeu?”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16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t-PT" dirty="0" smtClean="0"/>
              <a:t>Ondas</a:t>
            </a:r>
            <a:r>
              <a:rPr lang="pt-PT" baseline="0" dirty="0" smtClean="0"/>
              <a:t> nacionalistas – e irracionalidade pro nazi</a:t>
            </a:r>
          </a:p>
          <a:p>
            <a:pPr marL="228600" indent="-228600">
              <a:buAutoNum type="arabicPeriod"/>
            </a:pPr>
            <a:r>
              <a:rPr lang="pt-PT" baseline="0" dirty="0" smtClean="0"/>
              <a:t>Teoria da violência democrática não é negativa e é moralmente inquestionável</a:t>
            </a:r>
          </a:p>
          <a:p>
            <a:pPr marL="228600" indent="-228600">
              <a:buAutoNum type="arabicPeriod"/>
            </a:pPr>
            <a:r>
              <a:rPr lang="pt-PT" baseline="0" dirty="0" smtClean="0"/>
              <a:t>Cedências sociais à xenofobia através da criminalização dos imigrantes</a:t>
            </a:r>
          </a:p>
          <a:p>
            <a:pPr marL="228600" indent="-228600">
              <a:buAutoNum type="arabicPeriod"/>
            </a:pPr>
            <a:r>
              <a:rPr lang="pt-PT" baseline="0" dirty="0" smtClean="0"/>
              <a:t>Políticas emancipatórias universais (públicas, gratuitas e de qualidade) tornadas assistencialistas (baratas, para os pobres e pagas para todos os outros)</a:t>
            </a:r>
          </a:p>
          <a:p>
            <a:pPr marL="228600" indent="-228600">
              <a:buAutoNum type="arabicPeriod"/>
            </a:pPr>
            <a:r>
              <a:rPr lang="pt-PT" baseline="0" dirty="0" smtClean="0"/>
              <a:t>Resultado: declaração da ONU contra a violação dos DH e do direito internacional, desrespeito do Estado de direito e das constituições, da liberdade de informação e expressão, negação das práticas democráticas em vários países </a:t>
            </a:r>
            <a:r>
              <a:rPr lang="pt-PT" baseline="0" smtClean="0"/>
              <a:t>e também na UE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768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Política e direito:</a:t>
            </a:r>
            <a:r>
              <a:rPr lang="pt-PT" baseline="0" dirty="0" smtClean="0"/>
              <a:t> </a:t>
            </a:r>
            <a:r>
              <a:rPr lang="pt-PT" dirty="0" err="1" smtClean="0"/>
              <a:t>Judicialização</a:t>
            </a:r>
            <a:r>
              <a:rPr lang="pt-PT" dirty="0" smtClean="0"/>
              <a:t> da política VS politização da justiça</a:t>
            </a:r>
          </a:p>
          <a:p>
            <a:endParaRPr lang="pt-PT" dirty="0" smtClean="0"/>
          </a:p>
          <a:p>
            <a:r>
              <a:rPr lang="pt-PT" dirty="0" smtClean="0"/>
              <a:t>Teoria e prática: Direito do inimigo</a:t>
            </a:r>
            <a:r>
              <a:rPr lang="pt-PT" baseline="0" dirty="0" smtClean="0"/>
              <a:t> OU finalidade penal de ressocialização? Direito e realidade devem ser coerentes ou não? 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747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8169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Stiglitz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J.E., Sen, A. &amp;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Fitoussi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J.-P., 2009.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Measurement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of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Economic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Performance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and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Social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Progress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Paris.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0367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Stiglitz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J.E., Sen, A. &amp;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Fitoussi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J.-P., 2009.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Measurement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of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Economic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Performance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and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Social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Progress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Paris.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8764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 smtClean="0"/>
              <a:t>Zizek</a:t>
            </a:r>
            <a:r>
              <a:rPr lang="pt-PT" dirty="0" smtClean="0"/>
              <a:t> diz que ou a esquerda para a entrada de refugiados ou deixa-se dominar politicamente pela extrema direita</a:t>
            </a:r>
          </a:p>
          <a:p>
            <a:r>
              <a:rPr lang="pt-PT" dirty="0" smtClean="0"/>
              <a:t>http://www1.folha.uol.com.br/mundo/2015/11/1704273-militarizacao-e-solucao-para-crise-dos-refugiados-diz-filosofo-slavoj-zizek.shtml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8182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13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758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/>
              <a:t>A crise da teoria social e a crise dos refugiados na </a:t>
            </a:r>
            <a:r>
              <a:rPr lang="pt-PT" dirty="0" smtClean="0"/>
              <a:t>Europa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17 de Março de 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Choque de realidade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Serviços sociais sempre foram assistencialistas (por via dos condicionalismos de acesso nas mãos de funcionários)</a:t>
            </a:r>
          </a:p>
          <a:p>
            <a:r>
              <a:rPr lang="pt-PT" dirty="0" smtClean="0"/>
              <a:t>A exclusão socialmente organizada tem efeitos devastadores nas pessoas, seja em termos de falta de iniciativa como em termos de iniciativas desesperadas – com consequências sociais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0506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“Vamos ser solidários”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Isso apenas tem efeitos políticos </a:t>
            </a:r>
          </a:p>
          <a:p>
            <a:r>
              <a:rPr lang="pt-PT" dirty="0" smtClean="0"/>
              <a:t>Como as campanhas de pedinchice para tapar os olhos dos negócios da pobreza</a:t>
            </a:r>
          </a:p>
          <a:p>
            <a:r>
              <a:rPr lang="pt-PT" dirty="0" smtClean="0"/>
              <a:t>É proibido ajudar (Selva) </a:t>
            </a:r>
          </a:p>
          <a:p>
            <a:r>
              <a:rPr lang="pt-PT" dirty="0" smtClean="0"/>
              <a:t>Controlo social – o estado social – funciona como armadilha da exclusão</a:t>
            </a:r>
          </a:p>
          <a:p>
            <a:r>
              <a:rPr lang="pt-PT" dirty="0" smtClean="0"/>
              <a:t>Ex: Dinamarca confisca bens (como faz habitualmente)</a:t>
            </a:r>
          </a:p>
        </p:txBody>
      </p:sp>
    </p:spTree>
    <p:extLst>
      <p:ext uri="{BB962C8B-B14F-4D97-AF65-F5344CB8AC3E}">
        <p14:creationId xmlns:p14="http://schemas.microsoft.com/office/powerpoint/2010/main" val="17805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Concluindo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rigidez dos sistemas sociais – profissional e socialmente – estão a ser </a:t>
            </a:r>
            <a:r>
              <a:rPr lang="pt-PT" dirty="0" smtClean="0"/>
              <a:t>– mais do que a crise financeira – a causa última da queda da EU. </a:t>
            </a:r>
          </a:p>
          <a:p>
            <a:r>
              <a:rPr lang="pt-PT" dirty="0" smtClean="0"/>
              <a:t>A teoria social, construída ao serviço do Estado Social, está incapaz de se autonomizar. Se o fizesse, se reconhecer o seu viés e o combater, pode contribuir para que a história não se repita. 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613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033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Queda do Império</a:t>
            </a:r>
            <a:endParaRPr lang="pt-PT" dirty="0"/>
          </a:p>
        </p:txBody>
      </p:sp>
      <p:pic>
        <p:nvPicPr>
          <p:cNvPr id="1026" name="Picture 2" descr="https://upload.wikimedia.org/wikipedia/commons/thumb/9/9a/Heinrich_Leutemann%2C_Pl%C3%BCnderung_Roms_durch_die_Vandalen_%28c._1860%E2%80%931880%29.jpg/220px-Heinrich_Leutemann%2C_Pl%C3%BCnderung_Roms_durch_die_Vandalen_%28c._1860%E2%80%931880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05418"/>
            <a:ext cx="3816424" cy="478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444208" y="3099192"/>
            <a:ext cx="2267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Saque de Roma pelos Vândalos em 455</a:t>
            </a:r>
          </a:p>
          <a:p>
            <a:r>
              <a:rPr lang="pt-PT" dirty="0" smtClean="0"/>
              <a:t>Heinrich </a:t>
            </a:r>
            <a:r>
              <a:rPr lang="pt-PT" dirty="0" err="1" smtClean="0"/>
              <a:t>Leutemann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9524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Argumento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Privilégios, desigualdades e sentimentos assinalam fim de ciclo longo</a:t>
            </a:r>
          </a:p>
          <a:p>
            <a:r>
              <a:rPr lang="pt-PT" dirty="0" smtClean="0"/>
              <a:t>Transformações </a:t>
            </a:r>
            <a:r>
              <a:rPr lang="pt-PT" dirty="0"/>
              <a:t>práticas estão adiantadas relativamente às cognitivas</a:t>
            </a:r>
          </a:p>
          <a:p>
            <a:r>
              <a:rPr lang="pt-PT" dirty="0"/>
              <a:t>Cooperação institucional está em causa, não funciona</a:t>
            </a:r>
          </a:p>
          <a:p>
            <a:r>
              <a:rPr lang="pt-PT" dirty="0" err="1" smtClean="0"/>
              <a:t>Actualizar</a:t>
            </a:r>
            <a:r>
              <a:rPr lang="pt-PT" dirty="0" smtClean="0"/>
              <a:t> </a:t>
            </a:r>
            <a:r>
              <a:rPr lang="pt-PT" dirty="0"/>
              <a:t>paradigma </a:t>
            </a:r>
            <a:r>
              <a:rPr lang="pt-PT" dirty="0" smtClean="0"/>
              <a:t>cognitivo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3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912" y="859205"/>
            <a:ext cx="6172200" cy="857250"/>
          </a:xfrm>
        </p:spPr>
        <p:txBody>
          <a:bodyPr/>
          <a:lstStyle/>
          <a:p>
            <a:pPr algn="ctr"/>
            <a:r>
              <a:rPr lang="pt-PT" dirty="0" smtClean="0"/>
              <a:t>Paradigmas centrípetos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83868" y="4502562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97439" y="4517900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517930" y="4857102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Quotidiano</a:t>
            </a:r>
          </a:p>
          <a:p>
            <a:r>
              <a:rPr lang="pt-PT" dirty="0"/>
              <a:t>Justiça social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74941" y="2939472"/>
            <a:ext cx="1149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Direito</a:t>
            </a:r>
          </a:p>
          <a:p>
            <a:r>
              <a:rPr lang="pt-PT" dirty="0"/>
              <a:t>Orgulho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987028" y="2670807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Economia</a:t>
            </a:r>
          </a:p>
          <a:p>
            <a:r>
              <a:rPr lang="pt-PT" dirty="0"/>
              <a:t>Superioridade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676147" y="1793801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Doutrina</a:t>
            </a:r>
          </a:p>
          <a:p>
            <a:r>
              <a:rPr lang="pt-PT" dirty="0"/>
              <a:t>Política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987028" y="4302909"/>
            <a:ext cx="164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Bem-estar</a:t>
            </a:r>
          </a:p>
          <a:p>
            <a:r>
              <a:rPr lang="pt-PT" dirty="0"/>
              <a:t>Vergonha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896036" y="4312749"/>
            <a:ext cx="1216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Justiça</a:t>
            </a:r>
          </a:p>
          <a:p>
            <a:r>
              <a:rPr lang="pt-PT" dirty="0"/>
              <a:t>Medo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67836" y="2250606"/>
            <a:ext cx="22453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IMPERIALISTAS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944743" y="3628614"/>
            <a:ext cx="30388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INSTITUCIONALISTAS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037744" y="3070339"/>
            <a:ext cx="176606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IDEALISTAS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064149" y="3193387"/>
            <a:ext cx="27823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ESTRUTURALISTAS</a:t>
            </a:r>
          </a:p>
        </p:txBody>
      </p:sp>
      <p:cxnSp>
        <p:nvCxnSpPr>
          <p:cNvPr id="10" name="Conexão reta 9"/>
          <p:cNvCxnSpPr/>
          <p:nvPr/>
        </p:nvCxnSpPr>
        <p:spPr>
          <a:xfrm>
            <a:off x="3986027" y="3127608"/>
            <a:ext cx="0" cy="45819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/>
          <p:cNvCxnSpPr/>
          <p:nvPr/>
        </p:nvCxnSpPr>
        <p:spPr>
          <a:xfrm flipH="1" flipV="1">
            <a:off x="3961297" y="4052340"/>
            <a:ext cx="16637" cy="46794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2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Mudança cognitiva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Crítica do sistema de instituições</a:t>
            </a:r>
          </a:p>
          <a:p>
            <a:r>
              <a:rPr lang="pt-PT" dirty="0" smtClean="0"/>
              <a:t>Crítica da dupla legitimidade entre o cima e o baixo, as ideias e os fazeres</a:t>
            </a:r>
          </a:p>
          <a:p>
            <a:r>
              <a:rPr lang="pt-PT" dirty="0" smtClean="0"/>
              <a:t>Crítica à hiperespecialização cognitiva</a:t>
            </a:r>
          </a:p>
          <a:p>
            <a:r>
              <a:rPr lang="pt-PT" dirty="0" smtClean="0"/>
              <a:t>Crítica das barreiras </a:t>
            </a:r>
            <a:r>
              <a:rPr lang="pt-PT" dirty="0" err="1" smtClean="0"/>
              <a:t>intra-disciplinares</a:t>
            </a:r>
            <a:r>
              <a:rPr lang="pt-PT" dirty="0" smtClean="0"/>
              <a:t> que contêm a </a:t>
            </a:r>
            <a:r>
              <a:rPr lang="pt-PT" dirty="0"/>
              <a:t>produção cognitiva 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16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Teorias centrífugas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83539" y="2892881"/>
            <a:ext cx="2056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623098" y="2902133"/>
            <a:ext cx="245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Interesses diversos</a:t>
            </a:r>
            <a:r>
              <a:rPr lang="pt-PT" dirty="0"/>
              <a:t>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377698" y="2137875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671812" y="4154811"/>
            <a:ext cx="2047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61759" y="4110431"/>
            <a:ext cx="1568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455615" y="5489438"/>
            <a:ext cx="145584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COMUNS 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110875" y="3694420"/>
            <a:ext cx="24954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TRANSPARÊNCIA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027298" y="3540193"/>
            <a:ext cx="16514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VIOLÊNCIA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62710" y="1823875"/>
            <a:ext cx="32295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ESTADOS DE ESPÍRITO</a:t>
            </a: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1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Cooperação institucional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Privatização – dos bens comuns (mineração e </a:t>
            </a:r>
            <a:r>
              <a:rPr lang="pt-PT" dirty="0" err="1"/>
              <a:t>ecosistema</a:t>
            </a:r>
            <a:r>
              <a:rPr lang="pt-PT" dirty="0"/>
              <a:t>)</a:t>
            </a:r>
          </a:p>
          <a:p>
            <a:r>
              <a:rPr lang="pt-PT" dirty="0" smtClean="0"/>
              <a:t>ONU – vetos</a:t>
            </a:r>
          </a:p>
          <a:p>
            <a:r>
              <a:rPr lang="pt-PT" dirty="0" smtClean="0"/>
              <a:t>EU – política da dívida</a:t>
            </a:r>
          </a:p>
          <a:p>
            <a:r>
              <a:rPr lang="pt-PT" dirty="0" smtClean="0"/>
              <a:t>Direito – politização da justiça (nº de prisioneiros)</a:t>
            </a:r>
          </a:p>
          <a:p>
            <a:r>
              <a:rPr lang="pt-PT" dirty="0" smtClean="0"/>
              <a:t>Riscos sistémico (banca sequestrada pelos seus interesses bolsistas) 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93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Cooperação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Individualismo – empregabilidade</a:t>
            </a:r>
          </a:p>
          <a:p>
            <a:r>
              <a:rPr lang="pt-PT" dirty="0" smtClean="0"/>
              <a:t>Despesas sociais crescentes – por causa do desemprego estrutural</a:t>
            </a:r>
          </a:p>
          <a:p>
            <a:r>
              <a:rPr lang="pt-PT" dirty="0" smtClean="0"/>
              <a:t>Despesas sociais inconsequentes - fome</a:t>
            </a:r>
          </a:p>
          <a:p>
            <a:r>
              <a:rPr lang="pt-PT" dirty="0" smtClean="0"/>
              <a:t>Descrição idílica da sociedade ocidental por contraste com outras partes do mundo, por </a:t>
            </a:r>
            <a:r>
              <a:rPr lang="pt-PT" dirty="0"/>
              <a:t>via mediática </a:t>
            </a:r>
            <a:r>
              <a:rPr lang="pt-PT" dirty="0" smtClean="0"/>
              <a:t>e intelectual (incluindo CS)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84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Transformações práticas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Privatização da guerra</a:t>
            </a:r>
          </a:p>
          <a:p>
            <a:r>
              <a:rPr lang="pt-PT" dirty="0" smtClean="0"/>
              <a:t>Reemergência de sensibilidades políticas racistas (em torno dos refugiados)</a:t>
            </a:r>
          </a:p>
          <a:p>
            <a:r>
              <a:rPr lang="pt-PT" dirty="0" smtClean="0"/>
              <a:t>Apoio político à extrema direita contra os russos, na Ucrânia, influenciando toda a Europa de Leste</a:t>
            </a:r>
          </a:p>
          <a:p>
            <a:r>
              <a:rPr lang="pt-PT" dirty="0" smtClean="0"/>
              <a:t>Dessolidarização interna do “</a:t>
            </a:r>
            <a:r>
              <a:rPr lang="pt-PT" dirty="0" err="1" smtClean="0"/>
              <a:t>projecto</a:t>
            </a:r>
            <a:r>
              <a:rPr lang="pt-PT" dirty="0" smtClean="0"/>
              <a:t> europeu”</a:t>
            </a:r>
          </a:p>
        </p:txBody>
      </p:sp>
    </p:spTree>
    <p:extLst>
      <p:ext uri="{BB962C8B-B14F-4D97-AF65-F5344CB8AC3E}">
        <p14:creationId xmlns:p14="http://schemas.microsoft.com/office/powerpoint/2010/main" val="239520309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803</Words>
  <Application>Microsoft Office PowerPoint</Application>
  <PresentationFormat>Apresentação no Ecrã (4:3)</PresentationFormat>
  <Paragraphs>120</Paragraphs>
  <Slides>13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Modelo de apresentação predefinido</vt:lpstr>
      <vt:lpstr>A crise da teoria social e a crise dos refugiados na Europa</vt:lpstr>
      <vt:lpstr>A Queda do Império</vt:lpstr>
      <vt:lpstr>Argumento </vt:lpstr>
      <vt:lpstr>Paradigmas centrípetos</vt:lpstr>
      <vt:lpstr>Mudança cognitiva</vt:lpstr>
      <vt:lpstr>Teorias centrífugas</vt:lpstr>
      <vt:lpstr>Cooperação institucional</vt:lpstr>
      <vt:lpstr>Cooperação social</vt:lpstr>
      <vt:lpstr>Transformações práticas</vt:lpstr>
      <vt:lpstr>Choque de realidade</vt:lpstr>
      <vt:lpstr>“Vamos ser solidários”</vt:lpstr>
      <vt:lpstr>Concluindo</vt:lpstr>
      <vt:lpstr>Fim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236</cp:revision>
  <dcterms:created xsi:type="dcterms:W3CDTF">2005-12-05T12:20:13Z</dcterms:created>
  <dcterms:modified xsi:type="dcterms:W3CDTF">2016-03-15T09:51:12Z</dcterms:modified>
</cp:coreProperties>
</file>