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01" r:id="rId2"/>
    <p:sldId id="376" r:id="rId3"/>
    <p:sldId id="371" r:id="rId4"/>
    <p:sldId id="377" r:id="rId5"/>
    <p:sldId id="370" r:id="rId6"/>
    <p:sldId id="341" r:id="rId7"/>
    <p:sldId id="373" r:id="rId8"/>
    <p:sldId id="374" r:id="rId9"/>
    <p:sldId id="375" r:id="rId10"/>
    <p:sldId id="378" r:id="rId11"/>
    <p:sldId id="379" r:id="rId12"/>
    <p:sldId id="380" r:id="rId13"/>
    <p:sldId id="311" r:id="rId14"/>
  </p:sldIdLst>
  <p:sldSz cx="9144000" cy="6858000" type="screen4x3"/>
  <p:notesSz cx="7099300" cy="10234613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uno Martins" initials="NM" lastIdx="1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>
      <p:cViewPr>
        <p:scale>
          <a:sx n="74" d="100"/>
          <a:sy n="74" d="100"/>
        </p:scale>
        <p:origin x="-96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pt-P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B577D3F-E138-46E2-9D9E-FB23019883F1}" type="slidenum">
              <a:rPr lang="pt-PT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26679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81615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/>
              <a:pPr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2815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/>
              <a:pPr/>
              <a:t>13</a:t>
            </a:fld>
            <a:endParaRPr lang="pt-PT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5481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992EB7-6D1E-4287-A698-161F7F5422ED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7848" y="16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 </a:t>
            </a:r>
            <a:r>
              <a:rPr lang="en-US" b="1" dirty="0" err="1" smtClean="0"/>
              <a:t>liberdade</a:t>
            </a:r>
            <a:r>
              <a:rPr lang="en-US" b="1" dirty="0" smtClean="0"/>
              <a:t> e o </a:t>
            </a:r>
            <a:r>
              <a:rPr lang="en-US" b="1" dirty="0" err="1" smtClean="0"/>
              <a:t>abolicionismo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6400800" cy="888504"/>
          </a:xfrm>
        </p:spPr>
        <p:txBody>
          <a:bodyPr/>
          <a:lstStyle/>
          <a:p>
            <a:r>
              <a:rPr lang="pt-PT" dirty="0" smtClean="0"/>
              <a:t>António Pedro Dores </a:t>
            </a:r>
          </a:p>
          <a:p>
            <a:r>
              <a:rPr lang="en-GB" dirty="0" err="1" smtClean="0"/>
              <a:t>Outubro</a:t>
            </a:r>
            <a:r>
              <a:rPr lang="en-GB" dirty="0" smtClean="0"/>
              <a:t> de </a:t>
            </a:r>
            <a:r>
              <a:rPr lang="pt-PT" dirty="0" smtClean="0"/>
              <a:t>2016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Instrumentos penais para coartar as liberdades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/>
          <a:lstStyle/>
          <a:p>
            <a:r>
              <a:rPr lang="pt-PT" dirty="0" smtClean="0"/>
              <a:t>O direito penal aceitou cumprir um papel promotor dos processos de criminalização</a:t>
            </a:r>
          </a:p>
          <a:p>
            <a:r>
              <a:rPr lang="pt-PT" dirty="0" smtClean="0"/>
              <a:t>O que é apresentado como garantia de liberdade – o julgamento justo – tornou-se num instrumento de um estado penal</a:t>
            </a:r>
          </a:p>
          <a:p>
            <a:r>
              <a:rPr lang="pt-PT" dirty="0" smtClean="0"/>
              <a:t>Estado penal: racismo institucional, produção e repressão dos excluídos, estado de </a:t>
            </a:r>
            <a:r>
              <a:rPr lang="pt-PT" dirty="0" err="1" smtClean="0"/>
              <a:t>excepção</a:t>
            </a:r>
            <a:r>
              <a:rPr lang="pt-PT" dirty="0" smtClean="0"/>
              <a:t> permanente (base moral da guerra não declarada)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59758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</a:t>
            </a:r>
            <a:r>
              <a:rPr lang="en-GB" dirty="0" err="1" smtClean="0"/>
              <a:t>perspectiva</a:t>
            </a:r>
            <a:r>
              <a:rPr lang="en-GB" dirty="0" smtClean="0"/>
              <a:t> da </a:t>
            </a:r>
            <a:r>
              <a:rPr lang="en-GB" dirty="0" err="1" smtClean="0"/>
              <a:t>evolução</a:t>
            </a:r>
            <a:endParaRPr lang="en-GB" dirty="0"/>
          </a:p>
        </p:txBody>
      </p:sp>
      <p:pic>
        <p:nvPicPr>
          <p:cNvPr id="3074" name="Picture 2" descr="http://tse1.mm.bing.net/th?&amp;id=OIP.Mb53f67f6399722762b1b9c5331c36fedo0&amp;w=188&amp;h=284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7638"/>
            <a:ext cx="3168352" cy="4786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4932040" y="2707641"/>
            <a:ext cx="34852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err="1" smtClean="0"/>
              <a:t>Quem</a:t>
            </a:r>
            <a:r>
              <a:rPr lang="en-GB" sz="3200" dirty="0" smtClean="0"/>
              <a:t> é </a:t>
            </a:r>
            <a:r>
              <a:rPr lang="en-GB" sz="3200" dirty="0" err="1" smtClean="0"/>
              <a:t>quem</a:t>
            </a:r>
            <a:r>
              <a:rPr lang="en-GB" sz="3200" dirty="0" smtClean="0"/>
              <a:t>? </a:t>
            </a:r>
          </a:p>
          <a:p>
            <a:r>
              <a:rPr lang="en-GB" sz="3200" dirty="0" err="1" smtClean="0"/>
              <a:t>Quem</a:t>
            </a:r>
            <a:r>
              <a:rPr lang="en-GB" sz="3200" dirty="0" smtClean="0"/>
              <a:t> </a:t>
            </a:r>
            <a:r>
              <a:rPr lang="en-GB" sz="3200" dirty="0" err="1" smtClean="0"/>
              <a:t>representa</a:t>
            </a:r>
            <a:r>
              <a:rPr lang="en-GB" sz="3200" dirty="0" smtClean="0"/>
              <a:t> </a:t>
            </a:r>
          </a:p>
          <a:p>
            <a:r>
              <a:rPr lang="en-GB" sz="3200" dirty="0" smtClean="0"/>
              <a:t>1% e 99%?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14307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O abolicionismo no presente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Sr</a:t>
            </a:r>
            <a:r>
              <a:rPr lang="pt-PT" dirty="0" smtClean="0"/>
              <a:t>ª Merkel, perante uma criança, decidiu ser respeitar a lei dos refugiados</a:t>
            </a:r>
          </a:p>
          <a:p>
            <a:r>
              <a:rPr lang="pt-PT" dirty="0" smtClean="0"/>
              <a:t>Muita gente, de forma avulsa, pratica o abolicionismo: impedir os efeitos práticos dos instrumentos de privação da liberdade</a:t>
            </a:r>
          </a:p>
          <a:p>
            <a:r>
              <a:rPr lang="pt-PT" dirty="0" smtClean="0"/>
              <a:t>A luta pela liberdade e pelas liberdades requer o reconhecimento e organização político e ideológico do abolicionismo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85636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8000" dirty="0" smtClean="0"/>
              <a:t>FIM</a:t>
            </a:r>
            <a:endParaRPr lang="en-GB" sz="80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http://iscte.pt/~apad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 smtClean="0">
                <a:hlinkClick r:id="rId4"/>
              </a:rPr>
              <a:t>http</a:t>
            </a:r>
            <a:r>
              <a:rPr lang="pt-PT" sz="2400" dirty="0">
                <a:hlinkClick r:id="rId4"/>
              </a:rPr>
              <a:t>://iscte.pt/~</a:t>
            </a:r>
            <a:r>
              <a:rPr lang="pt-PT" sz="2400" dirty="0" smtClean="0">
                <a:hlinkClick r:id="rId4"/>
              </a:rPr>
              <a:t>apad/estesp</a:t>
            </a:r>
            <a:endParaRPr lang="pt-PT" sz="2400" dirty="0" smtClean="0"/>
          </a:p>
          <a:p>
            <a:pPr algn="ctr">
              <a:buFontTx/>
              <a:buNone/>
            </a:pPr>
            <a:endParaRPr lang="pt-PT" sz="2400" dirty="0" smtClean="0"/>
          </a:p>
          <a:p>
            <a:pPr algn="ctr">
              <a:buFontTx/>
              <a:buNone/>
            </a:pPr>
            <a:r>
              <a:rPr lang="pt-PT" sz="2400" dirty="0" smtClean="0">
                <a:hlinkClick r:id="rId5"/>
              </a:rPr>
              <a:t>http://iscte.pt/~apad/estesp/trilogia.htm</a:t>
            </a:r>
            <a:r>
              <a:rPr lang="pt-PT" sz="2400" dirty="0" smtClean="0"/>
              <a:t> </a:t>
            </a:r>
          </a:p>
          <a:p>
            <a:pPr algn="ctr">
              <a:buFontTx/>
              <a:buNone/>
            </a:pPr>
            <a:r>
              <a:rPr lang="pt-PT" sz="2400" dirty="0" smtClean="0"/>
              <a:t> 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Matéria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132857"/>
            <a:ext cx="8229600" cy="3312368"/>
          </a:xfrm>
        </p:spPr>
        <p:txBody>
          <a:bodyPr/>
          <a:lstStyle/>
          <a:p>
            <a:r>
              <a:rPr lang="pt-PT" dirty="0" smtClean="0"/>
              <a:t>O que é liberdade? Valor, prática, ausência?</a:t>
            </a:r>
          </a:p>
          <a:p>
            <a:r>
              <a:rPr lang="pt-PT" dirty="0" smtClean="0"/>
              <a:t>Caracterização da situação </a:t>
            </a:r>
            <a:r>
              <a:rPr lang="pt-PT" dirty="0" err="1" smtClean="0"/>
              <a:t>actual</a:t>
            </a:r>
            <a:r>
              <a:rPr lang="pt-PT" dirty="0" smtClean="0"/>
              <a:t> das liberdades</a:t>
            </a:r>
          </a:p>
          <a:p>
            <a:r>
              <a:rPr lang="pt-PT" dirty="0" smtClean="0"/>
              <a:t>O papel do abolicionismo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1295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Liberdade </a:t>
            </a:r>
            <a:r>
              <a:rPr lang="en-GB" dirty="0" err="1" smtClean="0"/>
              <a:t>como</a:t>
            </a:r>
            <a:r>
              <a:rPr lang="en-GB" dirty="0" smtClean="0"/>
              <a:t> </a:t>
            </a:r>
            <a:r>
              <a:rPr lang="en-GB" dirty="0" err="1" smtClean="0"/>
              <a:t>valor</a:t>
            </a:r>
            <a:endParaRPr lang="en-GB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168352"/>
          </a:xfrm>
        </p:spPr>
        <p:txBody>
          <a:bodyPr/>
          <a:lstStyle/>
          <a:p>
            <a:r>
              <a:rPr lang="en-US" dirty="0" smtClean="0"/>
              <a:t>A Liberdade é </a:t>
            </a:r>
            <a:r>
              <a:rPr lang="en-US" dirty="0" err="1" smtClean="0"/>
              <a:t>absoluta</a:t>
            </a:r>
            <a:r>
              <a:rPr lang="en-US" dirty="0" smtClean="0"/>
              <a:t>?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Para </a:t>
            </a:r>
            <a:r>
              <a:rPr lang="en-US" dirty="0" err="1" smtClean="0"/>
              <a:t>quem</a:t>
            </a:r>
            <a:r>
              <a:rPr lang="en-US" dirty="0" smtClean="0"/>
              <a:t>? </a:t>
            </a:r>
          </a:p>
          <a:p>
            <a:pPr marL="0" indent="0">
              <a:buNone/>
            </a:pPr>
            <a:r>
              <a:rPr lang="en-US" dirty="0" smtClean="0"/>
              <a:t>Para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criança</a:t>
            </a:r>
            <a:r>
              <a:rPr lang="en-US" dirty="0" smtClean="0"/>
              <a:t>? Para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seus</a:t>
            </a:r>
            <a:r>
              <a:rPr lang="en-US" dirty="0" smtClean="0"/>
              <a:t> </a:t>
            </a:r>
            <a:r>
              <a:rPr lang="en-US" dirty="0" err="1" smtClean="0"/>
              <a:t>cuidadores</a:t>
            </a:r>
            <a:r>
              <a:rPr lang="en-US" dirty="0" smtClean="0"/>
              <a:t>? </a:t>
            </a:r>
          </a:p>
          <a:p>
            <a:pPr marL="0" indent="0">
              <a:buNone/>
            </a:pPr>
            <a:r>
              <a:rPr lang="en-US" dirty="0" smtClean="0"/>
              <a:t>Para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empresários</a:t>
            </a:r>
            <a:r>
              <a:rPr lang="en-US" dirty="0" smtClean="0"/>
              <a:t>? Para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trabalhadores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01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en-GB" dirty="0" smtClean="0"/>
              <a:t>A Liberdade é </a:t>
            </a:r>
            <a:r>
              <a:rPr lang="en-GB" dirty="0" err="1" smtClean="0"/>
              <a:t>absoluta</a:t>
            </a:r>
            <a:r>
              <a:rPr lang="en-GB" dirty="0" smtClean="0"/>
              <a:t>?</a:t>
            </a:r>
            <a:endParaRPr lang="en-GB" dirty="0"/>
          </a:p>
        </p:txBody>
      </p:sp>
      <p:pic>
        <p:nvPicPr>
          <p:cNvPr id="44034" name="Picture 2" descr="http://1.bp.blogspot.com/-fd-ab8Qid_o/TeDPoOJeE7I/AAAAAAAARNU/0Ke-xuLF4BM/s1600/economia-cultura-e-sociedade-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2143116"/>
            <a:ext cx="4286280" cy="4219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7588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0422" y="764704"/>
            <a:ext cx="8229600" cy="1143000"/>
          </a:xfrm>
        </p:spPr>
        <p:txBody>
          <a:bodyPr/>
          <a:lstStyle/>
          <a:p>
            <a:r>
              <a:rPr lang="en-US" dirty="0" err="1" smtClean="0"/>
              <a:t>Definições</a:t>
            </a:r>
            <a:r>
              <a:rPr lang="en-US" dirty="0" smtClean="0"/>
              <a:t> de </a:t>
            </a:r>
            <a:r>
              <a:rPr lang="en-US" dirty="0" err="1" smtClean="0"/>
              <a:t>liberdade</a:t>
            </a:r>
            <a:r>
              <a:rPr lang="pt-PT" dirty="0"/>
              <a:t/>
            </a:r>
            <a:br>
              <a:rPr lang="pt-PT" dirty="0"/>
            </a:b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11560" y="1911509"/>
            <a:ext cx="8229600" cy="3024336"/>
          </a:xfrm>
        </p:spPr>
        <p:txBody>
          <a:bodyPr/>
          <a:lstStyle/>
          <a:p>
            <a:r>
              <a:rPr lang="en-US" dirty="0" err="1" smtClean="0"/>
              <a:t>Escapar</a:t>
            </a:r>
            <a:r>
              <a:rPr lang="en-US" dirty="0" smtClean="0"/>
              <a:t> da </a:t>
            </a:r>
            <a:r>
              <a:rPr lang="en-US" dirty="0" err="1" smtClean="0"/>
              <a:t>opressão</a:t>
            </a:r>
            <a:endParaRPr lang="en-US" dirty="0" smtClean="0"/>
          </a:p>
          <a:p>
            <a:r>
              <a:rPr lang="en-US" dirty="0" err="1" smtClean="0"/>
              <a:t>Lutar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que se </a:t>
            </a:r>
            <a:r>
              <a:rPr lang="en-US" dirty="0" err="1" smtClean="0"/>
              <a:t>acredita</a:t>
            </a:r>
            <a:endParaRPr lang="en-US" dirty="0" smtClean="0"/>
          </a:p>
          <a:p>
            <a:r>
              <a:rPr lang="en-US" dirty="0" err="1" smtClean="0"/>
              <a:t>Rebelião</a:t>
            </a:r>
            <a:r>
              <a:rPr lang="en-US" dirty="0" smtClean="0"/>
              <a:t> contra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limites</a:t>
            </a:r>
            <a:r>
              <a:rPr lang="en-US" dirty="0" smtClean="0"/>
              <a:t> à </a:t>
            </a:r>
            <a:r>
              <a:rPr lang="en-US" dirty="0" err="1" smtClean="0"/>
              <a:t>existência</a:t>
            </a:r>
            <a:r>
              <a:rPr lang="en-US" dirty="0" smtClean="0"/>
              <a:t> </a:t>
            </a:r>
            <a:r>
              <a:rPr lang="en-US" dirty="0" err="1" smtClean="0"/>
              <a:t>própria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de </a:t>
            </a:r>
            <a:r>
              <a:rPr lang="en-US" dirty="0" err="1" smtClean="0"/>
              <a:t>terceiros</a:t>
            </a:r>
            <a:endParaRPr lang="en-US" dirty="0" smtClean="0"/>
          </a:p>
          <a:p>
            <a:r>
              <a:rPr lang="en-US" dirty="0" err="1" smtClean="0"/>
              <a:t>Trabalhos</a:t>
            </a:r>
            <a:r>
              <a:rPr lang="en-US" dirty="0" smtClean="0"/>
              <a:t> contra a </a:t>
            </a:r>
            <a:r>
              <a:rPr lang="en-US" dirty="0" err="1" smtClean="0"/>
              <a:t>falta</a:t>
            </a:r>
            <a:r>
              <a:rPr lang="en-US" dirty="0" smtClean="0"/>
              <a:t> de </a:t>
            </a:r>
            <a:r>
              <a:rPr lang="en-US" dirty="0" err="1" smtClean="0"/>
              <a:t>liberdade</a:t>
            </a:r>
            <a:r>
              <a:rPr lang="en-US" dirty="0" smtClean="0"/>
              <a:t>(s); </a:t>
            </a:r>
            <a:r>
              <a:rPr lang="en-US" dirty="0" err="1" smtClean="0"/>
              <a:t>coleccionar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liberdade</a:t>
            </a:r>
            <a:r>
              <a:rPr lang="en-US" dirty="0" smtClean="0"/>
              <a:t>(s) </a:t>
            </a:r>
            <a:r>
              <a:rPr lang="en-US" dirty="0" err="1" smtClean="0"/>
              <a:t>rendimentos</a:t>
            </a:r>
            <a:r>
              <a:rPr lang="en-US" dirty="0" smtClean="0"/>
              <a:t>, </a:t>
            </a:r>
            <a:r>
              <a:rPr lang="en-US" dirty="0" err="1" smtClean="0"/>
              <a:t>transportes</a:t>
            </a:r>
            <a:r>
              <a:rPr lang="en-US" dirty="0" smtClean="0"/>
              <a:t>, </a:t>
            </a:r>
            <a:r>
              <a:rPr lang="en-US" dirty="0" err="1" smtClean="0"/>
              <a:t>educação</a:t>
            </a:r>
            <a:r>
              <a:rPr lang="en-US" dirty="0" smtClean="0"/>
              <a:t>, </a:t>
            </a:r>
            <a:r>
              <a:rPr lang="en-US" dirty="0" err="1" smtClean="0"/>
              <a:t>saúde</a:t>
            </a:r>
            <a:r>
              <a:rPr lang="en-US" dirty="0" smtClean="0"/>
              <a:t>, </a:t>
            </a:r>
            <a:r>
              <a:rPr lang="en-US" dirty="0" err="1" smtClean="0"/>
              <a:t>segurança</a:t>
            </a:r>
            <a:r>
              <a:rPr lang="en-US" dirty="0" smtClean="0"/>
              <a:t>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09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Liberdades</a:t>
            </a:r>
            <a:r>
              <a:rPr lang="en-US" dirty="0" smtClean="0"/>
              <a:t> </a:t>
            </a:r>
            <a:r>
              <a:rPr lang="en-US" dirty="0" err="1" smtClean="0"/>
              <a:t>práticas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11560" y="1700808"/>
            <a:ext cx="8229600" cy="3384376"/>
          </a:xfrm>
        </p:spPr>
        <p:txBody>
          <a:bodyPr/>
          <a:lstStyle/>
          <a:p>
            <a:pPr marL="0" indent="0">
              <a:buNone/>
            </a:pPr>
            <a:r>
              <a:rPr lang="pt-PT" dirty="0" smtClean="0"/>
              <a:t>Liberdade é aquilo que nos faz falta:</a:t>
            </a:r>
          </a:p>
          <a:p>
            <a:pPr marL="514350" indent="-514350">
              <a:buAutoNum type="alphaLcParenR"/>
            </a:pPr>
            <a:r>
              <a:rPr lang="pt-PT" dirty="0" smtClean="0"/>
              <a:t>Abolição das portagens e impostos</a:t>
            </a:r>
          </a:p>
          <a:p>
            <a:pPr marL="514350" indent="-514350">
              <a:buAutoNum type="alphaLcParenR"/>
            </a:pPr>
            <a:r>
              <a:rPr lang="pt-PT" dirty="0" smtClean="0"/>
              <a:t>Abolição da dependência da terra </a:t>
            </a:r>
          </a:p>
          <a:p>
            <a:pPr marL="514350" indent="-514350">
              <a:buAutoNum type="alphaLcParenR"/>
            </a:pPr>
            <a:r>
              <a:rPr lang="pt-PT" dirty="0" smtClean="0"/>
              <a:t>Abolição da dependência do trabalho</a:t>
            </a:r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Perversamente é também direitos “secretos” (do 1%) de exploração do ambiente, dos trabalhadores, das sociedades.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3292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Falta de liberdades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Desemprego, financiamento inacessível</a:t>
            </a:r>
          </a:p>
          <a:p>
            <a:r>
              <a:rPr lang="pt-PT" dirty="0" smtClean="0"/>
              <a:t>Reprodução de situações de pobreza absoluta e relativa nas novas gerações </a:t>
            </a:r>
          </a:p>
          <a:p>
            <a:r>
              <a:rPr lang="pt-PT" dirty="0" smtClean="0"/>
              <a:t>Incorporação de preconceitos sexistas, hierárquicos, autoritários, xenófobos</a:t>
            </a:r>
          </a:p>
          <a:p>
            <a:r>
              <a:rPr lang="pt-PT" dirty="0" smtClean="0"/>
              <a:t>Condicionamento da vida dos desvalidos aos interesses económicos e à estabilidade dos grupos sociais integrados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14850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Práticas e faltas </a:t>
            </a:r>
            <a:r>
              <a:rPr lang="pt-PT" dirty="0" err="1" smtClean="0"/>
              <a:t>actuais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Liberdade especulativa, de exploração do mundo, incluindo as sociedades deslocadas, transformadas, fornecedoras de trabalhadores consumidores e de excluídos</a:t>
            </a:r>
          </a:p>
          <a:p>
            <a:r>
              <a:rPr lang="pt-PT" dirty="0" smtClean="0"/>
              <a:t>Falta de liberdade de iniciativa de sobrevivência, como migrantes ou empresários em sectores não protegidos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34569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Instrumentos estatais para coartar as liberdades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988841"/>
            <a:ext cx="8229600" cy="3384376"/>
          </a:xfrm>
        </p:spPr>
        <p:txBody>
          <a:bodyPr/>
          <a:lstStyle/>
          <a:p>
            <a:r>
              <a:rPr lang="pt-PT" dirty="0" smtClean="0"/>
              <a:t>Políticas financeiras globais</a:t>
            </a:r>
          </a:p>
          <a:p>
            <a:r>
              <a:rPr lang="pt-PT" dirty="0" smtClean="0"/>
              <a:t>Políticas belicistas </a:t>
            </a:r>
            <a:r>
              <a:rPr lang="pt-PT" dirty="0" err="1" smtClean="0"/>
              <a:t>anti-democráticas</a:t>
            </a:r>
            <a:r>
              <a:rPr lang="pt-PT" dirty="0" smtClean="0"/>
              <a:t> </a:t>
            </a:r>
          </a:p>
          <a:p>
            <a:r>
              <a:rPr lang="pt-PT" dirty="0"/>
              <a:t>Políticas discriminatórias </a:t>
            </a:r>
            <a:r>
              <a:rPr lang="pt-PT" dirty="0" smtClean="0"/>
              <a:t>(proibicionismo, dividir </a:t>
            </a:r>
            <a:r>
              <a:rPr lang="pt-PT" dirty="0"/>
              <a:t>para reinar)</a:t>
            </a:r>
          </a:p>
          <a:p>
            <a:r>
              <a:rPr lang="pt-PT" dirty="0" smtClean="0"/>
              <a:t>Políticas do medo como negócios da violência e da exclusão </a:t>
            </a:r>
          </a:p>
        </p:txBody>
      </p:sp>
    </p:spTree>
    <p:extLst>
      <p:ext uri="{BB962C8B-B14F-4D97-AF65-F5344CB8AC3E}">
        <p14:creationId xmlns:p14="http://schemas.microsoft.com/office/powerpoint/2010/main" val="94125468"/>
      </p:ext>
    </p:extLst>
  </p:cSld>
  <p:clrMapOvr>
    <a:masterClrMapping/>
  </p:clrMapOvr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3528</TotalTime>
  <Words>426</Words>
  <Application>Microsoft Office PowerPoint</Application>
  <PresentationFormat>Apresentação no Ecrã (4:3)</PresentationFormat>
  <Paragraphs>64</Paragraphs>
  <Slides>13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13</vt:i4>
      </vt:variant>
    </vt:vector>
  </HeadingPairs>
  <TitlesOfParts>
    <vt:vector size="14" baseType="lpstr">
      <vt:lpstr>Modelo de apresentação predefinido</vt:lpstr>
      <vt:lpstr>A liberdade e o abolicionismo </vt:lpstr>
      <vt:lpstr>Matéria</vt:lpstr>
      <vt:lpstr>Liberdade como valor</vt:lpstr>
      <vt:lpstr>A Liberdade é absoluta?</vt:lpstr>
      <vt:lpstr>Definições de liberdade </vt:lpstr>
      <vt:lpstr>Liberdades práticas</vt:lpstr>
      <vt:lpstr>Falta de liberdades</vt:lpstr>
      <vt:lpstr>Práticas e faltas actuais</vt:lpstr>
      <vt:lpstr>Instrumentos estatais para coartar as liberdades</vt:lpstr>
      <vt:lpstr>Instrumentos penais para coartar as liberdades</vt:lpstr>
      <vt:lpstr>A perspectiva da evolução</vt:lpstr>
      <vt:lpstr>O abolicionismo no presente</vt:lpstr>
      <vt:lpstr>FIM</vt:lpstr>
    </vt:vector>
  </TitlesOfParts>
  <Company>O nome da sua organização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O seu nome de utilizador</dc:creator>
  <cp:lastModifiedBy>Antonio Dores</cp:lastModifiedBy>
  <cp:revision>217</cp:revision>
  <dcterms:created xsi:type="dcterms:W3CDTF">2005-12-05T12:20:13Z</dcterms:created>
  <dcterms:modified xsi:type="dcterms:W3CDTF">2016-10-15T09:20:38Z</dcterms:modified>
</cp:coreProperties>
</file>