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01" r:id="rId2"/>
    <p:sldId id="312" r:id="rId3"/>
    <p:sldId id="313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311" r:id="rId12"/>
  </p:sldIdLst>
  <p:sldSz cx="9144000" cy="6858000" type="screen4x3"/>
  <p:notesSz cx="7099300" cy="10234613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pt-PT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0B577D3F-E138-46E2-9D9E-FB23019883F1}" type="slidenum">
              <a:rPr lang="pt-PT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266791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BDC80-09CF-46AC-83D5-9D0E39173A42}" type="slidenum">
              <a:rPr lang="pt-PT" smtClean="0"/>
              <a:pPr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81615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15794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97E1A-BD40-4470-8797-8CA970BE352B}" type="slidenum">
              <a:rPr lang="pt-PT"/>
              <a:pPr/>
              <a:t>11</a:t>
            </a:fld>
            <a:endParaRPr lang="pt-PT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85481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DE124-5BD5-498F-BA49-7FBDCA3BBAE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E20A8-19BB-48D7-AD84-4FFA87D5B9B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99DB3-104F-4C62-997C-0DC16B6F6EB9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4A563-B0BE-4BF0-83B9-7F47F262D88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C48F4-B079-4A95-99A8-FC3444BF0AE7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62804-BBA6-44C9-B78E-22B0253B04A3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55AB3-1A63-4CAC-A4B7-E83704B2F5ED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7B569-2D95-47EC-B510-01878496F0D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A738A-0372-47A3-93A3-CFDDC48F719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014B6-32A5-4268-A541-7C1835A5EDEC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7C319-5ACF-47DF-AD6D-858075C91C6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 r="-67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992EB7-6D1E-4287-A698-161F7F5422ED}" type="slidenum">
              <a:rPr lang="pt-PT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scte.pt/~apa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scte.pt/~apad/estesp/trilogia.htm" TargetMode="External"/><Relationship Id="rId4" Type="http://schemas.openxmlformats.org/officeDocument/2006/relationships/hyperlink" Target="http://iscte.pt/~apad/estes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7848" y="1628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limits of political </a:t>
            </a:r>
            <a:r>
              <a:rPr lang="en-US" b="1"/>
              <a:t>economy </a:t>
            </a:r>
            <a:r>
              <a:rPr lang="en-US" b="1" smtClean="0"/>
              <a:t>in understanding </a:t>
            </a:r>
            <a:r>
              <a:rPr lang="en-US" b="1" dirty="0"/>
              <a:t>criminalization</a:t>
            </a:r>
            <a:r>
              <a:rPr lang="pt-PT" dirty="0" smtClean="0"/>
              <a:t/>
            </a:r>
            <a:br>
              <a:rPr lang="pt-PT" dirty="0" smtClean="0"/>
            </a:b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4725144"/>
            <a:ext cx="6400800" cy="888504"/>
          </a:xfrm>
        </p:spPr>
        <p:txBody>
          <a:bodyPr/>
          <a:lstStyle/>
          <a:p>
            <a:r>
              <a:rPr lang="pt-PT" dirty="0" smtClean="0"/>
              <a:t>António Pedro Dores </a:t>
            </a:r>
          </a:p>
          <a:p>
            <a:r>
              <a:rPr lang="pt-PT" dirty="0" err="1" smtClean="0"/>
              <a:t>September</a:t>
            </a:r>
            <a:r>
              <a:rPr lang="pt-PT" dirty="0" smtClean="0"/>
              <a:t> 2016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Law </a:t>
            </a:r>
            <a:r>
              <a:rPr lang="pt-PT" dirty="0" err="1"/>
              <a:t>anthropology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436002"/>
            <a:ext cx="8229600" cy="4525963"/>
          </a:xfrm>
        </p:spPr>
        <p:txBody>
          <a:bodyPr/>
          <a:lstStyle/>
          <a:p>
            <a:r>
              <a:rPr lang="en-US" dirty="0" smtClean="0"/>
              <a:t>Takes </a:t>
            </a:r>
            <a:r>
              <a:rPr lang="en-US" smtClean="0"/>
              <a:t>all </a:t>
            </a:r>
            <a:r>
              <a:rPr lang="en-US" smtClean="0"/>
              <a:t>times experience </a:t>
            </a:r>
            <a:r>
              <a:rPr lang="en-US" dirty="0" smtClean="0"/>
              <a:t>of human kind, not only modernization</a:t>
            </a:r>
          </a:p>
          <a:p>
            <a:r>
              <a:rPr lang="en-US" dirty="0" smtClean="0"/>
              <a:t>So, it is able to look at all work done by anti imperial culture as humanitarian ideal</a:t>
            </a:r>
          </a:p>
          <a:p>
            <a:r>
              <a:rPr lang="en-US" dirty="0" smtClean="0"/>
              <a:t>It is able to find hierarchy as result of revenge organization dialectics</a:t>
            </a:r>
          </a:p>
          <a:p>
            <a:r>
              <a:rPr lang="en-US" dirty="0" smtClean="0"/>
              <a:t>Poor people are not scape goats: isolated people are. Poor as much as rich or military or unionists or politicians. 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5869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PT" sz="8000" dirty="0" err="1" smtClean="0"/>
              <a:t>The</a:t>
            </a:r>
            <a:r>
              <a:rPr lang="pt-PT" sz="8000" dirty="0" smtClean="0"/>
              <a:t> </a:t>
            </a:r>
            <a:r>
              <a:rPr lang="pt-PT" sz="8000" dirty="0" err="1" smtClean="0"/>
              <a:t>End</a:t>
            </a:r>
            <a:endParaRPr lang="pt-PT" sz="8000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3"/>
              </a:rPr>
              <a:t>http://iscte.pt/~apad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 smtClean="0">
                <a:hlinkClick r:id="rId4"/>
              </a:rPr>
              <a:t>http</a:t>
            </a:r>
            <a:r>
              <a:rPr lang="pt-PT" sz="2400" dirty="0">
                <a:hlinkClick r:id="rId4"/>
              </a:rPr>
              <a:t>://iscte.pt/~</a:t>
            </a:r>
            <a:r>
              <a:rPr lang="pt-PT" sz="2400" dirty="0" smtClean="0">
                <a:hlinkClick r:id="rId4"/>
              </a:rPr>
              <a:t>apad/estesp</a:t>
            </a:r>
            <a:endParaRPr lang="pt-PT" sz="2400" dirty="0" smtClean="0"/>
          </a:p>
          <a:p>
            <a:pPr algn="ctr">
              <a:buFontTx/>
              <a:buNone/>
            </a:pPr>
            <a:endParaRPr lang="pt-PT" sz="2400" dirty="0" smtClean="0"/>
          </a:p>
          <a:p>
            <a:pPr algn="ctr">
              <a:buFontTx/>
              <a:buNone/>
            </a:pPr>
            <a:r>
              <a:rPr lang="pt-PT" sz="2400" dirty="0" smtClean="0">
                <a:hlinkClick r:id="rId5"/>
              </a:rPr>
              <a:t>http://iscte.pt/~apad/estesp/trilogia.htm</a:t>
            </a:r>
            <a:r>
              <a:rPr lang="pt-PT" sz="2400" dirty="0" smtClean="0"/>
              <a:t> </a:t>
            </a:r>
          </a:p>
          <a:p>
            <a:pPr algn="ctr">
              <a:buFontTx/>
              <a:buNone/>
            </a:pPr>
            <a:r>
              <a:rPr lang="pt-PT" sz="2400" dirty="0" smtClean="0"/>
              <a:t> 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Crime, </a:t>
            </a:r>
            <a:r>
              <a:rPr lang="pt-PT" dirty="0" err="1" smtClean="0"/>
              <a:t>illusions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discrimination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War metaphor in biology as well in crime &amp; punishment</a:t>
            </a:r>
          </a:p>
          <a:p>
            <a:r>
              <a:rPr lang="en-GB" dirty="0" smtClean="0"/>
              <a:t>Social discrimination becomes acceptable on crime &amp; punishment system procedures</a:t>
            </a:r>
          </a:p>
          <a:p>
            <a:r>
              <a:rPr lang="en-GB" dirty="0" smtClean="0"/>
              <a:t>Tautological discrimination is explained as the less harm possible</a:t>
            </a:r>
          </a:p>
          <a:p>
            <a:r>
              <a:rPr lang="en-GB" dirty="0" smtClean="0"/>
              <a:t>Dual criteria is expected and become institutionalised, in criminal system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40327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6289" y="1341"/>
            <a:ext cx="8229600" cy="1143000"/>
          </a:xfrm>
        </p:spPr>
        <p:txBody>
          <a:bodyPr/>
          <a:lstStyle/>
          <a:p>
            <a:r>
              <a:rPr lang="pt-PT" dirty="0" err="1" smtClean="0"/>
              <a:t>Political</a:t>
            </a:r>
            <a:r>
              <a:rPr lang="pt-PT" dirty="0" smtClean="0"/>
              <a:t> </a:t>
            </a:r>
            <a:r>
              <a:rPr lang="pt-PT" dirty="0" err="1" smtClean="0"/>
              <a:t>economy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crime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23528" y="1144341"/>
            <a:ext cx="8229600" cy="4525963"/>
          </a:xfrm>
        </p:spPr>
        <p:txBody>
          <a:bodyPr/>
          <a:lstStyle/>
          <a:p>
            <a:r>
              <a:rPr lang="en-US" dirty="0" smtClean="0"/>
              <a:t>Dual status facing property of the means of production</a:t>
            </a:r>
          </a:p>
          <a:p>
            <a:r>
              <a:rPr lang="en-US" dirty="0" smtClean="0"/>
              <a:t>Dual status facing the government </a:t>
            </a:r>
          </a:p>
          <a:p>
            <a:pPr marL="0" indent="0">
              <a:buNone/>
            </a:pPr>
            <a:r>
              <a:rPr lang="en-US" dirty="0" smtClean="0"/>
              <a:t>Compares with:</a:t>
            </a:r>
          </a:p>
          <a:p>
            <a:r>
              <a:rPr lang="en-US" dirty="0" smtClean="0"/>
              <a:t>Dual status facing the criminal justice</a:t>
            </a:r>
          </a:p>
          <a:p>
            <a:r>
              <a:rPr lang="en-US" dirty="0" smtClean="0"/>
              <a:t>Dual status of emotions facing individuals and society</a:t>
            </a:r>
          </a:p>
          <a:p>
            <a:pPr marL="0" indent="0" algn="ctr">
              <a:buNone/>
            </a:pPr>
            <a:r>
              <a:rPr lang="en-US" i="1" dirty="0" smtClean="0"/>
              <a:t>Cooperation versus stigmatization</a:t>
            </a:r>
          </a:p>
          <a:p>
            <a:pPr marL="0" indent="0" algn="ctr">
              <a:buNone/>
            </a:pPr>
            <a:r>
              <a:rPr lang="en-US" i="1" dirty="0" smtClean="0"/>
              <a:t>as hierarchical procedures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52201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Limits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political</a:t>
            </a:r>
            <a:r>
              <a:rPr lang="pt-PT" dirty="0" smtClean="0"/>
              <a:t> </a:t>
            </a:r>
            <a:r>
              <a:rPr lang="pt-PT" dirty="0" err="1" smtClean="0"/>
              <a:t>economy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Montesquieu differentiation of modern state powers splits economy and judiciary</a:t>
            </a:r>
          </a:p>
          <a:p>
            <a:r>
              <a:rPr lang="en-GB" dirty="0" smtClean="0"/>
              <a:t>White collar crimes are spared </a:t>
            </a:r>
          </a:p>
          <a:p>
            <a:r>
              <a:rPr lang="en-GB" dirty="0" smtClean="0"/>
              <a:t>Family stress, poverty and bad education are presented as causes of crime; nor work nor cooperation failure </a:t>
            </a:r>
          </a:p>
          <a:p>
            <a:r>
              <a:rPr lang="en-GB" dirty="0" smtClean="0"/>
              <a:t>Differentiation between economics and social spheres splits work and crime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9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Organization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Empire is a form of securing vital functions</a:t>
            </a:r>
          </a:p>
          <a:p>
            <a:r>
              <a:rPr lang="en-US" dirty="0" smtClean="0"/>
              <a:t>Axial Revolution was its birth</a:t>
            </a:r>
          </a:p>
          <a:p>
            <a:r>
              <a:rPr lang="en-US" dirty="0" smtClean="0"/>
              <a:t>Organization its slogan</a:t>
            </a:r>
          </a:p>
          <a:p>
            <a:r>
              <a:rPr lang="en-US" dirty="0" smtClean="0"/>
              <a:t>Sacrifice and slavery for workers </a:t>
            </a:r>
          </a:p>
          <a:p>
            <a:r>
              <a:rPr lang="en-US" dirty="0" smtClean="0"/>
              <a:t>Political </a:t>
            </a:r>
            <a:r>
              <a:rPr lang="en-US" dirty="0"/>
              <a:t>economy </a:t>
            </a:r>
            <a:r>
              <a:rPr lang="en-US" dirty="0" smtClean="0"/>
              <a:t>goal: work, safety and respect for workers</a:t>
            </a:r>
          </a:p>
          <a:p>
            <a:r>
              <a:rPr lang="en-US" dirty="0" smtClean="0"/>
              <a:t>Modern split between work and torture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19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Revenge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28600" y="1417638"/>
            <a:ext cx="8686800" cy="4525963"/>
          </a:xfrm>
        </p:spPr>
        <p:txBody>
          <a:bodyPr/>
          <a:lstStyle/>
          <a:p>
            <a:r>
              <a:rPr lang="en-US" dirty="0" smtClean="0"/>
              <a:t>Animals do attack and abandon handicapped or ill ones, as a survival instinct</a:t>
            </a:r>
          </a:p>
          <a:p>
            <a:r>
              <a:rPr lang="en-US" dirty="0" smtClean="0"/>
              <a:t>So do people</a:t>
            </a:r>
          </a:p>
          <a:p>
            <a:r>
              <a:rPr lang="en-US" dirty="0" smtClean="0"/>
              <a:t>People blame the victim </a:t>
            </a:r>
          </a:p>
          <a:p>
            <a:r>
              <a:rPr lang="en-US" dirty="0" smtClean="0"/>
              <a:t>Identifying heroes, gifts to gods, Inquisition fires, all are rituals that try to spare people from natural risks using scape goats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6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Law </a:t>
            </a:r>
            <a:r>
              <a:rPr lang="pt-PT" dirty="0" err="1" smtClean="0"/>
              <a:t>anthropology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Jubilee as harm reduction provisions</a:t>
            </a:r>
          </a:p>
          <a:p>
            <a:r>
              <a:rPr lang="en-US" dirty="0" smtClean="0"/>
              <a:t>Amnesty; prison reform: modern jubilees</a:t>
            </a:r>
          </a:p>
          <a:p>
            <a:r>
              <a:rPr lang="en-US" dirty="0" smtClean="0"/>
              <a:t>Popular movements: call for jubilee </a:t>
            </a:r>
          </a:p>
          <a:p>
            <a:r>
              <a:rPr lang="en-US" dirty="0" smtClean="0"/>
              <a:t>Hobbesian human nature and </a:t>
            </a:r>
            <a:r>
              <a:rPr lang="en-US" dirty="0" err="1" smtClean="0"/>
              <a:t>roussean</a:t>
            </a:r>
            <a:r>
              <a:rPr lang="en-US" dirty="0" smtClean="0"/>
              <a:t> popular contra part</a:t>
            </a:r>
          </a:p>
          <a:p>
            <a:r>
              <a:rPr lang="en-US" dirty="0" smtClean="0"/>
              <a:t>EU crises, PIGS and the call for financial and political jubilee to free economic growth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pt-PT" dirty="0" smtClean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7537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Anti imperial </a:t>
            </a:r>
            <a:r>
              <a:rPr lang="pt-PT" dirty="0" err="1" smtClean="0"/>
              <a:t>cultures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Spartacus and Christian ideology</a:t>
            </a:r>
          </a:p>
          <a:p>
            <a:r>
              <a:rPr lang="en-US" dirty="0" smtClean="0"/>
              <a:t>Bourgeois revolutionary gaze</a:t>
            </a:r>
          </a:p>
          <a:p>
            <a:r>
              <a:rPr lang="en-US" dirty="0" smtClean="0"/>
              <a:t>Proletarian contra part</a:t>
            </a:r>
          </a:p>
          <a:p>
            <a:r>
              <a:rPr lang="en-US" dirty="0" smtClean="0"/>
              <a:t>Modern party invention by Lenin</a:t>
            </a:r>
          </a:p>
          <a:p>
            <a:r>
              <a:rPr lang="en-US" dirty="0" smtClean="0"/>
              <a:t>What is new about Arab Spring, Indignados or Occupy?</a:t>
            </a:r>
          </a:p>
          <a:p>
            <a:r>
              <a:rPr lang="en-US" dirty="0" smtClean="0"/>
              <a:t>Bastille and freeing the prisoners</a:t>
            </a:r>
          </a:p>
          <a:p>
            <a:r>
              <a:rPr lang="en-US" dirty="0" smtClean="0"/>
              <a:t>Gulag and Cold War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24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I</a:t>
            </a:r>
            <a:r>
              <a:rPr lang="pt-PT" dirty="0" smtClean="0"/>
              <a:t>mperial </a:t>
            </a:r>
            <a:r>
              <a:rPr lang="pt-PT" dirty="0" err="1" smtClean="0"/>
              <a:t>culture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Organizational superiority (violence and ideology)</a:t>
            </a:r>
          </a:p>
          <a:p>
            <a:r>
              <a:rPr lang="en-US" dirty="0" smtClean="0"/>
              <a:t>Modern organization denies violence</a:t>
            </a:r>
          </a:p>
          <a:p>
            <a:r>
              <a:rPr lang="en-US" dirty="0" smtClean="0"/>
              <a:t>Denies jubilee need (as prison harm)</a:t>
            </a:r>
          </a:p>
          <a:p>
            <a:r>
              <a:rPr lang="en-US" dirty="0" smtClean="0"/>
              <a:t>Translates anti-imperial culture into renewed imperial ideology</a:t>
            </a:r>
          </a:p>
          <a:p>
            <a:r>
              <a:rPr lang="en-US" dirty="0" smtClean="0"/>
              <a:t>Each person controlled by bio politics (Rousseau, Weber, Kafka)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18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1935</TotalTime>
  <Words>443</Words>
  <Application>Microsoft Office PowerPoint</Application>
  <PresentationFormat>Apresentação no Ecrã (4:3)</PresentationFormat>
  <Paragraphs>73</Paragraphs>
  <Slides>11</Slides>
  <Notes>3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11</vt:i4>
      </vt:variant>
    </vt:vector>
  </HeadingPairs>
  <TitlesOfParts>
    <vt:vector size="13" baseType="lpstr">
      <vt:lpstr>Arial</vt:lpstr>
      <vt:lpstr>Modelo de apresentação predefinido</vt:lpstr>
      <vt:lpstr>The limits of political economy in understanding criminalization </vt:lpstr>
      <vt:lpstr>Crime, illusions and discrimination</vt:lpstr>
      <vt:lpstr>Political economy and crime</vt:lpstr>
      <vt:lpstr>Limits of the political economy</vt:lpstr>
      <vt:lpstr>Organization</vt:lpstr>
      <vt:lpstr>Revenge</vt:lpstr>
      <vt:lpstr>Law anthropology</vt:lpstr>
      <vt:lpstr>Anti imperial cultures</vt:lpstr>
      <vt:lpstr>Imperial culture</vt:lpstr>
      <vt:lpstr>Law anthropology</vt:lpstr>
      <vt:lpstr>The End</vt:lpstr>
    </vt:vector>
  </TitlesOfParts>
  <Company>O nome da sua organização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O seu nome de utilizador</dc:creator>
  <cp:lastModifiedBy>antonio pedro dores</cp:lastModifiedBy>
  <cp:revision>168</cp:revision>
  <dcterms:created xsi:type="dcterms:W3CDTF">2005-12-05T12:20:13Z</dcterms:created>
  <dcterms:modified xsi:type="dcterms:W3CDTF">2016-08-30T04:18:54Z</dcterms:modified>
</cp:coreProperties>
</file>