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01" r:id="rId2"/>
    <p:sldId id="387" r:id="rId3"/>
    <p:sldId id="396" r:id="rId4"/>
    <p:sldId id="397" r:id="rId5"/>
    <p:sldId id="382" r:id="rId6"/>
    <p:sldId id="383" r:id="rId7"/>
    <p:sldId id="384" r:id="rId8"/>
    <p:sldId id="385" r:id="rId9"/>
    <p:sldId id="386" r:id="rId10"/>
    <p:sldId id="311" r:id="rId11"/>
    <p:sldId id="395" r:id="rId12"/>
    <p:sldId id="388" r:id="rId13"/>
    <p:sldId id="389" r:id="rId14"/>
    <p:sldId id="390" r:id="rId15"/>
    <p:sldId id="391" r:id="rId16"/>
    <p:sldId id="392" r:id="rId17"/>
    <p:sldId id="393" r:id="rId18"/>
    <p:sldId id="394" r:id="rId19"/>
  </p:sldIdLst>
  <p:sldSz cx="9144000" cy="6858000" type="screen4x3"/>
  <p:notesSz cx="7099300" cy="10234613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uno Martins" initials="NM" lastIdx="1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60"/>
  </p:normalViewPr>
  <p:slideViewPr>
    <p:cSldViewPr>
      <p:cViewPr>
        <p:scale>
          <a:sx n="74" d="100"/>
          <a:sy n="74" d="100"/>
        </p:scale>
        <p:origin x="-96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pt-PT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B577D3F-E138-46E2-9D9E-FB23019883F1}" type="slidenum">
              <a:rPr lang="pt-PT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266791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BDC80-09CF-46AC-83D5-9D0E39173A42}" type="slidenum">
              <a:rPr lang="pt-PT" smtClean="0"/>
              <a:pPr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81615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/>
              <a:pPr/>
              <a:t>10</a:t>
            </a:fld>
            <a:endParaRPr lang="pt-PT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85481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BDC80-09CF-46AC-83D5-9D0E39173A42}" type="slidenum">
              <a:rPr lang="pt-PT" smtClean="0"/>
              <a:pPr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61891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/>
              <a:pPr/>
              <a:t>18</a:t>
            </a:fld>
            <a:endParaRPr lang="pt-PT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693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DE124-5BD5-498F-BA49-7FBDCA3BBAE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E20A8-19BB-48D7-AD84-4FFA87D5B9B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99DB3-104F-4C62-997C-0DC16B6F6EB9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A563-B0BE-4BF0-83B9-7F47F262D88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48F4-B079-4A95-99A8-FC3444BF0AE7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62804-BBA6-44C9-B78E-22B0253B04A3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55AB3-1A63-4CAC-A4B7-E83704B2F5ED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B569-2D95-47EC-B510-01878496F0D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A738A-0372-47A3-93A3-CFDDC48F719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014B6-32A5-4268-A541-7C1835A5EDEC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7C319-5ACF-47DF-AD6D-858075C91C6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 r="-67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992EB7-6D1E-4287-A698-161F7F5422ED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scte.pt/~apa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scte.pt/~apad/estesp/trilogia.htm" TargetMode="External"/><Relationship Id="rId4" Type="http://schemas.openxmlformats.org/officeDocument/2006/relationships/hyperlink" Target="http://iscte.pt/~apad/estesp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iscte.pt/~apad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scte.pt/~apad/estesp/trilogia.htm" TargetMode="External"/><Relationship Id="rId4" Type="http://schemas.openxmlformats.org/officeDocument/2006/relationships/hyperlink" Target="http://iscte.pt/~apad/estes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7848" y="1628800"/>
            <a:ext cx="7772400" cy="1470025"/>
          </a:xfrm>
        </p:spPr>
        <p:txBody>
          <a:bodyPr>
            <a:normAutofit/>
          </a:bodyPr>
          <a:lstStyle/>
          <a:p>
            <a:r>
              <a:rPr lang="pt-PT" dirty="0"/>
              <a:t>Ciências </a:t>
            </a:r>
            <a:r>
              <a:rPr lang="pt-PT" dirty="0" smtClean="0"/>
              <a:t>sociais</a:t>
            </a:r>
            <a:br>
              <a:rPr lang="pt-PT" dirty="0" smtClean="0"/>
            </a:br>
            <a:r>
              <a:rPr lang="pt-PT" dirty="0" smtClean="0"/>
              <a:t>o </a:t>
            </a:r>
            <a:r>
              <a:rPr lang="pt-PT" dirty="0"/>
              <a:t>olvido da </a:t>
            </a:r>
            <a:r>
              <a:rPr lang="pt-PT" dirty="0" smtClean="0"/>
              <a:t>história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6400800" cy="888504"/>
          </a:xfrm>
        </p:spPr>
        <p:txBody>
          <a:bodyPr/>
          <a:lstStyle/>
          <a:p>
            <a:r>
              <a:rPr lang="pt-PT" dirty="0" smtClean="0"/>
              <a:t>António Pedro Dores </a:t>
            </a:r>
          </a:p>
          <a:p>
            <a:r>
              <a:rPr lang="en-GB" dirty="0" err="1" smtClean="0"/>
              <a:t>Outubro</a:t>
            </a:r>
            <a:r>
              <a:rPr lang="en-GB" dirty="0" smtClean="0"/>
              <a:t> de </a:t>
            </a:r>
            <a:r>
              <a:rPr lang="pt-PT" dirty="0" smtClean="0"/>
              <a:t>2016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8000" dirty="0" smtClean="0"/>
              <a:t>FIM</a:t>
            </a:r>
            <a:endParaRPr lang="en-GB" sz="8000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3"/>
              </a:rPr>
              <a:t>http://iscte.pt/~apad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 smtClean="0">
                <a:hlinkClick r:id="rId4"/>
              </a:rPr>
              <a:t>http</a:t>
            </a:r>
            <a:r>
              <a:rPr lang="pt-PT" sz="2400" dirty="0">
                <a:hlinkClick r:id="rId4"/>
              </a:rPr>
              <a:t>://iscte.pt/~</a:t>
            </a:r>
            <a:r>
              <a:rPr lang="pt-PT" sz="2400" dirty="0" smtClean="0">
                <a:hlinkClick r:id="rId4"/>
              </a:rPr>
              <a:t>apad/estesp</a:t>
            </a:r>
            <a:endParaRPr lang="pt-PT" sz="2400" dirty="0" smtClean="0"/>
          </a:p>
          <a:p>
            <a:pPr algn="ctr">
              <a:buFontTx/>
              <a:buNone/>
            </a:pPr>
            <a:endParaRPr lang="pt-PT" sz="2400" dirty="0" smtClean="0"/>
          </a:p>
          <a:p>
            <a:pPr algn="ctr">
              <a:buFontTx/>
              <a:buNone/>
            </a:pPr>
            <a:r>
              <a:rPr lang="pt-PT" sz="2400" dirty="0" smtClean="0">
                <a:hlinkClick r:id="rId5"/>
              </a:rPr>
              <a:t>http://iscte.pt/~apad/estesp/trilogia.htm</a:t>
            </a:r>
            <a:r>
              <a:rPr lang="pt-PT" sz="2400" dirty="0" smtClean="0"/>
              <a:t> </a:t>
            </a:r>
          </a:p>
          <a:p>
            <a:pPr algn="ctr">
              <a:buFontTx/>
              <a:buNone/>
            </a:pPr>
            <a:r>
              <a:rPr lang="pt-PT" sz="2400" dirty="0" smtClean="0"/>
              <a:t> 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7848" y="1628800"/>
            <a:ext cx="7772400" cy="1470025"/>
          </a:xfrm>
        </p:spPr>
        <p:txBody>
          <a:bodyPr>
            <a:normAutofit/>
          </a:bodyPr>
          <a:lstStyle/>
          <a:p>
            <a:r>
              <a:rPr lang="pt-PT" dirty="0"/>
              <a:t>Loïc </a:t>
            </a:r>
            <a:r>
              <a:rPr lang="pt-PT" dirty="0" err="1" smtClean="0"/>
              <a:t>Wacquant</a:t>
            </a:r>
            <a:r>
              <a:rPr lang="pt-PT" dirty="0" smtClean="0"/>
              <a:t> em Lisboa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6400800" cy="888504"/>
          </a:xfrm>
        </p:spPr>
        <p:txBody>
          <a:bodyPr/>
          <a:lstStyle/>
          <a:p>
            <a:r>
              <a:rPr lang="pt-PT" dirty="0" smtClean="0"/>
              <a:t>António Pedro Dores </a:t>
            </a:r>
          </a:p>
          <a:p>
            <a:r>
              <a:rPr lang="en-GB" dirty="0" err="1" smtClean="0"/>
              <a:t>Outubro</a:t>
            </a:r>
            <a:r>
              <a:rPr lang="en-GB" dirty="0" smtClean="0"/>
              <a:t> de </a:t>
            </a:r>
            <a:r>
              <a:rPr lang="pt-PT" dirty="0" smtClean="0"/>
              <a:t>2016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84848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Loïc </a:t>
            </a:r>
            <a:r>
              <a:rPr lang="pt-PT" dirty="0" err="1" smtClean="0"/>
              <a:t>Wacquant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i="1" dirty="0" err="1"/>
              <a:t>The</a:t>
            </a:r>
            <a:r>
              <a:rPr lang="pt-PT" i="1" dirty="0"/>
              <a:t> </a:t>
            </a:r>
            <a:r>
              <a:rPr lang="pt-PT" i="1" dirty="0" err="1"/>
              <a:t>puzzling</a:t>
            </a:r>
            <a:r>
              <a:rPr lang="pt-PT" i="1" dirty="0"/>
              <a:t> </a:t>
            </a:r>
            <a:r>
              <a:rPr lang="pt-PT" i="1" dirty="0" err="1"/>
              <a:t>return</a:t>
            </a:r>
            <a:r>
              <a:rPr lang="pt-PT" i="1" dirty="0"/>
              <a:t> </a:t>
            </a:r>
            <a:r>
              <a:rPr lang="pt-PT" i="1" dirty="0" err="1"/>
              <a:t>of</a:t>
            </a:r>
            <a:r>
              <a:rPr lang="pt-PT" i="1" dirty="0"/>
              <a:t> </a:t>
            </a:r>
            <a:r>
              <a:rPr lang="pt-PT" i="1" dirty="0" err="1"/>
              <a:t>prisons</a:t>
            </a:r>
            <a:r>
              <a:rPr lang="pt-PT" i="1" dirty="0"/>
              <a:t> in </a:t>
            </a:r>
            <a:r>
              <a:rPr lang="pt-PT" i="1" dirty="0" err="1"/>
              <a:t>the</a:t>
            </a:r>
            <a:r>
              <a:rPr lang="pt-PT" i="1" dirty="0"/>
              <a:t> 21st </a:t>
            </a:r>
            <a:r>
              <a:rPr lang="pt-PT" i="1" dirty="0" err="1"/>
              <a:t>Century</a:t>
            </a:r>
            <a:r>
              <a:rPr lang="pt-PT" dirty="0"/>
              <a:t> (O estranho retorno das prisões no século XXI</a:t>
            </a:r>
            <a:r>
              <a:rPr lang="pt-PT" dirty="0" smtClean="0"/>
              <a:t>)</a:t>
            </a:r>
          </a:p>
          <a:p>
            <a:endParaRPr lang="pt-PT" dirty="0"/>
          </a:p>
          <a:p>
            <a:r>
              <a:rPr lang="pt-PT" dirty="0" smtClean="0"/>
              <a:t>Prisões </a:t>
            </a:r>
          </a:p>
          <a:p>
            <a:pPr marL="514350" indent="-514350">
              <a:buAutoNum type="alphaLcParenR"/>
            </a:pPr>
            <a:r>
              <a:rPr lang="pt-PT" dirty="0" smtClean="0"/>
              <a:t>Detenção de arguidos</a:t>
            </a:r>
          </a:p>
          <a:p>
            <a:pPr marL="514350" indent="-514350">
              <a:buAutoNum type="alphaLcParenR"/>
            </a:pPr>
            <a:r>
              <a:rPr lang="pt-PT" dirty="0" smtClean="0"/>
              <a:t>Detenção de pedintes</a:t>
            </a:r>
          </a:p>
          <a:p>
            <a:pPr marL="514350" indent="-514350">
              <a:buAutoNum type="alphaLcParenR"/>
            </a:pPr>
            <a:r>
              <a:rPr lang="pt-PT" dirty="0" smtClean="0"/>
              <a:t>Detenção de migrantes</a:t>
            </a:r>
          </a:p>
          <a:p>
            <a:pPr marL="514350" indent="-514350">
              <a:buAutoNum type="alphaLcParenR"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660204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Entre guerras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Democratização das prisões:</a:t>
            </a:r>
          </a:p>
          <a:p>
            <a:pPr marL="0" indent="0">
              <a:buNone/>
            </a:pPr>
            <a:r>
              <a:rPr lang="pt-PT" dirty="0" smtClean="0"/>
              <a:t> </a:t>
            </a:r>
          </a:p>
          <a:p>
            <a:pPr marL="514350" indent="-514350">
              <a:buAutoNum type="alphaLcParenR"/>
            </a:pPr>
            <a:r>
              <a:rPr lang="pt-PT" dirty="0" smtClean="0"/>
              <a:t>Contenção da </a:t>
            </a:r>
            <a:r>
              <a:rPr lang="pt-PT" dirty="0" err="1" smtClean="0"/>
              <a:t>reacção</a:t>
            </a:r>
            <a:r>
              <a:rPr lang="pt-PT" dirty="0" smtClean="0"/>
              <a:t> social aos resultados da diferenciação dos mercados/estados (</a:t>
            </a:r>
            <a:r>
              <a:rPr lang="pt-PT" dirty="0" err="1" smtClean="0"/>
              <a:t>Polanyi</a:t>
            </a:r>
            <a:r>
              <a:rPr lang="pt-PT" dirty="0" smtClean="0"/>
              <a:t>)</a:t>
            </a:r>
          </a:p>
          <a:p>
            <a:pPr marL="514350" indent="-514350">
              <a:buAutoNum type="alphaLcParenR"/>
            </a:pPr>
            <a:r>
              <a:rPr lang="pt-PT" dirty="0" smtClean="0"/>
              <a:t>Gestão da legitimidade política (</a:t>
            </a:r>
            <a:r>
              <a:rPr lang="pt-PT" dirty="0" err="1" smtClean="0"/>
              <a:t>Schmitt</a:t>
            </a:r>
            <a:r>
              <a:rPr lang="pt-PT" dirty="0" smtClean="0"/>
              <a:t>)</a:t>
            </a:r>
          </a:p>
          <a:p>
            <a:pPr marL="514350" indent="-514350">
              <a:buAutoNum type="alphaLcParenR"/>
            </a:pPr>
            <a:endParaRPr lang="pt-PT" dirty="0" smtClean="0"/>
          </a:p>
          <a:p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647049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Pós-guerra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75653" y="2132856"/>
            <a:ext cx="8229600" cy="3260936"/>
          </a:xfrm>
        </p:spPr>
        <p:txBody>
          <a:bodyPr/>
          <a:lstStyle/>
          <a:p>
            <a:r>
              <a:rPr lang="pt-PT" dirty="0" smtClean="0"/>
              <a:t>Guerra entre Estados (prisões políticas)</a:t>
            </a:r>
          </a:p>
          <a:p>
            <a:r>
              <a:rPr lang="pt-PT" dirty="0" smtClean="0"/>
              <a:t>MAD – Guerra Fria (Gulag e abolicionismo)</a:t>
            </a:r>
          </a:p>
          <a:p>
            <a:r>
              <a:rPr lang="pt-PT" dirty="0" smtClean="0"/>
              <a:t>Guerra contra inimigos não identificados (Gulag ocidental (</a:t>
            </a:r>
            <a:r>
              <a:rPr lang="pt-PT" dirty="0" err="1" smtClean="0"/>
              <a:t>Christie</a:t>
            </a:r>
            <a:r>
              <a:rPr lang="pt-PT" dirty="0" smtClean="0"/>
              <a:t>) e direito do inimigo (</a:t>
            </a:r>
            <a:r>
              <a:rPr lang="pt-PT" dirty="0" err="1" smtClean="0"/>
              <a:t>Jakobs</a:t>
            </a:r>
            <a:r>
              <a:rPr lang="pt-PT" dirty="0" smtClean="0"/>
              <a:t>))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0127178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Universidade do crime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Classificações positivas e negativas</a:t>
            </a:r>
          </a:p>
          <a:p>
            <a:r>
              <a:rPr lang="pt-PT" dirty="0" smtClean="0"/>
              <a:t>Classificações administradas e mutuamente imbrincadas (</a:t>
            </a:r>
            <a:r>
              <a:rPr lang="pt-PT" sz="2400" dirty="0" smtClean="0"/>
              <a:t>40% dos franceses teme vir a ser sem abrigo</a:t>
            </a:r>
            <a:r>
              <a:rPr lang="pt-PT" dirty="0" smtClean="0"/>
              <a:t>)</a:t>
            </a:r>
          </a:p>
          <a:p>
            <a:r>
              <a:rPr lang="pt-PT" dirty="0" smtClean="0"/>
              <a:t>Segredo das prisões é o mundo do crime</a:t>
            </a:r>
          </a:p>
          <a:p>
            <a:r>
              <a:rPr lang="pt-PT" dirty="0" smtClean="0"/>
              <a:t>Boas práticas não invalidam a cumplicidade social com a desqualificação de pessoas como </a:t>
            </a:r>
            <a:r>
              <a:rPr lang="pt-PT" dirty="0" err="1" smtClean="0"/>
              <a:t>sub</a:t>
            </a:r>
            <a:r>
              <a:rPr lang="pt-PT" dirty="0" smtClean="0"/>
              <a:t> humanas (</a:t>
            </a:r>
            <a:r>
              <a:rPr lang="pt-PT" dirty="0" err="1" smtClean="0"/>
              <a:t>Goffman</a:t>
            </a:r>
            <a:r>
              <a:rPr lang="pt-PT" dirty="0" smtClean="0"/>
              <a:t>)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76517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Perversão das </a:t>
            </a:r>
            <a:br>
              <a:rPr lang="pt-PT" dirty="0" smtClean="0"/>
            </a:br>
            <a:r>
              <a:rPr lang="pt-PT" dirty="0" smtClean="0"/>
              <a:t>finalidades do trabalho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772817"/>
            <a:ext cx="8229600" cy="4104456"/>
          </a:xfrm>
        </p:spPr>
        <p:txBody>
          <a:bodyPr/>
          <a:lstStyle/>
          <a:p>
            <a:r>
              <a:rPr lang="pt-PT" dirty="0" smtClean="0"/>
              <a:t>Profs como prestadores de serviços responsáveis pelo insucesso escolar</a:t>
            </a:r>
          </a:p>
          <a:p>
            <a:r>
              <a:rPr lang="pt-PT" dirty="0" smtClean="0"/>
              <a:t>Polícias e guardas responsáveis por consumo de drogas, sem autoridade</a:t>
            </a:r>
          </a:p>
          <a:p>
            <a:r>
              <a:rPr lang="pt-PT" dirty="0" smtClean="0"/>
              <a:t>Trabalhadores sociais responsáveis pelos comportamentos familiares (</a:t>
            </a:r>
            <a:r>
              <a:rPr lang="pt-PT" sz="2400" dirty="0" smtClean="0"/>
              <a:t>caso da retirada de crianças aos pais</a:t>
            </a:r>
            <a:r>
              <a:rPr lang="pt-PT" dirty="0" smtClean="0"/>
              <a:t>)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1021573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Políticas do medo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40493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t-PT" dirty="0" smtClean="0"/>
              <a:t>Repressão da </a:t>
            </a:r>
            <a:r>
              <a:rPr lang="pt-PT" dirty="0" err="1" smtClean="0"/>
              <a:t>reacção</a:t>
            </a:r>
            <a:r>
              <a:rPr lang="pt-PT" dirty="0" smtClean="0"/>
              <a:t> social à hegemonia partilhada dos estados/mercados. Dividir para reinar:</a:t>
            </a:r>
          </a:p>
          <a:p>
            <a:r>
              <a:rPr lang="pt-PT" dirty="0" smtClean="0"/>
              <a:t>Guerra </a:t>
            </a:r>
          </a:p>
          <a:p>
            <a:r>
              <a:rPr lang="pt-PT" dirty="0" smtClean="0"/>
              <a:t>Distinção social positiva</a:t>
            </a:r>
          </a:p>
          <a:p>
            <a:r>
              <a:rPr lang="pt-PT" dirty="0" smtClean="0"/>
              <a:t>Distinção social negativa (</a:t>
            </a:r>
            <a:r>
              <a:rPr lang="pt-PT" sz="2400" dirty="0" smtClean="0"/>
              <a:t>tolerância zero</a:t>
            </a:r>
            <a:r>
              <a:rPr lang="pt-PT" dirty="0" smtClean="0"/>
              <a:t>)</a:t>
            </a:r>
          </a:p>
          <a:p>
            <a:r>
              <a:rPr lang="pt-PT" dirty="0" smtClean="0"/>
              <a:t>Controlo da ciência </a:t>
            </a:r>
            <a:r>
              <a:rPr lang="pt-PT" smtClean="0"/>
              <a:t>e da comunicação </a:t>
            </a:r>
            <a:r>
              <a:rPr lang="pt-PT" dirty="0"/>
              <a:t>social </a:t>
            </a:r>
          </a:p>
        </p:txBody>
      </p:sp>
    </p:spTree>
    <p:extLst>
      <p:ext uri="{BB962C8B-B14F-4D97-AF65-F5344CB8AC3E}">
        <p14:creationId xmlns:p14="http://schemas.microsoft.com/office/powerpoint/2010/main" val="33503050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8000" dirty="0" smtClean="0"/>
              <a:t>FIM</a:t>
            </a:r>
            <a:endParaRPr lang="en-GB" sz="8000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3"/>
              </a:rPr>
              <a:t>http://iscte.pt/~apad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 smtClean="0">
                <a:hlinkClick r:id="rId4"/>
              </a:rPr>
              <a:t>http</a:t>
            </a:r>
            <a:r>
              <a:rPr lang="pt-PT" sz="2400" dirty="0">
                <a:hlinkClick r:id="rId4"/>
              </a:rPr>
              <a:t>://iscte.pt/~</a:t>
            </a:r>
            <a:r>
              <a:rPr lang="pt-PT" sz="2400" dirty="0" smtClean="0">
                <a:hlinkClick r:id="rId4"/>
              </a:rPr>
              <a:t>apad/estesp</a:t>
            </a:r>
            <a:endParaRPr lang="pt-PT" sz="2400" dirty="0" smtClean="0"/>
          </a:p>
          <a:p>
            <a:pPr algn="ctr">
              <a:buFontTx/>
              <a:buNone/>
            </a:pPr>
            <a:endParaRPr lang="pt-PT" sz="2400" dirty="0" smtClean="0"/>
          </a:p>
          <a:p>
            <a:pPr algn="ctr">
              <a:buFontTx/>
              <a:buNone/>
            </a:pPr>
            <a:r>
              <a:rPr lang="pt-PT" sz="2400" dirty="0" smtClean="0">
                <a:hlinkClick r:id="rId5"/>
              </a:rPr>
              <a:t>http://iscte.pt/~apad/estesp/trilogia.htm</a:t>
            </a:r>
            <a:r>
              <a:rPr lang="pt-PT" sz="2400" dirty="0" smtClean="0"/>
              <a:t> </a:t>
            </a:r>
          </a:p>
          <a:p>
            <a:pPr algn="ctr">
              <a:buFontTx/>
              <a:buNone/>
            </a:pPr>
            <a:r>
              <a:rPr lang="pt-PT" sz="2400" dirty="0" smtClean="0"/>
              <a:t> 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412849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</a:t>
            </a:r>
            <a:r>
              <a:rPr lang="en-GB" dirty="0" err="1" smtClean="0"/>
              <a:t>perspectiva</a:t>
            </a:r>
            <a:r>
              <a:rPr lang="en-GB" dirty="0" smtClean="0"/>
              <a:t> da </a:t>
            </a:r>
            <a:r>
              <a:rPr lang="en-GB" dirty="0" err="1" smtClean="0"/>
              <a:t>evolução</a:t>
            </a:r>
            <a:endParaRPr lang="en-GB" dirty="0"/>
          </a:p>
        </p:txBody>
      </p:sp>
      <p:pic>
        <p:nvPicPr>
          <p:cNvPr id="3074" name="Picture 2" descr="http://tse1.mm.bing.net/th?&amp;id=OIP.Mb53f67f6399722762b1b9c5331c36fedo0&amp;w=188&amp;h=284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17638"/>
            <a:ext cx="3168352" cy="4786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4932040" y="2707641"/>
            <a:ext cx="378180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err="1" smtClean="0"/>
              <a:t>Quem</a:t>
            </a:r>
            <a:r>
              <a:rPr lang="en-GB" sz="3200" dirty="0" smtClean="0"/>
              <a:t> é </a:t>
            </a:r>
            <a:r>
              <a:rPr lang="en-GB" sz="3200" dirty="0" err="1" smtClean="0"/>
              <a:t>mais</a:t>
            </a:r>
            <a:r>
              <a:rPr lang="en-GB" sz="3200" dirty="0" smtClean="0"/>
              <a:t> forte?</a:t>
            </a:r>
          </a:p>
          <a:p>
            <a:r>
              <a:rPr lang="en-GB" sz="3200" dirty="0" err="1" smtClean="0"/>
              <a:t>Qual</a:t>
            </a:r>
            <a:r>
              <a:rPr lang="en-GB" sz="3200" dirty="0" smtClean="0"/>
              <a:t> a moral? </a:t>
            </a:r>
          </a:p>
        </p:txBody>
      </p:sp>
    </p:spTree>
    <p:extLst>
      <p:ext uri="{BB962C8B-B14F-4D97-AF65-F5344CB8AC3E}">
        <p14:creationId xmlns:p14="http://schemas.microsoft.com/office/powerpoint/2010/main" val="273352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Preconceito/estigma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988841"/>
            <a:ext cx="8229600" cy="3168352"/>
          </a:xfrm>
        </p:spPr>
        <p:txBody>
          <a:bodyPr/>
          <a:lstStyle/>
          <a:p>
            <a:r>
              <a:rPr lang="pt-PT" dirty="0" smtClean="0"/>
              <a:t>Perturbação da consciência</a:t>
            </a:r>
          </a:p>
          <a:p>
            <a:endParaRPr lang="pt-PT" dirty="0" smtClean="0"/>
          </a:p>
          <a:p>
            <a:r>
              <a:rPr lang="pt-PT" dirty="0" smtClean="0"/>
              <a:t>Disparates (presos são os pobres? Presos são os criminosos?)</a:t>
            </a:r>
          </a:p>
          <a:p>
            <a:r>
              <a:rPr lang="pt-PT" dirty="0" smtClean="0"/>
              <a:t>Criminoso é transmutável em vítima </a:t>
            </a:r>
          </a:p>
          <a:p>
            <a:pPr marL="0" indent="0">
              <a:buNone/>
            </a:pPr>
            <a:r>
              <a:rPr lang="pt-PT" dirty="0"/>
              <a:t> </a:t>
            </a:r>
            <a:r>
              <a:rPr lang="pt-PT" dirty="0" smtClean="0"/>
              <a:t>  (e vice versa)</a:t>
            </a:r>
          </a:p>
        </p:txBody>
      </p:sp>
    </p:spTree>
    <p:extLst>
      <p:ext uri="{BB962C8B-B14F-4D97-AF65-F5344CB8AC3E}">
        <p14:creationId xmlns:p14="http://schemas.microsoft.com/office/powerpoint/2010/main" val="83598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Encarnar o prisioneiro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92488"/>
          </a:xfrm>
        </p:spPr>
        <p:txBody>
          <a:bodyPr/>
          <a:lstStyle/>
          <a:p>
            <a:r>
              <a:rPr lang="pt-PT" dirty="0" smtClean="0"/>
              <a:t>Entrada: riscos de vida acrescidos</a:t>
            </a:r>
          </a:p>
          <a:p>
            <a:r>
              <a:rPr lang="pt-PT" dirty="0" smtClean="0"/>
              <a:t>Saída aos 5/6:pena continua após a saída</a:t>
            </a:r>
            <a:endParaRPr lang="pt-PT" dirty="0"/>
          </a:p>
          <a:p>
            <a:r>
              <a:rPr lang="pt-PT" dirty="0" smtClean="0"/>
              <a:t>Adaptação </a:t>
            </a:r>
            <a:r>
              <a:rPr lang="pt-PT" dirty="0"/>
              <a:t>excluiu ressocialização </a:t>
            </a:r>
            <a:r>
              <a:rPr lang="pt-PT" dirty="0" smtClean="0"/>
              <a:t>(doença da institucionalização) </a:t>
            </a:r>
            <a:endParaRPr lang="pt-PT" dirty="0"/>
          </a:p>
          <a:p>
            <a:r>
              <a:rPr lang="pt-PT" dirty="0" smtClean="0"/>
              <a:t>Retorno </a:t>
            </a:r>
            <a:r>
              <a:rPr lang="pt-PT" dirty="0"/>
              <a:t>ao mesmo ambiente </a:t>
            </a:r>
            <a:r>
              <a:rPr lang="pt-PT" dirty="0" err="1" smtClean="0"/>
              <a:t>crimonogénio</a:t>
            </a:r>
            <a:r>
              <a:rPr lang="pt-PT" dirty="0"/>
              <a:t>: reincidência, reprodução social e institucional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913373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 Reinserção Social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Meneres Pimentel – anos 80</a:t>
            </a:r>
          </a:p>
          <a:p>
            <a:r>
              <a:rPr lang="pt-PT" dirty="0" smtClean="0"/>
              <a:t>Trabalho administrativo</a:t>
            </a:r>
          </a:p>
          <a:p>
            <a:r>
              <a:rPr lang="pt-PT" dirty="0" smtClean="0"/>
              <a:t>Dependência dos Serviços Prisionais</a:t>
            </a:r>
          </a:p>
          <a:p>
            <a:r>
              <a:rPr lang="pt-PT" dirty="0" smtClean="0"/>
              <a:t>Luta política pela prioridade do nome na nova DG fundida</a:t>
            </a:r>
          </a:p>
          <a:p>
            <a:r>
              <a:rPr lang="pt-PT" dirty="0" smtClean="0"/>
              <a:t>Esmagamento dos orçamentos sociais pelos serviços prisionais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915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 vida dos presos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38872" y="1556792"/>
            <a:ext cx="8229600" cy="4525963"/>
          </a:xfrm>
        </p:spPr>
        <p:txBody>
          <a:bodyPr/>
          <a:lstStyle/>
          <a:p>
            <a:r>
              <a:rPr lang="pt-PT" sz="3000" dirty="0" smtClean="0"/>
              <a:t>Redução dos presos a crianças mentirosas</a:t>
            </a:r>
          </a:p>
          <a:p>
            <a:r>
              <a:rPr lang="pt-PT" sz="3000" dirty="0" smtClean="0"/>
              <a:t>Censura contra denúncias de práticas humilhantes da dignidade humana</a:t>
            </a:r>
          </a:p>
          <a:p>
            <a:r>
              <a:rPr lang="pt-PT" sz="3000" dirty="0" smtClean="0"/>
              <a:t>Apologia de práticas de reabilitação paliativas e politicamente inócuas</a:t>
            </a:r>
          </a:p>
          <a:p>
            <a:r>
              <a:rPr lang="pt-PT" sz="3000" dirty="0" smtClean="0"/>
              <a:t>Negação de problemas de saúde e de mortes nas prisões</a:t>
            </a:r>
          </a:p>
          <a:p>
            <a:r>
              <a:rPr lang="pt-PT" sz="3000" dirty="0" smtClean="0"/>
              <a:t>Negação da origem social dos reclusos</a:t>
            </a:r>
            <a:endParaRPr lang="pt-PT" sz="3000" dirty="0"/>
          </a:p>
        </p:txBody>
      </p:sp>
    </p:spTree>
    <p:extLst>
      <p:ext uri="{BB962C8B-B14F-4D97-AF65-F5344CB8AC3E}">
        <p14:creationId xmlns:p14="http://schemas.microsoft.com/office/powerpoint/2010/main" val="119876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Aspectos</a:t>
            </a:r>
            <a:r>
              <a:rPr lang="pt-PT" dirty="0" smtClean="0"/>
              <a:t> jurídicos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Finalidade/s das penas em Portugal</a:t>
            </a:r>
          </a:p>
          <a:p>
            <a:r>
              <a:rPr lang="pt-PT" dirty="0" smtClean="0"/>
              <a:t>Práticas de dureza penal (ausência de defensores; duração das penas </a:t>
            </a:r>
            <a:r>
              <a:rPr lang="pt-PT" dirty="0" err="1" smtClean="0"/>
              <a:t>efectivas</a:t>
            </a:r>
            <a:r>
              <a:rPr lang="pt-PT" dirty="0" smtClean="0"/>
              <a:t>; obituário)</a:t>
            </a:r>
          </a:p>
          <a:p>
            <a:r>
              <a:rPr lang="pt-PT" dirty="0" smtClean="0"/>
              <a:t>Alegações institucionais passa culpas de pressões das vítimas e da opinião pública</a:t>
            </a:r>
          </a:p>
          <a:p>
            <a:r>
              <a:rPr lang="pt-PT" dirty="0" smtClean="0"/>
              <a:t>Sistema prisional como um dos centros das políticas de medo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20251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Aspectos</a:t>
            </a:r>
            <a:r>
              <a:rPr lang="pt-PT" dirty="0" smtClean="0"/>
              <a:t> sociológicos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Prisões não são para os pobres</a:t>
            </a:r>
          </a:p>
          <a:p>
            <a:r>
              <a:rPr lang="pt-PT" dirty="0" smtClean="0"/>
              <a:t>Prisões são para os pobres diabos</a:t>
            </a:r>
          </a:p>
          <a:p>
            <a:endParaRPr lang="pt-PT" dirty="0"/>
          </a:p>
          <a:p>
            <a:r>
              <a:rPr lang="pt-PT" dirty="0" smtClean="0"/>
              <a:t>Por isso, nas prisões cabem pessoas ricas e poderosas (caídas em desgraça)</a:t>
            </a:r>
          </a:p>
          <a:p>
            <a:r>
              <a:rPr lang="pt-PT" dirty="0" smtClean="0"/>
              <a:t>Prisões servem para inibir e reprimir a história (dos banqueiros e dos opositores políticos, e das crianças abandonadas)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06362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Saberes elitistas e dissimulados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Censura </a:t>
            </a:r>
            <a:r>
              <a:rPr lang="pt-PT" dirty="0" err="1" smtClean="0"/>
              <a:t>pseudo</a:t>
            </a:r>
            <a:r>
              <a:rPr lang="pt-PT" dirty="0" smtClean="0"/>
              <a:t> científica da história das pessoas, das instituições e das políticas</a:t>
            </a:r>
          </a:p>
          <a:p>
            <a:r>
              <a:rPr lang="pt-PT" dirty="0" smtClean="0"/>
              <a:t>Consensualização de afirmações contra factuais:</a:t>
            </a:r>
          </a:p>
          <a:p>
            <a:pPr marL="914400" lvl="1" indent="-514350">
              <a:buAutoNum type="alphaLcParenR"/>
            </a:pPr>
            <a:r>
              <a:rPr lang="pt-PT" dirty="0" smtClean="0"/>
              <a:t>As prisões ressocializam</a:t>
            </a:r>
          </a:p>
          <a:p>
            <a:pPr marL="914400" lvl="1" indent="-514350">
              <a:buAutoNum type="alphaLcParenR"/>
            </a:pPr>
            <a:r>
              <a:rPr lang="pt-PT" dirty="0" smtClean="0"/>
              <a:t>Nas prisões (nacionais) não há tortura</a:t>
            </a:r>
          </a:p>
          <a:p>
            <a:pPr marL="914400" lvl="1" indent="-514350">
              <a:buAutoNum type="alphaLcParenR"/>
            </a:pPr>
            <a:r>
              <a:rPr lang="pt-PT" dirty="0" smtClean="0"/>
              <a:t>Quem viola a lei é condenado</a:t>
            </a:r>
          </a:p>
          <a:p>
            <a:pPr marL="914400" lvl="1" indent="-514350">
              <a:buAutoNum type="alphaLcParenR"/>
            </a:pPr>
            <a:r>
              <a:rPr lang="pt-PT" dirty="0" smtClean="0"/>
              <a:t>Os presos são os criminosos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643461121"/>
      </p:ext>
    </p:extLst>
  </p:cSld>
  <p:clrMapOvr>
    <a:masterClrMapping/>
  </p:clrMapOvr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3646</TotalTime>
  <Words>562</Words>
  <Application>Microsoft Office PowerPoint</Application>
  <PresentationFormat>Apresentação no Ecrã (4:3)</PresentationFormat>
  <Paragraphs>105</Paragraphs>
  <Slides>18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18</vt:i4>
      </vt:variant>
    </vt:vector>
  </HeadingPairs>
  <TitlesOfParts>
    <vt:vector size="19" baseType="lpstr">
      <vt:lpstr>Modelo de apresentação predefinido</vt:lpstr>
      <vt:lpstr>Ciências sociais o olvido da história</vt:lpstr>
      <vt:lpstr>A perspectiva da evolução</vt:lpstr>
      <vt:lpstr>Preconceito/estigma</vt:lpstr>
      <vt:lpstr>Encarnar o prisioneiro</vt:lpstr>
      <vt:lpstr>A Reinserção Social</vt:lpstr>
      <vt:lpstr>A vida dos presos</vt:lpstr>
      <vt:lpstr>Aspectos jurídicos</vt:lpstr>
      <vt:lpstr>Aspectos sociológicos</vt:lpstr>
      <vt:lpstr>Saberes elitistas e dissimulados</vt:lpstr>
      <vt:lpstr>FIM</vt:lpstr>
      <vt:lpstr>Loïc Wacquant em Lisboa</vt:lpstr>
      <vt:lpstr>Loïc Wacquant</vt:lpstr>
      <vt:lpstr>Entre guerras</vt:lpstr>
      <vt:lpstr>Pós-guerra</vt:lpstr>
      <vt:lpstr>Universidade do crime</vt:lpstr>
      <vt:lpstr>Perversão das  finalidades do trabalho</vt:lpstr>
      <vt:lpstr>Políticas do medo</vt:lpstr>
      <vt:lpstr>FIM</vt:lpstr>
    </vt:vector>
  </TitlesOfParts>
  <Company>O nome da sua organização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O seu nome de utilizador</dc:creator>
  <cp:lastModifiedBy>Antonio Dores</cp:lastModifiedBy>
  <cp:revision>234</cp:revision>
  <dcterms:created xsi:type="dcterms:W3CDTF">2005-12-05T12:20:13Z</dcterms:created>
  <dcterms:modified xsi:type="dcterms:W3CDTF">2016-10-25T07:38:16Z</dcterms:modified>
</cp:coreProperties>
</file>