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12"/>
  </p:notesMasterIdLst>
  <p:sldIdLst>
    <p:sldId id="256" r:id="rId4"/>
    <p:sldId id="270" r:id="rId5"/>
    <p:sldId id="264" r:id="rId6"/>
    <p:sldId id="278" r:id="rId7"/>
    <p:sldId id="279" r:id="rId8"/>
    <p:sldId id="280" r:id="rId9"/>
    <p:sldId id="281" r:id="rId10"/>
    <p:sldId id="267" r:id="rId11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37" autoAdjust="0"/>
    <p:restoredTop sz="94660"/>
  </p:normalViewPr>
  <p:slideViewPr>
    <p:cSldViewPr>
      <p:cViewPr varScale="1">
        <p:scale>
          <a:sx n="68" d="100"/>
          <a:sy n="68" d="100"/>
        </p:scale>
        <p:origin x="151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CEEB41-F9E2-43D2-BE66-4CC4A4457768}" type="datetimeFigureOut">
              <a:rPr lang="en-US" smtClean="0"/>
              <a:pPr/>
              <a:t>7/5/2018</a:t>
            </a:fld>
            <a:endParaRPr lang="en-US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2094B0-CFA0-4916-A18B-1BA0633E2E83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604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84CAB3-A858-4923-BFCD-F41E60AB67E5}" type="slidenum">
              <a:rPr lang="pt-PT" smtClean="0">
                <a:solidFill>
                  <a:srgbClr val="000000"/>
                </a:solidFill>
              </a:rPr>
              <a:pPr/>
              <a:t>3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61540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697E1A-BD40-4470-8797-8CA970BE352B}" type="slidenum">
              <a:rPr lang="pt-PT">
                <a:solidFill>
                  <a:srgbClr val="000000"/>
                </a:solidFill>
              </a:rPr>
              <a:pPr/>
              <a:t>8</a:t>
            </a:fld>
            <a:endParaRPr lang="pt-PT">
              <a:solidFill>
                <a:srgbClr val="000000"/>
              </a:solidFill>
            </a:endParaRPr>
          </a:p>
        </p:txBody>
      </p:sp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922044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/>
              <a:t>Clique para editar o estilo</a:t>
            </a:r>
            <a:endParaRPr 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/>
              <a:t>Faça clique para editar o estilo</a:t>
            </a:r>
            <a:endParaRPr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613B-74D5-473E-8ABF-D93601F18769}" type="datetimeFigureOut">
              <a:rPr lang="en-US" smtClean="0"/>
              <a:pPr/>
              <a:t>7/5/2018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417FE-80F3-424C-853D-0BA6F1F3BE4E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  <a:endParaRPr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613B-74D5-473E-8ABF-D93601F18769}" type="datetimeFigureOut">
              <a:rPr lang="en-US" smtClean="0"/>
              <a:pPr/>
              <a:t>7/5/2018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417FE-80F3-424C-853D-0BA6F1F3BE4E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/>
              <a:t>Clique para editar o estilo</a:t>
            </a:r>
            <a:endParaRPr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613B-74D5-473E-8ABF-D93601F18769}" type="datetimeFigureOut">
              <a:rPr lang="en-US" smtClean="0"/>
              <a:pPr/>
              <a:t>7/5/2018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417FE-80F3-424C-853D-0BA6F1F3BE4E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PT"/>
              <a:t>Faça clique para editar o estilo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2DE124-5BD5-498F-BA49-7FBDCA3BBAE2}" type="slidenum">
              <a:rPr lang="pt-PT">
                <a:solidFill>
                  <a:srgbClr val="000000"/>
                </a:solidFill>
              </a:rPr>
              <a:pPr/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295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C4A563-B0BE-4BF0-83B9-7F47F262D88E}" type="slidenum">
              <a:rPr lang="pt-PT">
                <a:solidFill>
                  <a:srgbClr val="000000"/>
                </a:solidFill>
              </a:rPr>
              <a:pPr/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76298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6C48F4-B079-4A95-99A8-FC3444BF0AE7}" type="slidenum">
              <a:rPr lang="pt-PT">
                <a:solidFill>
                  <a:srgbClr val="000000"/>
                </a:solidFill>
              </a:rPr>
              <a:pPr/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080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262804-BBA6-44C9-B78E-22B0253B04A3}" type="slidenum">
              <a:rPr lang="pt-PT">
                <a:solidFill>
                  <a:srgbClr val="000000"/>
                </a:solidFill>
              </a:rPr>
              <a:pPr/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2597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B55AB3-1A63-4CAC-A4B7-E83704B2F5ED}" type="slidenum">
              <a:rPr lang="pt-PT">
                <a:solidFill>
                  <a:srgbClr val="000000"/>
                </a:solidFill>
              </a:rPr>
              <a:pPr/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39422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A7B569-2D95-47EC-B510-01878496F0D2}" type="slidenum">
              <a:rPr lang="pt-PT">
                <a:solidFill>
                  <a:srgbClr val="000000"/>
                </a:solidFill>
              </a:rPr>
              <a:pPr/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88105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AA738A-0372-47A3-93A3-CFDDC48F719E}" type="slidenum">
              <a:rPr lang="pt-PT">
                <a:solidFill>
                  <a:srgbClr val="000000"/>
                </a:solidFill>
              </a:rPr>
              <a:pPr/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62988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7014B6-32A5-4268-A541-7C1835A5EDEC}" type="slidenum">
              <a:rPr lang="pt-PT">
                <a:solidFill>
                  <a:srgbClr val="000000"/>
                </a:solidFill>
              </a:rPr>
              <a:pPr/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2875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  <a:endParaRPr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613B-74D5-473E-8ABF-D93601F18769}" type="datetimeFigureOut">
              <a:rPr lang="en-US" smtClean="0"/>
              <a:pPr/>
              <a:t>7/5/2018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417FE-80F3-424C-853D-0BA6F1F3BE4E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E7C319-5ACF-47DF-AD6D-858075C91C68}" type="slidenum">
              <a:rPr lang="pt-PT">
                <a:solidFill>
                  <a:srgbClr val="000000"/>
                </a:solidFill>
              </a:rPr>
              <a:pPr/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9540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9E20A8-19BB-48D7-AD84-4FFA87D5B9B8}" type="slidenum">
              <a:rPr lang="pt-PT">
                <a:solidFill>
                  <a:srgbClr val="000000"/>
                </a:solidFill>
              </a:rPr>
              <a:pPr/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6280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F99DB3-104F-4C62-997C-0DC16B6F6EB9}" type="slidenum">
              <a:rPr lang="pt-PT">
                <a:solidFill>
                  <a:srgbClr val="000000"/>
                </a:solidFill>
              </a:rPr>
              <a:pPr/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3066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PT"/>
              <a:t>Faça clique para editar o estilo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2DE124-5BD5-498F-BA49-7FBDCA3BBAE2}" type="slidenum">
              <a:rPr lang="pt-PT">
                <a:solidFill>
                  <a:srgbClr val="000000"/>
                </a:solidFill>
              </a:rPr>
              <a:pPr/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35173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C4A563-B0BE-4BF0-83B9-7F47F262D88E}" type="slidenum">
              <a:rPr lang="pt-PT">
                <a:solidFill>
                  <a:srgbClr val="000000"/>
                </a:solidFill>
              </a:rPr>
              <a:pPr/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2162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6C48F4-B079-4A95-99A8-FC3444BF0AE7}" type="slidenum">
              <a:rPr lang="pt-PT">
                <a:solidFill>
                  <a:srgbClr val="000000"/>
                </a:solidFill>
              </a:rPr>
              <a:pPr/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676970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262804-BBA6-44C9-B78E-22B0253B04A3}" type="slidenum">
              <a:rPr lang="pt-PT">
                <a:solidFill>
                  <a:srgbClr val="000000"/>
                </a:solidFill>
              </a:rPr>
              <a:pPr/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13407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B55AB3-1A63-4CAC-A4B7-E83704B2F5ED}" type="slidenum">
              <a:rPr lang="pt-PT">
                <a:solidFill>
                  <a:srgbClr val="000000"/>
                </a:solidFill>
              </a:rPr>
              <a:pPr/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183227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A7B569-2D95-47EC-B510-01878496F0D2}" type="slidenum">
              <a:rPr lang="pt-PT">
                <a:solidFill>
                  <a:srgbClr val="000000"/>
                </a:solidFill>
              </a:rPr>
              <a:pPr/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49569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AA738A-0372-47A3-93A3-CFDDC48F719E}" type="slidenum">
              <a:rPr lang="pt-PT">
                <a:solidFill>
                  <a:srgbClr val="000000"/>
                </a:solidFill>
              </a:rPr>
              <a:pPr/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59259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/>
              <a:t>Clique para editar o estilo</a:t>
            </a:r>
            <a:endParaRPr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613B-74D5-473E-8ABF-D93601F18769}" type="datetimeFigureOut">
              <a:rPr lang="en-US" smtClean="0"/>
              <a:pPr/>
              <a:t>7/5/2018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417FE-80F3-424C-853D-0BA6F1F3BE4E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7014B6-32A5-4268-A541-7C1835A5EDEC}" type="slidenum">
              <a:rPr lang="pt-PT">
                <a:solidFill>
                  <a:srgbClr val="000000"/>
                </a:solidFill>
              </a:rPr>
              <a:pPr/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47322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E7C319-5ACF-47DF-AD6D-858075C91C68}" type="slidenum">
              <a:rPr lang="pt-PT">
                <a:solidFill>
                  <a:srgbClr val="000000"/>
                </a:solidFill>
              </a:rPr>
              <a:pPr/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08198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9E20A8-19BB-48D7-AD84-4FFA87D5B9B8}" type="slidenum">
              <a:rPr lang="pt-PT">
                <a:solidFill>
                  <a:srgbClr val="000000"/>
                </a:solidFill>
              </a:rPr>
              <a:pPr/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306532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F99DB3-104F-4C62-997C-0DC16B6F6EB9}" type="slidenum">
              <a:rPr lang="pt-PT">
                <a:solidFill>
                  <a:srgbClr val="000000"/>
                </a:solidFill>
              </a:rPr>
              <a:pPr/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019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  <a:endParaRPr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613B-74D5-473E-8ABF-D93601F18769}" type="datetimeFigureOut">
              <a:rPr lang="en-US" smtClean="0"/>
              <a:pPr/>
              <a:t>7/5/2018</a:t>
            </a:fld>
            <a:endParaRPr lang="en-US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417FE-80F3-424C-853D-0BA6F1F3BE4E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/>
              <a:t>Clique para editar o estilo</a:t>
            </a:r>
            <a:endParaRPr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613B-74D5-473E-8ABF-D93601F18769}" type="datetimeFigureOut">
              <a:rPr lang="en-US" smtClean="0"/>
              <a:pPr/>
              <a:t>7/5/2018</a:t>
            </a:fld>
            <a:endParaRPr lang="en-US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417FE-80F3-424C-853D-0BA6F1F3BE4E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  <a:endParaRPr lang="en-US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613B-74D5-473E-8ABF-D93601F18769}" type="datetimeFigureOut">
              <a:rPr lang="en-US" smtClean="0"/>
              <a:pPr/>
              <a:t>7/5/2018</a:t>
            </a:fld>
            <a:endParaRPr lang="en-US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417FE-80F3-424C-853D-0BA6F1F3BE4E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613B-74D5-473E-8ABF-D93601F18769}" type="datetimeFigureOut">
              <a:rPr lang="en-US" smtClean="0"/>
              <a:pPr/>
              <a:t>7/5/2018</a:t>
            </a:fld>
            <a:endParaRPr lang="en-US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417FE-80F3-424C-853D-0BA6F1F3BE4E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  <a:endParaRPr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613B-74D5-473E-8ABF-D93601F18769}" type="datetimeFigureOut">
              <a:rPr lang="en-US" smtClean="0"/>
              <a:pPr/>
              <a:t>7/5/2018</a:t>
            </a:fld>
            <a:endParaRPr lang="en-US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417FE-80F3-424C-853D-0BA6F1F3BE4E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  <a:endParaRPr lang="en-US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613B-74D5-473E-8ABF-D93601F18769}" type="datetimeFigureOut">
              <a:rPr lang="en-US" smtClean="0"/>
              <a:pPr/>
              <a:t>7/5/2018</a:t>
            </a:fld>
            <a:endParaRPr lang="en-US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417FE-80F3-424C-853D-0BA6F1F3BE4E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</a:t>
            </a:r>
            <a:endParaRPr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03613B-74D5-473E-8ABF-D93601F18769}" type="datetimeFigureOut">
              <a:rPr lang="en-US" smtClean="0"/>
              <a:pPr/>
              <a:t>7/5/2018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C417FE-80F3-424C-853D-0BA6F1F3BE4E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 r="-67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PT"/>
              <a:t>Clique para editar o estilo do título		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/>
              <a:t>Clique para 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pt-PT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pt-PT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2992EB7-6D1E-4287-A698-161F7F5422ED}" type="slidenum">
              <a:rPr lang="pt-PT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0189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 r="-67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PT"/>
              <a:t>Clique para editar o estilo do título		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/>
              <a:t>Clique para 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pt-PT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pt-PT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2992EB7-6D1E-4287-A698-161F7F5422ED}" type="slidenum">
              <a:rPr lang="pt-PT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3433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home.iscte-iul.pt/~apad/novosite2007/EPLCS.html" TargetMode="External"/><Relationship Id="rId3" Type="http://schemas.openxmlformats.org/officeDocument/2006/relationships/hyperlink" Target="http://iscte.pt/~apad" TargetMode="External"/><Relationship Id="rId7" Type="http://schemas.openxmlformats.org/officeDocument/2006/relationships/hyperlink" Target="https://www.worldsshnet.org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Relationship Id="rId6" Type="http://schemas.openxmlformats.org/officeDocument/2006/relationships/hyperlink" Target="http://home.iscte-iul.pt/~apad/PrisoesEuropa/" TargetMode="External"/><Relationship Id="rId5" Type="http://schemas.openxmlformats.org/officeDocument/2006/relationships/hyperlink" Target="http://iscte.pt/~apad/estesp/trilogia.htm" TargetMode="External"/><Relationship Id="rId4" Type="http://schemas.openxmlformats.org/officeDocument/2006/relationships/hyperlink" Target="http://iscte.pt/~apad/estes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pt-PT" sz="6000" dirty="0"/>
              <a:t>Pós-verdade e pós-ciências sociais</a:t>
            </a:r>
            <a:br>
              <a:rPr lang="pt-PT" sz="6000" dirty="0"/>
            </a:br>
            <a:r>
              <a:rPr lang="pt-PT" dirty="0"/>
              <a:t> da necessidade e da capacidade autocrítica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03410" y="4653136"/>
            <a:ext cx="7322604" cy="1440160"/>
          </a:xfrm>
        </p:spPr>
        <p:txBody>
          <a:bodyPr>
            <a:normAutofit/>
          </a:bodyPr>
          <a:lstStyle/>
          <a:p>
            <a:pPr algn="l"/>
            <a:endParaRPr lang="en-US" sz="2200" dirty="0"/>
          </a:p>
          <a:p>
            <a:pPr algn="l"/>
            <a:endParaRPr lang="en-US" sz="2200" dirty="0"/>
          </a:p>
          <a:p>
            <a:pPr algn="l"/>
            <a:r>
              <a:rPr lang="en-US" sz="2200" dirty="0"/>
              <a:t>António Pedro </a:t>
            </a:r>
            <a:r>
              <a:rPr lang="en-US" sz="2200" dirty="0" err="1"/>
              <a:t>Dores</a:t>
            </a:r>
            <a:r>
              <a:rPr lang="en-US" sz="2200" dirty="0"/>
              <a:t> – 2018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424F7B7-3670-4BD0-8331-AA3C70837A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err="1"/>
              <a:t>Index</a:t>
            </a:r>
            <a:r>
              <a:rPr lang="pt-PT" dirty="0"/>
              <a:t> 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3681D5C1-EC89-4939-A45B-2F78A6D6F7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204865"/>
            <a:ext cx="8229600" cy="3816424"/>
          </a:xfrm>
        </p:spPr>
        <p:txBody>
          <a:bodyPr/>
          <a:lstStyle/>
          <a:p>
            <a:r>
              <a:rPr lang="pt-PT" dirty="0"/>
              <a:t>Geração mais bem formada de sempre admite sociedade como a que se perfila?</a:t>
            </a:r>
          </a:p>
          <a:p>
            <a:r>
              <a:rPr lang="pt-PT" dirty="0"/>
              <a:t>Qual foi e é a contribuição das Ciências Sociais?</a:t>
            </a:r>
          </a:p>
          <a:p>
            <a:r>
              <a:rPr lang="pt-PT" dirty="0"/>
              <a:t>Conclusões de simpósio sobre o ensino das teorias sociológicas</a:t>
            </a:r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3757033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Coevolução da cultura política e das ciências sociais </a:t>
            </a:r>
          </a:p>
        </p:txBody>
      </p:sp>
      <p:graphicFrame>
        <p:nvGraphicFramePr>
          <p:cNvPr id="6" name="Marcador de Posição de Conteúdo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5586544"/>
              </p:ext>
            </p:extLst>
          </p:nvPr>
        </p:nvGraphicFramePr>
        <p:xfrm>
          <a:off x="357158" y="1988840"/>
          <a:ext cx="8329642" cy="3557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648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48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2929">
                <a:tc>
                  <a:txBody>
                    <a:bodyPr/>
                    <a:lstStyle/>
                    <a:p>
                      <a:pPr algn="ctr"/>
                      <a:r>
                        <a:rPr lang="pt-PT" dirty="0">
                          <a:solidFill>
                            <a:schemeClr val="tx1"/>
                          </a:solidFill>
                        </a:rPr>
                        <a:t>Espaço público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>
                          <a:solidFill>
                            <a:schemeClr val="tx1"/>
                          </a:solidFill>
                        </a:rPr>
                        <a:t>Ciências sociais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2929"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Factos políticos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Horizonte científico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2929"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Politicamente </a:t>
                      </a:r>
                      <a:r>
                        <a:rPr lang="pt-PT" dirty="0" err="1"/>
                        <a:t>correcto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err="1"/>
                        <a:t>Hiper</a:t>
                      </a:r>
                      <a:r>
                        <a:rPr lang="pt-PT" dirty="0"/>
                        <a:t> especialidade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3349785"/>
                  </a:ext>
                </a:extLst>
              </a:tr>
              <a:tr h="592929"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Tabloidização </a:t>
                      </a:r>
                      <a:r>
                        <a:rPr lang="pt-PT" i="1" dirty="0"/>
                        <a:t>media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Responsabilização através do CV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06444"/>
                  </a:ext>
                </a:extLst>
              </a:tr>
              <a:tr h="592929">
                <a:tc>
                  <a:txBody>
                    <a:bodyPr/>
                    <a:lstStyle/>
                    <a:p>
                      <a:pPr algn="ctr"/>
                      <a:r>
                        <a:rPr lang="pt-PT" i="0" dirty="0"/>
                        <a:t>Redes sociais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Relativismo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0882796"/>
                  </a:ext>
                </a:extLst>
              </a:tr>
              <a:tr h="592929">
                <a:tc>
                  <a:txBody>
                    <a:bodyPr/>
                    <a:lstStyle/>
                    <a:p>
                      <a:pPr algn="ctr"/>
                      <a:r>
                        <a:rPr lang="pt-PT" i="1" dirty="0" err="1"/>
                        <a:t>Fake</a:t>
                      </a:r>
                      <a:r>
                        <a:rPr lang="pt-PT" i="1" dirty="0"/>
                        <a:t> </a:t>
                      </a:r>
                      <a:r>
                        <a:rPr lang="pt-PT" i="1" dirty="0" err="1"/>
                        <a:t>news</a:t>
                      </a:r>
                      <a:endParaRPr lang="pt-PT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Apoio a políticas públicas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1307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396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D5C08C-D7E5-436E-AE85-269F35ADAA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Sociologia pública?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731A8DF6-C502-4D1E-B3D7-01A16F0807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151" y="1988840"/>
            <a:ext cx="8229600" cy="3600400"/>
          </a:xfrm>
        </p:spPr>
        <p:txBody>
          <a:bodyPr/>
          <a:lstStyle/>
          <a:p>
            <a:r>
              <a:rPr lang="pt-PT" dirty="0"/>
              <a:t>Alheamento das CS (híper </a:t>
            </a:r>
            <a:r>
              <a:rPr lang="pt-PT" dirty="0" err="1"/>
              <a:t>especializax</a:t>
            </a:r>
            <a:r>
              <a:rPr lang="pt-PT" dirty="0"/>
              <a:t>)</a:t>
            </a:r>
          </a:p>
          <a:p>
            <a:r>
              <a:rPr lang="pt-PT" dirty="0"/>
              <a:t>Teorias de escola. Métodos standard. </a:t>
            </a:r>
          </a:p>
          <a:p>
            <a:r>
              <a:rPr lang="pt-PT" dirty="0"/>
              <a:t>Revivalismo dos anos 30 (</a:t>
            </a:r>
            <a:r>
              <a:rPr lang="pt-PT" dirty="0" err="1"/>
              <a:t>Buraway</a:t>
            </a:r>
            <a:r>
              <a:rPr lang="pt-PT" dirty="0"/>
              <a:t>)? Empregabilidade? Profissionalização?</a:t>
            </a:r>
          </a:p>
          <a:p>
            <a:r>
              <a:rPr lang="pt-PT" dirty="0"/>
              <a:t>Tempo crítico para a afirmação das CS, como filosofia (</a:t>
            </a:r>
            <a:r>
              <a:rPr lang="pt-PT" dirty="0" err="1"/>
              <a:t>Collins</a:t>
            </a:r>
            <a:r>
              <a:rPr lang="pt-PT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9307653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3A3FAEB-BA60-407B-A13B-335BB9756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Disponibilidade para a crítica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6C93EEE1-EC1C-4BBA-8A17-284EF512D7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/>
              <a:t>Boa vontade dos profissionais para com a sua profissão (em decadência) – identidade e vergonha (limites de escolas)</a:t>
            </a:r>
          </a:p>
          <a:p>
            <a:endParaRPr lang="pt-PT" dirty="0"/>
          </a:p>
          <a:p>
            <a:r>
              <a:rPr lang="pt-PT" dirty="0"/>
              <a:t>Capacidade para renovação cognitiva:</a:t>
            </a:r>
          </a:p>
          <a:p>
            <a:pPr marL="0" indent="0">
              <a:buNone/>
            </a:pPr>
            <a:r>
              <a:rPr lang="pt-PT" dirty="0"/>
              <a:t>	A) Retomar a ambição científica</a:t>
            </a:r>
          </a:p>
          <a:p>
            <a:pPr marL="0" indent="0">
              <a:buNone/>
            </a:pPr>
            <a:r>
              <a:rPr lang="pt-PT" dirty="0"/>
              <a:t>	B) Discutir o que é “sociedade”</a:t>
            </a:r>
          </a:p>
          <a:p>
            <a:pPr marL="0" indent="0" algn="ctr">
              <a:buNone/>
            </a:pPr>
            <a:r>
              <a:rPr lang="pt-PT" dirty="0"/>
              <a:t>UNIDADE NA POLÉMICA</a:t>
            </a:r>
          </a:p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5974665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5B2BDE-54F1-4570-901A-4B31223F98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Simpósio 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D071DD90-24F1-4636-AEC0-78908B3833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/>
              <a:t>“Iniciativa de vanguarda”</a:t>
            </a:r>
          </a:p>
          <a:p>
            <a:r>
              <a:rPr lang="pt-PT" dirty="0"/>
              <a:t>Isolamento do trabalho das fileiras (e das cadeiras e docentes)</a:t>
            </a:r>
          </a:p>
          <a:p>
            <a:r>
              <a:rPr lang="pt-PT" dirty="0"/>
              <a:t>Isolamento das teorias especializadas dentro de cada cadeira/docente</a:t>
            </a:r>
          </a:p>
          <a:p>
            <a:r>
              <a:rPr lang="pt-PT" dirty="0"/>
              <a:t>Isolamento das teorias (</a:t>
            </a:r>
            <a:r>
              <a:rPr lang="pt-PT" dirty="0" err="1"/>
              <a:t>sub</a:t>
            </a:r>
            <a:r>
              <a:rPr lang="pt-PT" dirty="0"/>
              <a:t>)disciplinares</a:t>
            </a:r>
          </a:p>
        </p:txBody>
      </p:sp>
    </p:spTree>
    <p:extLst>
      <p:ext uri="{BB962C8B-B14F-4D97-AF65-F5344CB8AC3E}">
        <p14:creationId xmlns:p14="http://schemas.microsoft.com/office/powerpoint/2010/main" val="33074317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B38AA76-02F0-4004-93FF-EBED487B17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Conclusão 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02E3F7ED-EE60-487F-BB31-FB46667119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/>
          <a:lstStyle/>
          <a:p>
            <a:r>
              <a:rPr lang="pt-PT" dirty="0"/>
              <a:t>Há uma hegemonia da tendência para não discutir/polemizar teorias sociais</a:t>
            </a:r>
          </a:p>
          <a:p>
            <a:r>
              <a:rPr lang="pt-PT" dirty="0"/>
              <a:t>Há consequências na separação habitual entre capítulos teóricos, metodológicos e empíricos, independentes uns dos outros </a:t>
            </a:r>
          </a:p>
          <a:p>
            <a:r>
              <a:rPr lang="pt-PT" dirty="0"/>
              <a:t>Há uma necessidade de discutir teorias sociais</a:t>
            </a:r>
          </a:p>
          <a:p>
            <a:r>
              <a:rPr lang="pt-PT" dirty="0"/>
              <a:t>Há necessidade de romper com as práticas </a:t>
            </a:r>
            <a:r>
              <a:rPr lang="pt-PT" dirty="0" err="1"/>
              <a:t>actuais</a:t>
            </a:r>
            <a:r>
              <a:rPr lang="pt-PT" dirty="0"/>
              <a:t> das Ciências Sociais</a:t>
            </a:r>
          </a:p>
        </p:txBody>
      </p:sp>
    </p:spTree>
    <p:extLst>
      <p:ext uri="{BB962C8B-B14F-4D97-AF65-F5344CB8AC3E}">
        <p14:creationId xmlns:p14="http://schemas.microsoft.com/office/powerpoint/2010/main" val="3881746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642918"/>
            <a:ext cx="8229600" cy="1143000"/>
          </a:xfrm>
        </p:spPr>
        <p:txBody>
          <a:bodyPr>
            <a:noAutofit/>
          </a:bodyPr>
          <a:lstStyle/>
          <a:p>
            <a:r>
              <a:rPr lang="pt-PT" sz="9600" dirty="0"/>
              <a:t>Fim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Tx/>
              <a:buNone/>
            </a:pPr>
            <a:endParaRPr lang="pt-PT" sz="2400" dirty="0"/>
          </a:p>
          <a:p>
            <a:pPr algn="ctr">
              <a:buFontTx/>
              <a:buNone/>
            </a:pPr>
            <a:endParaRPr lang="pt-PT" sz="2400" dirty="0"/>
          </a:p>
          <a:p>
            <a:pPr algn="ctr">
              <a:buFontTx/>
              <a:buNone/>
            </a:pPr>
            <a:r>
              <a:rPr lang="pt-PT" sz="2400" dirty="0">
                <a:hlinkClick r:id="rId3"/>
              </a:rPr>
              <a:t>António Pedro Dores</a:t>
            </a:r>
            <a:endParaRPr lang="pt-PT" sz="2400" dirty="0"/>
          </a:p>
          <a:p>
            <a:pPr algn="ctr">
              <a:buFontTx/>
              <a:buNone/>
            </a:pPr>
            <a:endParaRPr lang="pt-PT" sz="2400" dirty="0">
              <a:hlinkClick r:id="rId4"/>
            </a:endParaRPr>
          </a:p>
          <a:p>
            <a:pPr algn="ctr">
              <a:buFontTx/>
              <a:buNone/>
            </a:pPr>
            <a:r>
              <a:rPr lang="pt-PT" sz="2400" dirty="0">
                <a:hlinkClick r:id="rId5"/>
              </a:rPr>
              <a:t>Trilogia de estados de espírito</a:t>
            </a:r>
            <a:endParaRPr lang="pt-PT" sz="2400" dirty="0"/>
          </a:p>
          <a:p>
            <a:pPr algn="ctr">
              <a:buFontTx/>
              <a:buNone/>
            </a:pPr>
            <a:r>
              <a:rPr lang="pt-PT" sz="2400" dirty="0"/>
              <a:t> </a:t>
            </a:r>
            <a:r>
              <a:rPr lang="pt-PT" sz="2400" dirty="0">
                <a:hlinkClick r:id="rId6"/>
              </a:rPr>
              <a:t>Observatório Europeu das Prisões</a:t>
            </a:r>
            <a:endParaRPr lang="pt-PT" sz="2400" dirty="0"/>
          </a:p>
          <a:p>
            <a:pPr algn="ctr">
              <a:buFontTx/>
              <a:buNone/>
            </a:pPr>
            <a:r>
              <a:rPr lang="pt-PT" sz="2400" dirty="0">
                <a:hlinkClick r:id="rId7"/>
              </a:rPr>
              <a:t>World Social </a:t>
            </a:r>
            <a:r>
              <a:rPr lang="pt-PT" sz="2400" dirty="0" err="1">
                <a:hlinkClick r:id="rId7"/>
              </a:rPr>
              <a:t>Sciences</a:t>
            </a:r>
            <a:r>
              <a:rPr lang="pt-PT" sz="2400" dirty="0">
                <a:hlinkClick r:id="rId7"/>
              </a:rPr>
              <a:t> &amp; </a:t>
            </a:r>
            <a:r>
              <a:rPr lang="pt-PT" sz="2400" dirty="0" err="1">
                <a:hlinkClick r:id="rId7"/>
              </a:rPr>
              <a:t>Humanities</a:t>
            </a:r>
            <a:r>
              <a:rPr lang="pt-PT" sz="2400" dirty="0">
                <a:hlinkClick r:id="rId7"/>
              </a:rPr>
              <a:t> Net</a:t>
            </a:r>
            <a:endParaRPr lang="pt-PT" sz="2400" dirty="0"/>
          </a:p>
          <a:p>
            <a:pPr algn="ctr">
              <a:buFontTx/>
              <a:buNone/>
            </a:pPr>
            <a:r>
              <a:rPr lang="pt-PT" sz="2400" dirty="0">
                <a:hlinkClick r:id="rId8"/>
              </a:rPr>
              <a:t>Escola para lá das ciências sociais</a:t>
            </a:r>
            <a:endParaRPr lang="pt-PT" sz="2400" dirty="0"/>
          </a:p>
          <a:p>
            <a:pPr algn="ctr">
              <a:buFontTx/>
              <a:buNone/>
            </a:pPr>
            <a:endParaRPr lang="pt-PT" sz="2400" dirty="0"/>
          </a:p>
          <a:p>
            <a:pPr algn="ctr">
              <a:buFontTx/>
              <a:buNone/>
            </a:pPr>
            <a:endParaRPr lang="pt-PT" sz="2400" dirty="0"/>
          </a:p>
        </p:txBody>
      </p:sp>
    </p:spTree>
    <p:extLst>
      <p:ext uri="{BB962C8B-B14F-4D97-AF65-F5344CB8AC3E}">
        <p14:creationId xmlns:p14="http://schemas.microsoft.com/office/powerpoint/2010/main" val="187468077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delo de apresentação predefinido">
  <a:themeElements>
    <a:clrScheme name="Modelo de apresentação predefini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elo de apresentação predefini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elo de apresentação predefini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Modelo de apresentação predefinido">
  <a:themeElements>
    <a:clrScheme name="Modelo de apresentação predefini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elo de apresentação predefini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Modelo de apresentação predefini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881</TotalTime>
  <Words>261</Words>
  <Application>Microsoft Office PowerPoint</Application>
  <PresentationFormat>Apresentação no Ecrã (4:3)</PresentationFormat>
  <Paragraphs>54</Paragraphs>
  <Slides>8</Slides>
  <Notes>2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2</vt:i4>
      </vt:variant>
      <vt:variant>
        <vt:lpstr>Tema</vt:lpstr>
      </vt:variant>
      <vt:variant>
        <vt:i4>3</vt:i4>
      </vt:variant>
      <vt:variant>
        <vt:lpstr>Títulos dos diapositivos</vt:lpstr>
      </vt:variant>
      <vt:variant>
        <vt:i4>8</vt:i4>
      </vt:variant>
    </vt:vector>
  </HeadingPairs>
  <TitlesOfParts>
    <vt:vector size="13" baseType="lpstr">
      <vt:lpstr>Arial</vt:lpstr>
      <vt:lpstr>Calibri</vt:lpstr>
      <vt:lpstr>Tema do Office</vt:lpstr>
      <vt:lpstr>Modelo de apresentação predefinido</vt:lpstr>
      <vt:lpstr>1_Modelo de apresentação predefinido</vt:lpstr>
      <vt:lpstr>Pós-verdade e pós-ciências sociais  da necessidade e da capacidade autocrítica</vt:lpstr>
      <vt:lpstr>Index </vt:lpstr>
      <vt:lpstr>Coevolução da cultura política e das ciências sociais </vt:lpstr>
      <vt:lpstr>Sociologia pública?</vt:lpstr>
      <vt:lpstr>Disponibilidade para a crítica</vt:lpstr>
      <vt:lpstr>Simpósio </vt:lpstr>
      <vt:lpstr>Conclusão </vt:lpstr>
      <vt:lpstr>Fim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Dinâmicas sociais e dimensões e identidades modernas</dc:title>
  <dc:creator>Acer</dc:creator>
  <cp:lastModifiedBy>antonio pedro dores</cp:lastModifiedBy>
  <cp:revision>76</cp:revision>
  <dcterms:created xsi:type="dcterms:W3CDTF">2014-06-22T20:50:03Z</dcterms:created>
  <dcterms:modified xsi:type="dcterms:W3CDTF">2018-07-05T07:56:27Z</dcterms:modified>
</cp:coreProperties>
</file>