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301" r:id="rId2"/>
    <p:sldId id="339" r:id="rId3"/>
    <p:sldId id="367" r:id="rId4"/>
    <p:sldId id="368" r:id="rId5"/>
    <p:sldId id="363" r:id="rId6"/>
    <p:sldId id="359" r:id="rId7"/>
    <p:sldId id="365" r:id="rId8"/>
    <p:sldId id="360" r:id="rId9"/>
    <p:sldId id="366" r:id="rId10"/>
    <p:sldId id="364" r:id="rId11"/>
    <p:sldId id="349" r:id="rId12"/>
    <p:sldId id="350" r:id="rId13"/>
    <p:sldId id="369" r:id="rId14"/>
    <p:sldId id="370" r:id="rId15"/>
    <p:sldId id="371" r:id="rId16"/>
    <p:sldId id="372" r:id="rId17"/>
    <p:sldId id="355" r:id="rId18"/>
    <p:sldId id="344" r:id="rId19"/>
    <p:sldId id="356" r:id="rId20"/>
    <p:sldId id="338" r:id="rId21"/>
  </p:sldIdLst>
  <p:sldSz cx="9144000" cy="6858000" type="screen4x3"/>
  <p:notesSz cx="7099300" cy="10234613"/>
  <p:defaultTextStyle>
    <a:defPPr>
      <a:defRPr lang="pt-P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tonio pedro dores" initials="apd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15" autoAdjust="0"/>
    <p:restoredTop sz="76840" autoAdjust="0"/>
  </p:normalViewPr>
  <p:slideViewPr>
    <p:cSldViewPr>
      <p:cViewPr>
        <p:scale>
          <a:sx n="60" d="100"/>
          <a:sy n="60" d="100"/>
        </p:scale>
        <p:origin x="-125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33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2928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294" y="0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endParaRPr lang="pt-PT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930" y="4861441"/>
            <a:ext cx="5679440" cy="4605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endParaRPr lang="pt-PT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294" y="9721106"/>
            <a:ext cx="3076363" cy="5117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0B577D3F-E138-46E2-9D9E-FB23019883F1}" type="slidenum">
              <a:rPr lang="pt-PT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774263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7BDC80-09CF-46AC-83D5-9D0E39173A42}" type="slidenum">
              <a:rPr lang="pt-PT" smtClean="0"/>
              <a:pPr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5281629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13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9275780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err="1" smtClean="0"/>
              <a:t>Zizek</a:t>
            </a:r>
            <a:r>
              <a:rPr lang="pt-PT" dirty="0" smtClean="0"/>
              <a:t> diz que ou a esquerda para a entrada de refugiados ou deixa-se dominar politicamente pela extrema direita</a:t>
            </a:r>
          </a:p>
          <a:p>
            <a:r>
              <a:rPr lang="pt-PT" dirty="0" smtClean="0"/>
              <a:t>http://www1.folha.uol.com.br/mundo/2015/11/1704273-militarizacao-e-solucao-para-crise-dos-refugiados-diz-filosofo-slavoj-zizek.shtml</a:t>
            </a:r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18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8818279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697E1A-BD40-4470-8797-8CA970BE352B}" type="slidenum">
              <a:rPr lang="pt-PT"/>
              <a:pPr/>
              <a:t>20</a:t>
            </a:fld>
            <a:endParaRPr lang="pt-PT"/>
          </a:p>
        </p:txBody>
      </p:sp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6775860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4747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4CAB3-A858-4923-BFCD-F41E60AB67E5}" type="slidenum">
              <a:rPr lang="pt-PT" smtClean="0"/>
              <a:pPr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621316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4CAB3-A858-4923-BFCD-F41E60AB67E5}" type="slidenum">
              <a:rPr lang="pt-PT" smtClean="0"/>
              <a:pPr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69795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84CAB3-A858-4923-BFCD-F41E60AB67E5}" type="slidenum">
              <a:rPr lang="pt-PT" smtClean="0"/>
              <a:pPr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976308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0953555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10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35474980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11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7816947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pt-PT" sz="1200" kern="1200" dirty="0" err="1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Stiglitz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, J.E., Sen, A. &amp; </a:t>
            </a:r>
            <a:r>
              <a:rPr lang="pt-PT" sz="1200" kern="1200" dirty="0" err="1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Fitoussi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, J.-P., 2009. </a:t>
            </a:r>
            <a:r>
              <a:rPr lang="pt-PT" sz="1200" i="1" kern="1200" dirty="0" err="1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Measurement</a:t>
            </a:r>
            <a:r>
              <a:rPr lang="pt-PT" sz="1200" i="1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 </a:t>
            </a:r>
            <a:r>
              <a:rPr lang="pt-PT" sz="1200" i="1" kern="1200" dirty="0" err="1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of</a:t>
            </a:r>
            <a:r>
              <a:rPr lang="pt-PT" sz="1200" i="1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 </a:t>
            </a:r>
            <a:r>
              <a:rPr lang="pt-PT" sz="1200" i="1" kern="1200" dirty="0" err="1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Economic</a:t>
            </a:r>
            <a:r>
              <a:rPr lang="pt-PT" sz="1200" i="1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 Performance </a:t>
            </a:r>
            <a:r>
              <a:rPr lang="pt-PT" sz="1200" i="1" kern="1200" dirty="0" err="1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and</a:t>
            </a:r>
            <a:r>
              <a:rPr lang="pt-PT" sz="1200" i="1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 Social </a:t>
            </a:r>
            <a:r>
              <a:rPr lang="pt-PT" sz="1200" i="1" kern="1200" dirty="0" err="1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Progress</a:t>
            </a:r>
            <a:r>
              <a:rPr lang="pt-PT" sz="120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+mn-cs"/>
              </a:rPr>
              <a:t>, Paris.</a:t>
            </a:r>
          </a:p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577D3F-E138-46E2-9D9E-FB23019883F1}" type="slidenum">
              <a:rPr lang="pt-PT" smtClean="0"/>
              <a:pPr/>
              <a:t>12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7187649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 smtClean="0"/>
              <a:t>Faça clique para editar o estilo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2DE124-5BD5-498F-BA49-7FBDCA3BBAE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9E20A8-19BB-48D7-AD84-4FFA87D5B9B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F99DB3-104F-4C62-997C-0DC16B6F6EB9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C4A563-B0BE-4BF0-83B9-7F47F262D88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6C48F4-B079-4A95-99A8-FC3444BF0AE7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62804-BBA6-44C9-B78E-22B0253B04A3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B55AB3-1A63-4CAC-A4B7-E83704B2F5ED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7B569-2D95-47EC-B510-01878496F0D2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AA738A-0372-47A3-93A3-CFDDC48F719E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7014B6-32A5-4268-A541-7C1835A5EDEC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 smtClean="0"/>
              <a:t>Clique para editar o estilo</a:t>
            </a:r>
            <a:endParaRPr lang="pt-PT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E7C319-5ACF-47DF-AD6D-858075C91C68}" type="slidenum">
              <a:rPr lang="pt-PT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 r="-67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 estilo do título		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PT" smtClean="0"/>
              <a:t>Clique para editar os estilos de texto do modelo global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PT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PT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2992EB7-6D1E-4287-A698-161F7F5422ED}" type="slidenum">
              <a:rPr lang="pt-PT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iscte.pt/~apad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iscte.pt/~apad/estesp/trilogia.htm" TargetMode="External"/><Relationship Id="rId4" Type="http://schemas.openxmlformats.org/officeDocument/2006/relationships/hyperlink" Target="http://iscte.pt/~apad/estesp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3568" y="1196752"/>
            <a:ext cx="7772400" cy="1470025"/>
          </a:xfrm>
        </p:spPr>
        <p:txBody>
          <a:bodyPr>
            <a:normAutofit/>
          </a:bodyPr>
          <a:lstStyle/>
          <a:p>
            <a:r>
              <a:rPr lang="pt-PT" dirty="0" smtClean="0"/>
              <a:t>Social </a:t>
            </a:r>
            <a:r>
              <a:rPr lang="pt-PT" dirty="0" err="1" smtClean="0"/>
              <a:t>Theory</a:t>
            </a:r>
            <a:r>
              <a:rPr lang="pt-PT" dirty="0" smtClean="0"/>
              <a:t> Crisis</a:t>
            </a:r>
            <a:br>
              <a:rPr lang="pt-PT" dirty="0" smtClean="0"/>
            </a:b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State</a:t>
            </a:r>
            <a:r>
              <a:rPr lang="pt-PT" dirty="0" smtClean="0"/>
              <a:t> </a:t>
            </a:r>
            <a:r>
              <a:rPr lang="pt-PT" dirty="0" err="1" smtClean="0"/>
              <a:t>Kidnapping</a:t>
            </a:r>
            <a:endParaRPr lang="pt-PT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3648" y="4149080"/>
            <a:ext cx="6400800" cy="1752600"/>
          </a:xfrm>
        </p:spPr>
        <p:txBody>
          <a:bodyPr/>
          <a:lstStyle/>
          <a:p>
            <a:r>
              <a:rPr lang="pt-PT" dirty="0" smtClean="0"/>
              <a:t>António Pedro Dores</a:t>
            </a:r>
          </a:p>
          <a:p>
            <a:r>
              <a:rPr lang="pt-PT" dirty="0" err="1" smtClean="0"/>
              <a:t>March</a:t>
            </a:r>
            <a:r>
              <a:rPr lang="pt-PT" dirty="0" smtClean="0"/>
              <a:t>, 17th 2016</a:t>
            </a:r>
          </a:p>
          <a:p>
            <a:endParaRPr lang="pt-P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upload.wikimedia.org/wikipedia/commons/thumb/d/d6/St_Peter%27s_Square%2C_Vatican_City_-_April_2007.jpg/300px-St_Peter%27s_Square%2C_Vatican_City_-_April_200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32656"/>
            <a:ext cx="8692085" cy="547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CaixaDeTexto 4"/>
          <p:cNvSpPr txBox="1"/>
          <p:nvPr/>
        </p:nvSpPr>
        <p:spPr>
          <a:xfrm>
            <a:off x="1331640" y="3717032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800" b="1" dirty="0" err="1" smtClean="0">
                <a:solidFill>
                  <a:schemeClr val="bg1"/>
                </a:solidFill>
              </a:rPr>
              <a:t>Female</a:t>
            </a:r>
            <a:endParaRPr lang="pt-PT" sz="2800" b="1" dirty="0">
              <a:solidFill>
                <a:schemeClr val="bg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6804248" y="3717032"/>
            <a:ext cx="98456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b="1" dirty="0" smtClean="0">
                <a:solidFill>
                  <a:schemeClr val="bg1"/>
                </a:solidFill>
              </a:rPr>
              <a:t>Male</a:t>
            </a:r>
            <a:endParaRPr lang="pt-PT" sz="2800" b="1" dirty="0">
              <a:solidFill>
                <a:schemeClr val="bg1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544355" y="548680"/>
            <a:ext cx="18437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800" b="1" dirty="0" err="1" smtClean="0">
                <a:solidFill>
                  <a:schemeClr val="bg1"/>
                </a:solidFill>
              </a:rPr>
              <a:t>Hierarchy</a:t>
            </a:r>
            <a:endParaRPr lang="pt-PT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332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593912" y="859205"/>
            <a:ext cx="6172200" cy="857250"/>
          </a:xfrm>
        </p:spPr>
        <p:txBody>
          <a:bodyPr/>
          <a:lstStyle/>
          <a:p>
            <a:r>
              <a:rPr lang="pt-PT" dirty="0" err="1" smtClean="0"/>
              <a:t>Centripetal</a:t>
            </a:r>
            <a:r>
              <a:rPr lang="pt-PT" dirty="0" smtClean="0"/>
              <a:t> </a:t>
            </a:r>
            <a:r>
              <a:rPr lang="pt-PT" dirty="0" err="1" smtClean="0"/>
              <a:t>paradigm</a:t>
            </a:r>
            <a:endParaRPr lang="pt-PT" dirty="0"/>
          </a:p>
        </p:txBody>
      </p:sp>
      <p:cxnSp>
        <p:nvCxnSpPr>
          <p:cNvPr id="5" name="Conexão reta 4"/>
          <p:cNvCxnSpPr/>
          <p:nvPr/>
        </p:nvCxnSpPr>
        <p:spPr>
          <a:xfrm>
            <a:off x="3229943" y="2479535"/>
            <a:ext cx="756084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xão reta 6"/>
          <p:cNvCxnSpPr/>
          <p:nvPr/>
        </p:nvCxnSpPr>
        <p:spPr>
          <a:xfrm flipV="1">
            <a:off x="3977934" y="2589302"/>
            <a:ext cx="918102" cy="5400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xão reta 10"/>
          <p:cNvCxnSpPr/>
          <p:nvPr/>
        </p:nvCxnSpPr>
        <p:spPr>
          <a:xfrm flipH="1">
            <a:off x="3383868" y="4502562"/>
            <a:ext cx="59406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xão reta 12"/>
          <p:cNvCxnSpPr/>
          <p:nvPr/>
        </p:nvCxnSpPr>
        <p:spPr>
          <a:xfrm>
            <a:off x="3997439" y="4517900"/>
            <a:ext cx="702078" cy="3780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3517930" y="4857102"/>
            <a:ext cx="1620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Quotidiano</a:t>
            </a:r>
          </a:p>
          <a:p>
            <a:r>
              <a:rPr lang="pt-PT" dirty="0"/>
              <a:t>Justiça social 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4170425" y="2966466"/>
            <a:ext cx="1043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Direito</a:t>
            </a:r>
          </a:p>
          <a:p>
            <a:r>
              <a:rPr lang="pt-PT" dirty="0"/>
              <a:t>Orgulho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1962648" y="2663757"/>
            <a:ext cx="16209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Economia</a:t>
            </a:r>
          </a:p>
          <a:p>
            <a:r>
              <a:rPr lang="pt-PT" dirty="0"/>
              <a:t>Superioridade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3676147" y="1793801"/>
            <a:ext cx="10567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Doutrina</a:t>
            </a:r>
          </a:p>
          <a:p>
            <a:r>
              <a:rPr lang="pt-PT" dirty="0"/>
              <a:t>Política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2137822" y="4081919"/>
            <a:ext cx="14907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Bem-estar</a:t>
            </a:r>
          </a:p>
          <a:p>
            <a:r>
              <a:rPr lang="pt-PT" dirty="0"/>
              <a:t>Vergonha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4834968" y="4071287"/>
            <a:ext cx="1134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Justiça</a:t>
            </a:r>
          </a:p>
          <a:p>
            <a:r>
              <a:rPr lang="pt-PT" dirty="0"/>
              <a:t>Medo</a:t>
            </a:r>
          </a:p>
        </p:txBody>
      </p:sp>
      <p:cxnSp>
        <p:nvCxnSpPr>
          <p:cNvPr id="4" name="Conexão reta unidirecional 3"/>
          <p:cNvCxnSpPr/>
          <p:nvPr/>
        </p:nvCxnSpPr>
        <p:spPr>
          <a:xfrm>
            <a:off x="6030162" y="2848214"/>
            <a:ext cx="0" cy="174191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6240343" y="3302005"/>
            <a:ext cx="14285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Níveis de</a:t>
            </a:r>
          </a:p>
          <a:p>
            <a:r>
              <a:rPr lang="pt-PT" dirty="0"/>
              <a:t>Realidade </a:t>
            </a:r>
          </a:p>
          <a:p>
            <a:r>
              <a:rPr lang="pt-PT" dirty="0"/>
              <a:t>Social</a:t>
            </a:r>
          </a:p>
          <a:p>
            <a:r>
              <a:rPr lang="pt-PT" dirty="0"/>
              <a:t>Construídos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3267836" y="2250606"/>
            <a:ext cx="2200474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dirty="0">
                <a:solidFill>
                  <a:srgbClr val="FF0000"/>
                </a:solidFill>
              </a:rPr>
              <a:t>IMPERIALISTAS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20" name="CaixaDeTexto 19"/>
          <p:cNvSpPr txBox="1"/>
          <p:nvPr/>
        </p:nvSpPr>
        <p:spPr>
          <a:xfrm>
            <a:off x="2944743" y="3628614"/>
            <a:ext cx="299396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dirty="0">
                <a:solidFill>
                  <a:srgbClr val="FF0000"/>
                </a:solidFill>
              </a:rPr>
              <a:t>INSTITUCIONALISTAS</a:t>
            </a:r>
          </a:p>
        </p:txBody>
      </p:sp>
      <p:sp>
        <p:nvSpPr>
          <p:cNvPr id="21" name="CaixaDeTexto 20"/>
          <p:cNvSpPr txBox="1"/>
          <p:nvPr/>
        </p:nvSpPr>
        <p:spPr>
          <a:xfrm>
            <a:off x="5037744" y="3070339"/>
            <a:ext cx="172117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dirty="0">
                <a:solidFill>
                  <a:srgbClr val="FF0000"/>
                </a:solidFill>
              </a:rPr>
              <a:t>IDEALISTAS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1064149" y="3193387"/>
            <a:ext cx="2737481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dirty="0">
                <a:solidFill>
                  <a:srgbClr val="FF0000"/>
                </a:solidFill>
              </a:rPr>
              <a:t>ESTRUTURALISTAS</a:t>
            </a:r>
          </a:p>
        </p:txBody>
      </p:sp>
      <p:cxnSp>
        <p:nvCxnSpPr>
          <p:cNvPr id="10" name="Conexão reta 9"/>
          <p:cNvCxnSpPr/>
          <p:nvPr/>
        </p:nvCxnSpPr>
        <p:spPr>
          <a:xfrm>
            <a:off x="3986027" y="3127608"/>
            <a:ext cx="0" cy="458195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exão reta 22"/>
          <p:cNvCxnSpPr/>
          <p:nvPr/>
        </p:nvCxnSpPr>
        <p:spPr>
          <a:xfrm flipH="1" flipV="1">
            <a:off x="3961297" y="4052340"/>
            <a:ext cx="16637" cy="467942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426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Centrifugal</a:t>
            </a:r>
            <a:r>
              <a:rPr lang="pt-PT" dirty="0" smtClean="0"/>
              <a:t> </a:t>
            </a:r>
            <a:r>
              <a:rPr lang="pt-PT" dirty="0" err="1" smtClean="0"/>
              <a:t>theories</a:t>
            </a:r>
            <a:endParaRPr lang="pt-PT" dirty="0"/>
          </a:p>
        </p:txBody>
      </p:sp>
      <p:cxnSp>
        <p:nvCxnSpPr>
          <p:cNvPr id="5" name="Conexão reta 4"/>
          <p:cNvCxnSpPr/>
          <p:nvPr/>
        </p:nvCxnSpPr>
        <p:spPr>
          <a:xfrm>
            <a:off x="3229943" y="2479535"/>
            <a:ext cx="756084" cy="64807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Conexão reta 6"/>
          <p:cNvCxnSpPr/>
          <p:nvPr/>
        </p:nvCxnSpPr>
        <p:spPr>
          <a:xfrm flipV="1">
            <a:off x="3977934" y="2589302"/>
            <a:ext cx="918102" cy="54006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Conexão reta 10"/>
          <p:cNvCxnSpPr/>
          <p:nvPr/>
        </p:nvCxnSpPr>
        <p:spPr>
          <a:xfrm flipH="1">
            <a:off x="3391960" y="4654283"/>
            <a:ext cx="594066" cy="432048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Conexão reta 12"/>
          <p:cNvCxnSpPr/>
          <p:nvPr/>
        </p:nvCxnSpPr>
        <p:spPr>
          <a:xfrm>
            <a:off x="3986026" y="4659104"/>
            <a:ext cx="702078" cy="378042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3607985" y="4898170"/>
            <a:ext cx="1364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Depressão </a:t>
            </a:r>
          </a:p>
          <a:p>
            <a:r>
              <a:rPr lang="pt-PT" dirty="0"/>
              <a:t>Esperança</a:t>
            </a:r>
          </a:p>
        </p:txBody>
      </p:sp>
      <p:sp>
        <p:nvSpPr>
          <p:cNvPr id="15" name="CaixaDeTexto 14"/>
          <p:cNvSpPr txBox="1"/>
          <p:nvPr/>
        </p:nvSpPr>
        <p:spPr>
          <a:xfrm>
            <a:off x="4127333" y="2877928"/>
            <a:ext cx="196444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Juízos morais</a:t>
            </a:r>
          </a:p>
          <a:p>
            <a:r>
              <a:rPr lang="pt-PT" dirty="0"/>
              <a:t>Iguais para todos</a:t>
            </a:r>
          </a:p>
        </p:txBody>
      </p:sp>
      <p:sp>
        <p:nvSpPr>
          <p:cNvPr id="16" name="CaixaDeTexto 15"/>
          <p:cNvSpPr txBox="1"/>
          <p:nvPr/>
        </p:nvSpPr>
        <p:spPr>
          <a:xfrm>
            <a:off x="1403648" y="2863570"/>
            <a:ext cx="23157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 smtClean="0"/>
              <a:t>Interesses diversos</a:t>
            </a:r>
            <a:r>
              <a:rPr lang="pt-PT" dirty="0"/>
              <a:t>, </a:t>
            </a:r>
          </a:p>
          <a:p>
            <a:r>
              <a:rPr lang="pt-PT" dirty="0"/>
              <a:t>livres</a:t>
            </a:r>
          </a:p>
        </p:txBody>
      </p:sp>
      <p:sp>
        <p:nvSpPr>
          <p:cNvPr id="17" name="CaixaDeTexto 16"/>
          <p:cNvSpPr txBox="1"/>
          <p:nvPr/>
        </p:nvSpPr>
        <p:spPr>
          <a:xfrm>
            <a:off x="3428192" y="2125414"/>
            <a:ext cx="15568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Soberania</a:t>
            </a:r>
          </a:p>
          <a:p>
            <a:r>
              <a:rPr lang="pt-PT" dirty="0"/>
              <a:t>Legitimidade </a:t>
            </a:r>
          </a:p>
        </p:txBody>
      </p:sp>
      <p:sp>
        <p:nvSpPr>
          <p:cNvPr id="18" name="CaixaDeTexto 17"/>
          <p:cNvSpPr txBox="1"/>
          <p:nvPr/>
        </p:nvSpPr>
        <p:spPr>
          <a:xfrm>
            <a:off x="2125818" y="4113301"/>
            <a:ext cx="1567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Corrupção</a:t>
            </a:r>
          </a:p>
          <a:p>
            <a:r>
              <a:rPr lang="pt-PT" dirty="0"/>
              <a:t>Dinamismo</a:t>
            </a:r>
          </a:p>
        </p:txBody>
      </p:sp>
      <p:sp>
        <p:nvSpPr>
          <p:cNvPr id="19" name="CaixaDeTexto 18"/>
          <p:cNvSpPr txBox="1"/>
          <p:nvPr/>
        </p:nvSpPr>
        <p:spPr>
          <a:xfrm>
            <a:off x="4498579" y="4099153"/>
            <a:ext cx="1560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dirty="0"/>
              <a:t>Impunidade </a:t>
            </a:r>
          </a:p>
          <a:p>
            <a:r>
              <a:rPr lang="pt-PT" dirty="0"/>
              <a:t>Privilégios</a:t>
            </a:r>
          </a:p>
        </p:txBody>
      </p:sp>
      <p:cxnSp>
        <p:nvCxnSpPr>
          <p:cNvPr id="4" name="Conexão reta unidirecional 3"/>
          <p:cNvCxnSpPr/>
          <p:nvPr/>
        </p:nvCxnSpPr>
        <p:spPr>
          <a:xfrm>
            <a:off x="6030162" y="2848214"/>
            <a:ext cx="0" cy="174191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aixaDeTexto 5"/>
          <p:cNvSpPr txBox="1"/>
          <p:nvPr/>
        </p:nvSpPr>
        <p:spPr>
          <a:xfrm>
            <a:off x="6240343" y="3302005"/>
            <a:ext cx="142859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dirty="0"/>
              <a:t>Níveis de</a:t>
            </a:r>
          </a:p>
          <a:p>
            <a:r>
              <a:rPr lang="pt-PT" dirty="0"/>
              <a:t>Realidade </a:t>
            </a:r>
          </a:p>
          <a:p>
            <a:r>
              <a:rPr lang="pt-PT" dirty="0"/>
              <a:t>Social</a:t>
            </a:r>
          </a:p>
          <a:p>
            <a:r>
              <a:rPr lang="pt-PT" dirty="0"/>
              <a:t>Construídos</a:t>
            </a:r>
          </a:p>
        </p:txBody>
      </p:sp>
      <p:sp>
        <p:nvSpPr>
          <p:cNvPr id="20" name="CaixaDeTexto 19"/>
          <p:cNvSpPr txBox="1"/>
          <p:nvPr/>
        </p:nvSpPr>
        <p:spPr>
          <a:xfrm>
            <a:off x="3428192" y="5281689"/>
            <a:ext cx="145584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dirty="0">
                <a:solidFill>
                  <a:srgbClr val="FF0000"/>
                </a:solidFill>
              </a:rPr>
              <a:t>COMUNS 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21" name="CaixaDeTexto 20"/>
          <p:cNvSpPr txBox="1"/>
          <p:nvPr/>
        </p:nvSpPr>
        <p:spPr>
          <a:xfrm>
            <a:off x="4372496" y="3540193"/>
            <a:ext cx="245214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dirty="0">
                <a:solidFill>
                  <a:srgbClr val="FF0000"/>
                </a:solidFill>
              </a:rPr>
              <a:t>TRANSPARÊNCIA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22" name="CaixaDeTexto 21"/>
          <p:cNvSpPr txBox="1"/>
          <p:nvPr/>
        </p:nvSpPr>
        <p:spPr>
          <a:xfrm>
            <a:off x="780707" y="3559265"/>
            <a:ext cx="1620957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dirty="0">
                <a:solidFill>
                  <a:srgbClr val="FF0000"/>
                </a:solidFill>
              </a:rPr>
              <a:t>VIOLÊNCIA</a:t>
            </a:r>
            <a:endParaRPr lang="pt-PT" dirty="0">
              <a:solidFill>
                <a:srgbClr val="FF0000"/>
              </a:solidFill>
            </a:endParaRPr>
          </a:p>
        </p:txBody>
      </p:sp>
      <p:sp>
        <p:nvSpPr>
          <p:cNvPr id="23" name="CaixaDeTexto 22"/>
          <p:cNvSpPr txBox="1"/>
          <p:nvPr/>
        </p:nvSpPr>
        <p:spPr>
          <a:xfrm>
            <a:off x="2829796" y="1815265"/>
            <a:ext cx="3229538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dirty="0">
                <a:solidFill>
                  <a:srgbClr val="FF0000"/>
                </a:solidFill>
              </a:rPr>
              <a:t>ESTADOS DE ESPÍRITO</a:t>
            </a:r>
          </a:p>
        </p:txBody>
      </p:sp>
      <p:cxnSp>
        <p:nvCxnSpPr>
          <p:cNvPr id="8" name="Conexão reta 7"/>
          <p:cNvCxnSpPr/>
          <p:nvPr/>
        </p:nvCxnSpPr>
        <p:spPr>
          <a:xfrm>
            <a:off x="3977934" y="3127608"/>
            <a:ext cx="8093" cy="426260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exão reta 11"/>
          <p:cNvCxnSpPr/>
          <p:nvPr/>
        </p:nvCxnSpPr>
        <p:spPr>
          <a:xfrm flipH="1" flipV="1">
            <a:off x="3977934" y="4120187"/>
            <a:ext cx="8092" cy="534097"/>
          </a:xfrm>
          <a:prstGeom prst="line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4189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Analytic</a:t>
            </a:r>
            <a:r>
              <a:rPr lang="pt-PT" dirty="0" smtClean="0"/>
              <a:t> </a:t>
            </a:r>
            <a:r>
              <a:rPr lang="pt-PT" dirty="0" err="1" smtClean="0"/>
              <a:t>focus</a:t>
            </a:r>
            <a:endParaRPr lang="pt-PT" dirty="0"/>
          </a:p>
        </p:txBody>
      </p:sp>
      <p:grpSp>
        <p:nvGrpSpPr>
          <p:cNvPr id="5" name="Group 1"/>
          <p:cNvGrpSpPr>
            <a:grpSpLocks noChangeAspect="1"/>
          </p:cNvGrpSpPr>
          <p:nvPr/>
        </p:nvGrpSpPr>
        <p:grpSpPr bwMode="auto">
          <a:xfrm>
            <a:off x="999626" y="1864602"/>
            <a:ext cx="6755663" cy="3534447"/>
            <a:chOff x="1789" y="1759"/>
            <a:chExt cx="5847" cy="3549"/>
          </a:xfrm>
        </p:grpSpPr>
        <p:sp>
          <p:nvSpPr>
            <p:cNvPr id="6" name="Line 10"/>
            <p:cNvSpPr>
              <a:spLocks noChangeShapeType="1"/>
            </p:cNvSpPr>
            <p:nvPr/>
          </p:nvSpPr>
          <p:spPr bwMode="auto">
            <a:xfrm flipV="1">
              <a:off x="3806" y="1759"/>
              <a:ext cx="0" cy="23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 flipH="1">
              <a:off x="2734" y="4074"/>
              <a:ext cx="1072" cy="12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3806" y="4074"/>
              <a:ext cx="38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806" y="4074"/>
              <a:ext cx="1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 flipH="1">
              <a:off x="2427" y="4074"/>
              <a:ext cx="137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1" name="Line 5"/>
            <p:cNvSpPr>
              <a:spLocks noChangeShapeType="1"/>
            </p:cNvSpPr>
            <p:nvPr/>
          </p:nvSpPr>
          <p:spPr bwMode="auto">
            <a:xfrm flipV="1">
              <a:off x="3806" y="3456"/>
              <a:ext cx="459" cy="6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2" name="Text Box 4"/>
            <p:cNvSpPr txBox="1">
              <a:spLocks noChangeArrowheads="1"/>
            </p:cNvSpPr>
            <p:nvPr/>
          </p:nvSpPr>
          <p:spPr bwMode="auto">
            <a:xfrm>
              <a:off x="1789" y="2254"/>
              <a:ext cx="1693" cy="69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2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Doing</a:t>
              </a:r>
              <a:endParaRPr kumimoji="0" lang="pt-P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" name="Text Box 3"/>
            <p:cNvSpPr txBox="1">
              <a:spLocks noChangeArrowheads="1"/>
            </p:cNvSpPr>
            <p:nvPr/>
          </p:nvSpPr>
          <p:spPr bwMode="auto">
            <a:xfrm>
              <a:off x="4572" y="2182"/>
              <a:ext cx="1907" cy="60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2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Voice</a:t>
              </a:r>
              <a:endParaRPr kumimoji="0" lang="pt-P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" name="Text Box 2"/>
            <p:cNvSpPr txBox="1">
              <a:spLocks noChangeArrowheads="1"/>
            </p:cNvSpPr>
            <p:nvPr/>
          </p:nvSpPr>
          <p:spPr bwMode="auto">
            <a:xfrm>
              <a:off x="3953" y="4478"/>
              <a:ext cx="1237" cy="6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2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Being</a:t>
              </a:r>
              <a:endParaRPr kumimoji="0" lang="pt-P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  <p:sp>
        <p:nvSpPr>
          <p:cNvPr id="15" name="CaixaDeTexto 14"/>
          <p:cNvSpPr txBox="1"/>
          <p:nvPr/>
        </p:nvSpPr>
        <p:spPr>
          <a:xfrm>
            <a:off x="1543444" y="3595940"/>
            <a:ext cx="125630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 smtClean="0">
                <a:solidFill>
                  <a:srgbClr val="FF0000"/>
                </a:solidFill>
              </a:rPr>
              <a:t>HEALTH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16" name="CaixaDeTexto 15"/>
          <p:cNvSpPr txBox="1"/>
          <p:nvPr/>
        </p:nvSpPr>
        <p:spPr>
          <a:xfrm>
            <a:off x="4549596" y="3536056"/>
            <a:ext cx="1412566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 smtClean="0">
                <a:solidFill>
                  <a:srgbClr val="FF0000"/>
                </a:solidFill>
              </a:rPr>
              <a:t>IDENTITY</a:t>
            </a:r>
            <a:endParaRPr lang="pt-PT" b="1" dirty="0">
              <a:solidFill>
                <a:srgbClr val="FF0000"/>
              </a:solidFill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2772002" y="1436746"/>
            <a:ext cx="1202573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100" b="1" dirty="0" smtClean="0">
                <a:solidFill>
                  <a:srgbClr val="FF0000"/>
                </a:solidFill>
              </a:rPr>
              <a:t>POWER</a:t>
            </a:r>
            <a:endParaRPr lang="pt-PT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687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:\Users\antoniopedro\Desktop\5 geracoes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280920" cy="5760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2438233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:\Users\antoniopedro\Desktop\10 geracoes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32656"/>
            <a:ext cx="7920880" cy="59046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5845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C:\Users\antoniopedro\Desktop\38 geracoes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352928" cy="576064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5829367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Reality</a:t>
            </a:r>
            <a:r>
              <a:rPr lang="pt-PT" dirty="0" smtClean="0"/>
              <a:t> </a:t>
            </a:r>
            <a:r>
              <a:rPr lang="pt-PT" dirty="0" err="1" smtClean="0"/>
              <a:t>shock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Social </a:t>
            </a:r>
            <a:r>
              <a:rPr lang="pt-PT" dirty="0" err="1" smtClean="0"/>
              <a:t>services</a:t>
            </a:r>
            <a:r>
              <a:rPr lang="pt-PT" dirty="0" smtClean="0"/>
              <a:t> as </a:t>
            </a:r>
            <a:r>
              <a:rPr lang="pt-PT" dirty="0" err="1" smtClean="0"/>
              <a:t>controling</a:t>
            </a:r>
            <a:r>
              <a:rPr lang="pt-PT" dirty="0" smtClean="0"/>
              <a:t> </a:t>
            </a:r>
            <a:r>
              <a:rPr lang="pt-PT" dirty="0" err="1" smtClean="0"/>
              <a:t>services</a:t>
            </a:r>
            <a:endParaRPr lang="pt-PT" dirty="0" smtClean="0"/>
          </a:p>
          <a:p>
            <a:endParaRPr lang="pt-PT" dirty="0" smtClean="0"/>
          </a:p>
          <a:p>
            <a:r>
              <a:rPr lang="pt-PT" dirty="0" smtClean="0"/>
              <a:t>Social </a:t>
            </a:r>
            <a:r>
              <a:rPr lang="pt-PT" dirty="0" err="1" smtClean="0"/>
              <a:t>exclusion</a:t>
            </a:r>
            <a:r>
              <a:rPr lang="pt-PT" dirty="0" smtClean="0"/>
              <a:t> </a:t>
            </a:r>
            <a:r>
              <a:rPr lang="pt-PT" dirty="0" err="1" smtClean="0"/>
              <a:t>is</a:t>
            </a:r>
            <a:r>
              <a:rPr lang="pt-PT" dirty="0" smtClean="0"/>
              <a:t> </a:t>
            </a:r>
            <a:r>
              <a:rPr lang="pt-PT" dirty="0" err="1" smtClean="0"/>
              <a:t>socially</a:t>
            </a:r>
            <a:r>
              <a:rPr lang="pt-PT" dirty="0" smtClean="0"/>
              <a:t> </a:t>
            </a:r>
            <a:r>
              <a:rPr lang="pt-PT" dirty="0" err="1" smtClean="0"/>
              <a:t>produced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managed</a:t>
            </a:r>
            <a:r>
              <a:rPr lang="pt-PT" dirty="0" smtClean="0"/>
              <a:t> </a:t>
            </a:r>
            <a:endParaRPr lang="pt-PT" dirty="0"/>
          </a:p>
          <a:p>
            <a:endParaRPr lang="pt-PT" dirty="0" smtClean="0"/>
          </a:p>
          <a:p>
            <a:r>
              <a:rPr lang="pt-PT" dirty="0" err="1" smtClean="0"/>
              <a:t>State</a:t>
            </a:r>
            <a:r>
              <a:rPr lang="pt-PT" dirty="0" smtClean="0"/>
              <a:t> </a:t>
            </a:r>
            <a:r>
              <a:rPr lang="pt-PT" dirty="0" err="1" smtClean="0"/>
              <a:t>develops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uses legitime ilegal </a:t>
            </a:r>
            <a:r>
              <a:rPr lang="pt-PT" dirty="0" err="1" smtClean="0"/>
              <a:t>violence</a:t>
            </a:r>
            <a:r>
              <a:rPr lang="pt-PT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40506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30643"/>
            <a:ext cx="8229600" cy="1143000"/>
          </a:xfrm>
        </p:spPr>
        <p:txBody>
          <a:bodyPr/>
          <a:lstStyle/>
          <a:p>
            <a:r>
              <a:rPr lang="pt-PT" dirty="0" err="1" smtClean="0"/>
              <a:t>Solidarity</a:t>
            </a:r>
            <a:r>
              <a:rPr lang="pt-PT" dirty="0" smtClean="0"/>
              <a:t> does </a:t>
            </a:r>
            <a:r>
              <a:rPr lang="pt-PT" dirty="0" err="1" smtClean="0"/>
              <a:t>not</a:t>
            </a:r>
            <a:r>
              <a:rPr lang="pt-PT" dirty="0" smtClean="0"/>
              <a:t> </a:t>
            </a:r>
            <a:r>
              <a:rPr lang="pt-PT" dirty="0" err="1" smtClean="0"/>
              <a:t>avoid</a:t>
            </a:r>
            <a:r>
              <a:rPr lang="pt-PT" dirty="0" smtClean="0"/>
              <a:t> </a:t>
            </a:r>
            <a:r>
              <a:rPr lang="pt-PT" dirty="0" err="1" smtClean="0"/>
              <a:t>strutural</a:t>
            </a:r>
            <a:r>
              <a:rPr lang="pt-PT" dirty="0" smtClean="0"/>
              <a:t> </a:t>
            </a:r>
            <a:r>
              <a:rPr lang="pt-PT" dirty="0" err="1" smtClean="0"/>
              <a:t>violence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66576" y="1916832"/>
            <a:ext cx="8229600" cy="4032448"/>
          </a:xfrm>
        </p:spPr>
        <p:txBody>
          <a:bodyPr/>
          <a:lstStyle/>
          <a:p>
            <a:r>
              <a:rPr lang="pt-PT" dirty="0" err="1" smtClean="0"/>
              <a:t>Chidren</a:t>
            </a:r>
            <a:r>
              <a:rPr lang="pt-PT" dirty="0" smtClean="0"/>
              <a:t> </a:t>
            </a:r>
            <a:r>
              <a:rPr lang="pt-PT" dirty="0" err="1" smtClean="0"/>
              <a:t>ill</a:t>
            </a:r>
            <a:r>
              <a:rPr lang="pt-PT" dirty="0" smtClean="0"/>
              <a:t> </a:t>
            </a:r>
            <a:r>
              <a:rPr lang="pt-PT" dirty="0" err="1" smtClean="0"/>
              <a:t>treatments</a:t>
            </a:r>
            <a:r>
              <a:rPr lang="pt-PT" dirty="0" smtClean="0"/>
              <a:t> </a:t>
            </a:r>
          </a:p>
          <a:p>
            <a:r>
              <a:rPr lang="pt-PT" dirty="0" err="1" smtClean="0"/>
              <a:t>Women</a:t>
            </a:r>
            <a:r>
              <a:rPr lang="pt-PT" dirty="0" smtClean="0"/>
              <a:t> </a:t>
            </a:r>
            <a:r>
              <a:rPr lang="pt-PT" dirty="0" err="1" smtClean="0"/>
              <a:t>ill</a:t>
            </a:r>
            <a:r>
              <a:rPr lang="pt-PT" dirty="0" smtClean="0"/>
              <a:t> </a:t>
            </a:r>
            <a:r>
              <a:rPr lang="pt-PT" dirty="0" err="1" smtClean="0"/>
              <a:t>treatments</a:t>
            </a:r>
            <a:endParaRPr lang="pt-PT" dirty="0" smtClean="0"/>
          </a:p>
          <a:p>
            <a:r>
              <a:rPr lang="pt-PT" dirty="0" err="1" smtClean="0"/>
              <a:t>Foreigner</a:t>
            </a:r>
            <a:r>
              <a:rPr lang="pt-PT" dirty="0" smtClean="0"/>
              <a:t> </a:t>
            </a:r>
            <a:r>
              <a:rPr lang="pt-PT" dirty="0" err="1" smtClean="0"/>
              <a:t>ill</a:t>
            </a:r>
            <a:r>
              <a:rPr lang="pt-PT" dirty="0" smtClean="0"/>
              <a:t> </a:t>
            </a:r>
            <a:r>
              <a:rPr lang="pt-PT" dirty="0" err="1" smtClean="0"/>
              <a:t>treatments</a:t>
            </a:r>
            <a:endParaRPr lang="pt-PT" dirty="0" smtClean="0"/>
          </a:p>
          <a:p>
            <a:r>
              <a:rPr lang="pt-PT" dirty="0" err="1" smtClean="0"/>
              <a:t>Tolerant</a:t>
            </a:r>
            <a:r>
              <a:rPr lang="pt-PT" dirty="0" smtClean="0"/>
              <a:t> </a:t>
            </a:r>
            <a:r>
              <a:rPr lang="pt-PT" dirty="0" err="1" smtClean="0"/>
              <a:t>subordination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foreigner</a:t>
            </a:r>
            <a:r>
              <a:rPr lang="pt-PT" dirty="0" smtClean="0"/>
              <a:t> </a:t>
            </a:r>
            <a:r>
              <a:rPr lang="pt-PT" dirty="0" err="1" smtClean="0"/>
              <a:t>descendents</a:t>
            </a:r>
            <a:r>
              <a:rPr lang="pt-PT" dirty="0" smtClean="0"/>
              <a:t> </a:t>
            </a:r>
          </a:p>
          <a:p>
            <a:r>
              <a:rPr lang="pt-PT" dirty="0" err="1" smtClean="0"/>
              <a:t>Foreigner</a:t>
            </a:r>
            <a:r>
              <a:rPr lang="pt-PT" dirty="0" smtClean="0"/>
              <a:t> </a:t>
            </a:r>
            <a:r>
              <a:rPr lang="pt-PT" dirty="0" err="1" smtClean="0"/>
              <a:t>includes</a:t>
            </a:r>
            <a:r>
              <a:rPr lang="pt-PT" dirty="0" smtClean="0"/>
              <a:t> </a:t>
            </a:r>
            <a:r>
              <a:rPr lang="pt-PT" dirty="0" err="1" smtClean="0"/>
              <a:t>illegitimate</a:t>
            </a:r>
            <a:r>
              <a:rPr lang="pt-PT" dirty="0" smtClean="0"/>
              <a:t> </a:t>
            </a:r>
            <a:r>
              <a:rPr lang="pt-PT" dirty="0" err="1" smtClean="0"/>
              <a:t>children</a:t>
            </a:r>
            <a:endParaRPr lang="pt-PT" dirty="0" smtClean="0"/>
          </a:p>
          <a:p>
            <a:r>
              <a:rPr lang="pt-PT" dirty="0" err="1" smtClean="0"/>
              <a:t>Scapegout</a:t>
            </a:r>
            <a:r>
              <a:rPr lang="pt-PT" dirty="0" smtClean="0"/>
              <a:t> </a:t>
            </a:r>
            <a:r>
              <a:rPr lang="pt-PT" dirty="0" err="1" smtClean="0"/>
              <a:t>function</a:t>
            </a:r>
            <a:r>
              <a:rPr lang="pt-PT" dirty="0" smtClean="0"/>
              <a:t> </a:t>
            </a:r>
            <a:r>
              <a:rPr lang="pt-PT" dirty="0" err="1" smtClean="0"/>
              <a:t>stretchs</a:t>
            </a:r>
            <a:r>
              <a:rPr lang="pt-PT" dirty="0" smtClean="0"/>
              <a:t> </a:t>
            </a:r>
            <a:r>
              <a:rPr lang="pt-PT" dirty="0" err="1" smtClean="0"/>
              <a:t>hierarchy</a:t>
            </a:r>
            <a:endParaRPr lang="pt-PT" dirty="0" smtClean="0"/>
          </a:p>
        </p:txBody>
      </p:sp>
    </p:spTree>
    <p:extLst>
      <p:ext uri="{BB962C8B-B14F-4D97-AF65-F5344CB8AC3E}">
        <p14:creationId xmlns:p14="http://schemas.microsoft.com/office/powerpoint/2010/main" val="178053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Conclusion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Social </a:t>
            </a:r>
            <a:r>
              <a:rPr lang="pt-PT" dirty="0" err="1" smtClean="0"/>
              <a:t>theory</a:t>
            </a:r>
            <a:r>
              <a:rPr lang="pt-PT" dirty="0" smtClean="0"/>
              <a:t> </a:t>
            </a:r>
            <a:r>
              <a:rPr lang="pt-PT" dirty="0" err="1" smtClean="0"/>
              <a:t>built</a:t>
            </a:r>
            <a:r>
              <a:rPr lang="pt-PT" dirty="0" smtClean="0"/>
              <a:t> </a:t>
            </a:r>
            <a:r>
              <a:rPr lang="pt-PT" dirty="0" err="1" smtClean="0"/>
              <a:t>around</a:t>
            </a:r>
            <a:r>
              <a:rPr lang="pt-PT" dirty="0" smtClean="0"/>
              <a:t> Social </a:t>
            </a:r>
            <a:r>
              <a:rPr lang="pt-PT" dirty="0" err="1" smtClean="0"/>
              <a:t>State</a:t>
            </a:r>
            <a:r>
              <a:rPr lang="pt-PT" dirty="0" smtClean="0"/>
              <a:t> </a:t>
            </a:r>
            <a:r>
              <a:rPr lang="pt-PT" dirty="0" err="1" smtClean="0"/>
              <a:t>shorten</a:t>
            </a:r>
            <a:r>
              <a:rPr lang="pt-PT" dirty="0" smtClean="0"/>
              <a:t> </a:t>
            </a:r>
            <a:r>
              <a:rPr lang="pt-PT" dirty="0" err="1" smtClean="0"/>
              <a:t>its</a:t>
            </a:r>
            <a:r>
              <a:rPr lang="pt-PT" dirty="0" smtClean="0"/>
              <a:t> </a:t>
            </a:r>
            <a:r>
              <a:rPr lang="pt-PT" dirty="0" err="1" smtClean="0"/>
              <a:t>own</a:t>
            </a:r>
            <a:r>
              <a:rPr lang="pt-PT" dirty="0" smtClean="0"/>
              <a:t> </a:t>
            </a:r>
            <a:r>
              <a:rPr lang="pt-PT" dirty="0" err="1" smtClean="0"/>
              <a:t>views</a:t>
            </a:r>
            <a:r>
              <a:rPr lang="pt-PT" dirty="0" smtClean="0"/>
              <a:t> to </a:t>
            </a:r>
            <a:r>
              <a:rPr lang="pt-PT" dirty="0" err="1" smtClean="0"/>
              <a:t>avoid</a:t>
            </a:r>
            <a:r>
              <a:rPr lang="pt-PT" dirty="0" smtClean="0"/>
              <a:t> </a:t>
            </a:r>
            <a:r>
              <a:rPr lang="pt-PT" dirty="0" err="1" smtClean="0"/>
              <a:t>structural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ontological</a:t>
            </a:r>
            <a:r>
              <a:rPr lang="pt-PT" dirty="0" smtClean="0"/>
              <a:t> </a:t>
            </a:r>
            <a:r>
              <a:rPr lang="pt-PT" dirty="0" err="1" smtClean="0"/>
              <a:t>ill</a:t>
            </a:r>
            <a:r>
              <a:rPr lang="pt-PT" dirty="0" smtClean="0"/>
              <a:t> </a:t>
            </a:r>
            <a:r>
              <a:rPr lang="pt-PT" dirty="0" err="1" smtClean="0"/>
              <a:t>treatments</a:t>
            </a:r>
            <a:r>
              <a:rPr lang="pt-PT" dirty="0" smtClean="0"/>
              <a:t>, as </a:t>
            </a:r>
            <a:r>
              <a:rPr lang="pt-PT" dirty="0" err="1" smtClean="0"/>
              <a:t>if</a:t>
            </a:r>
            <a:r>
              <a:rPr lang="pt-PT" dirty="0" smtClean="0"/>
              <a:t> </a:t>
            </a:r>
            <a:r>
              <a:rPr lang="pt-PT" dirty="0" err="1" smtClean="0"/>
              <a:t>it</a:t>
            </a:r>
            <a:r>
              <a:rPr lang="pt-PT" dirty="0" smtClean="0"/>
              <a:t> </a:t>
            </a:r>
            <a:r>
              <a:rPr lang="pt-PT" dirty="0" err="1" smtClean="0"/>
              <a:t>were</a:t>
            </a:r>
            <a:r>
              <a:rPr lang="pt-PT" dirty="0" smtClean="0"/>
              <a:t> </a:t>
            </a:r>
            <a:r>
              <a:rPr lang="pt-PT" dirty="0" err="1" smtClean="0"/>
              <a:t>only</a:t>
            </a:r>
            <a:r>
              <a:rPr lang="pt-PT" dirty="0" smtClean="0"/>
              <a:t> a </a:t>
            </a:r>
            <a:r>
              <a:rPr lang="pt-PT" dirty="0" err="1" smtClean="0"/>
              <a:t>matter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“</a:t>
            </a:r>
            <a:r>
              <a:rPr lang="pt-PT" dirty="0" err="1" smtClean="0"/>
              <a:t>security</a:t>
            </a:r>
            <a:r>
              <a:rPr lang="pt-PT" dirty="0" smtClean="0"/>
              <a:t>”, out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society</a:t>
            </a:r>
            <a:endParaRPr lang="pt-PT" dirty="0"/>
          </a:p>
          <a:p>
            <a:endParaRPr lang="pt-PT" dirty="0" smtClean="0"/>
          </a:p>
          <a:p>
            <a:r>
              <a:rPr lang="pt-PT" dirty="0"/>
              <a:t>T</a:t>
            </a:r>
            <a:r>
              <a:rPr lang="pt-PT" dirty="0" smtClean="0"/>
              <a:t>o </a:t>
            </a:r>
            <a:r>
              <a:rPr lang="pt-PT" dirty="0" err="1" smtClean="0"/>
              <a:t>survive</a:t>
            </a:r>
            <a:r>
              <a:rPr lang="pt-PT" dirty="0" smtClean="0"/>
              <a:t> </a:t>
            </a:r>
            <a:r>
              <a:rPr lang="pt-PT" dirty="0" err="1" smtClean="0"/>
              <a:t>the</a:t>
            </a:r>
            <a:r>
              <a:rPr lang="pt-PT" dirty="0" smtClean="0"/>
              <a:t> </a:t>
            </a:r>
            <a:r>
              <a:rPr lang="pt-PT" dirty="0" err="1" smtClean="0"/>
              <a:t>conjuncture</a:t>
            </a:r>
            <a:r>
              <a:rPr lang="pt-PT" dirty="0" smtClean="0"/>
              <a:t>, social </a:t>
            </a:r>
            <a:r>
              <a:rPr lang="pt-PT" dirty="0" err="1"/>
              <a:t>theory</a:t>
            </a:r>
            <a:r>
              <a:rPr lang="pt-PT" dirty="0"/>
              <a:t> </a:t>
            </a:r>
            <a:r>
              <a:rPr lang="pt-PT" dirty="0" err="1"/>
              <a:t>should</a:t>
            </a:r>
            <a:r>
              <a:rPr lang="pt-PT" dirty="0"/>
              <a:t> </a:t>
            </a:r>
            <a:r>
              <a:rPr lang="pt-PT" dirty="0" smtClean="0"/>
              <a:t>open </a:t>
            </a:r>
            <a:r>
              <a:rPr lang="pt-PT" dirty="0" err="1" smtClean="0"/>
              <a:t>itself</a:t>
            </a:r>
            <a:r>
              <a:rPr lang="pt-PT" dirty="0" smtClean="0"/>
              <a:t> to </a:t>
            </a:r>
            <a:r>
              <a:rPr lang="pt-PT" dirty="0" err="1" smtClean="0"/>
              <a:t>reality</a:t>
            </a:r>
            <a:r>
              <a:rPr lang="pt-PT" dirty="0" smtClean="0"/>
              <a:t>: social </a:t>
            </a:r>
            <a:r>
              <a:rPr lang="pt-PT" dirty="0" err="1" smtClean="0"/>
              <a:t>human</a:t>
            </a:r>
            <a:r>
              <a:rPr lang="pt-PT" dirty="0" smtClean="0"/>
              <a:t> </a:t>
            </a:r>
            <a:r>
              <a:rPr lang="pt-PT" dirty="0" err="1" smtClean="0"/>
              <a:t>nature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its</a:t>
            </a:r>
            <a:r>
              <a:rPr lang="pt-PT" dirty="0" smtClean="0"/>
              <a:t> uses </a:t>
            </a:r>
            <a:r>
              <a:rPr lang="pt-PT" dirty="0" err="1" smtClean="0"/>
              <a:t>by</a:t>
            </a:r>
            <a:r>
              <a:rPr lang="pt-PT" dirty="0" smtClean="0"/>
              <a:t> </a:t>
            </a:r>
            <a:r>
              <a:rPr lang="pt-PT" dirty="0" err="1" smtClean="0"/>
              <a:t>modern</a:t>
            </a:r>
            <a:r>
              <a:rPr lang="pt-PT" dirty="0" smtClean="0"/>
              <a:t> </a:t>
            </a:r>
            <a:r>
              <a:rPr lang="pt-PT" dirty="0" err="1" smtClean="0"/>
              <a:t>societies</a:t>
            </a:r>
            <a:r>
              <a:rPr lang="pt-PT" dirty="0" smtClean="0"/>
              <a:t>.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616131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Table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content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79069" y="1412876"/>
            <a:ext cx="8229600" cy="4525963"/>
          </a:xfrm>
        </p:spPr>
        <p:txBody>
          <a:bodyPr/>
          <a:lstStyle/>
          <a:p>
            <a:pPr lvl="0"/>
            <a:r>
              <a:rPr lang="en-US" dirty="0" smtClean="0"/>
              <a:t>Prison (kidnapping): is it a cultural or an ontological institution?</a:t>
            </a:r>
          </a:p>
          <a:p>
            <a:pPr lvl="0"/>
            <a:r>
              <a:rPr lang="en-US" dirty="0" smtClean="0"/>
              <a:t>Organization </a:t>
            </a:r>
            <a:r>
              <a:rPr lang="en-US" dirty="0"/>
              <a:t>and Axial Revolution</a:t>
            </a:r>
            <a:endParaRPr lang="pt-PT" dirty="0"/>
          </a:p>
          <a:p>
            <a:pPr lvl="0"/>
            <a:r>
              <a:rPr lang="en-US" dirty="0"/>
              <a:t>Divide to rule (inequality criteria instead of stressing equality) </a:t>
            </a:r>
            <a:endParaRPr lang="pt-PT" dirty="0"/>
          </a:p>
          <a:p>
            <a:pPr lvl="0"/>
            <a:r>
              <a:rPr lang="en-US" dirty="0" smtClean="0"/>
              <a:t>Social theory: embodied </a:t>
            </a:r>
            <a:r>
              <a:rPr lang="en-US" dirty="0"/>
              <a:t>disposition and information </a:t>
            </a:r>
            <a:endParaRPr lang="pt-PT" dirty="0"/>
          </a:p>
          <a:p>
            <a:pPr lvl="0"/>
            <a:r>
              <a:rPr lang="en-US" dirty="0"/>
              <a:t>Misogynous, elitist and </a:t>
            </a:r>
            <a:r>
              <a:rPr lang="en-US" dirty="0" smtClean="0"/>
              <a:t>dissimulated society</a:t>
            </a:r>
            <a:endParaRPr lang="pt-PT" dirty="0"/>
          </a:p>
          <a:p>
            <a:endParaRPr lang="pt-PT" dirty="0" smtClean="0"/>
          </a:p>
          <a:p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8043659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58" y="642918"/>
            <a:ext cx="8229600" cy="1143000"/>
          </a:xfrm>
        </p:spPr>
        <p:txBody>
          <a:bodyPr>
            <a:noAutofit/>
          </a:bodyPr>
          <a:lstStyle/>
          <a:p>
            <a:r>
              <a:rPr lang="pt-PT" sz="9600" dirty="0" err="1" smtClean="0"/>
              <a:t>End</a:t>
            </a:r>
            <a:endParaRPr lang="pt-PT" sz="9600" dirty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r>
              <a:rPr lang="pt-PT" sz="2400" dirty="0">
                <a:hlinkClick r:id="rId3"/>
              </a:rPr>
              <a:t>http://iscte.pt/~apad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 smtClean="0">
              <a:hlinkClick r:id="rId4"/>
            </a:endParaRPr>
          </a:p>
          <a:p>
            <a:pPr algn="ctr">
              <a:buFontTx/>
              <a:buNone/>
            </a:pPr>
            <a:endParaRPr lang="pt-PT" sz="2400" dirty="0" smtClean="0"/>
          </a:p>
          <a:p>
            <a:pPr algn="ctr">
              <a:buFontTx/>
              <a:buNone/>
            </a:pPr>
            <a:r>
              <a:rPr lang="pt-PT" sz="2400" dirty="0" smtClean="0">
                <a:hlinkClick r:id="rId5"/>
              </a:rPr>
              <a:t>http://iscte.pt/~apad/estesp/trilogia.htm</a:t>
            </a:r>
            <a:r>
              <a:rPr lang="pt-PT" sz="2400" dirty="0" smtClean="0"/>
              <a:t> </a:t>
            </a:r>
          </a:p>
          <a:p>
            <a:pPr algn="ctr">
              <a:buFontTx/>
              <a:buNone/>
            </a:pPr>
            <a:r>
              <a:rPr lang="pt-PT" sz="2400" dirty="0" smtClean="0"/>
              <a:t> </a:t>
            </a: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  <a:p>
            <a:pPr algn="ctr">
              <a:buFontTx/>
              <a:buNone/>
            </a:pPr>
            <a:endParaRPr lang="pt-PT" sz="2400" dirty="0"/>
          </a:p>
        </p:txBody>
      </p:sp>
    </p:spTree>
    <p:extLst>
      <p:ext uri="{BB962C8B-B14F-4D97-AF65-F5344CB8AC3E}">
        <p14:creationId xmlns:p14="http://schemas.microsoft.com/office/powerpoint/2010/main" val="4103313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Kidnapping</a:t>
            </a:r>
            <a:r>
              <a:rPr lang="pt-PT" dirty="0" smtClean="0"/>
              <a:t> 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smtClean="0"/>
              <a:t>Kid-</a:t>
            </a:r>
            <a:r>
              <a:rPr lang="pt-PT" dirty="0" err="1" smtClean="0"/>
              <a:t>napping</a:t>
            </a:r>
            <a:r>
              <a:rPr lang="pt-PT" dirty="0" smtClean="0"/>
              <a:t> – </a:t>
            </a:r>
            <a:r>
              <a:rPr lang="pt-PT" dirty="0" err="1" smtClean="0"/>
              <a:t>reproduction</a:t>
            </a:r>
            <a:r>
              <a:rPr lang="pt-PT" dirty="0" smtClean="0"/>
              <a:t> </a:t>
            </a:r>
            <a:r>
              <a:rPr lang="pt-PT" dirty="0" err="1" smtClean="0"/>
              <a:t>need</a:t>
            </a:r>
            <a:r>
              <a:rPr lang="pt-PT" dirty="0" smtClean="0"/>
              <a:t> </a:t>
            </a:r>
          </a:p>
          <a:p>
            <a:r>
              <a:rPr lang="pt-PT" dirty="0" err="1" smtClean="0"/>
              <a:t>Kidnapping</a:t>
            </a:r>
            <a:r>
              <a:rPr lang="pt-PT" dirty="0" smtClean="0"/>
              <a:t> – non </a:t>
            </a:r>
            <a:r>
              <a:rPr lang="pt-PT" dirty="0" err="1" smtClean="0"/>
              <a:t>incestuous</a:t>
            </a:r>
            <a:r>
              <a:rPr lang="pt-PT" dirty="0" smtClean="0"/>
              <a:t> </a:t>
            </a:r>
            <a:r>
              <a:rPr lang="pt-PT" dirty="0" err="1" smtClean="0"/>
              <a:t>reproduction</a:t>
            </a:r>
            <a:endParaRPr lang="pt-PT" dirty="0" smtClean="0"/>
          </a:p>
          <a:p>
            <a:r>
              <a:rPr lang="pt-PT" dirty="0" err="1" smtClean="0"/>
              <a:t>Control</a:t>
            </a:r>
            <a:r>
              <a:rPr lang="pt-PT" dirty="0" smtClean="0"/>
              <a:t> </a:t>
            </a:r>
            <a:r>
              <a:rPr lang="pt-PT" dirty="0" err="1" smtClean="0"/>
              <a:t>over</a:t>
            </a:r>
            <a:r>
              <a:rPr lang="pt-PT" dirty="0" smtClean="0"/>
              <a:t> </a:t>
            </a:r>
            <a:r>
              <a:rPr lang="pt-PT" dirty="0" err="1" smtClean="0"/>
              <a:t>women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social </a:t>
            </a:r>
            <a:r>
              <a:rPr lang="pt-PT" dirty="0" err="1" smtClean="0"/>
              <a:t>identity</a:t>
            </a:r>
            <a:endParaRPr lang="pt-PT" dirty="0" smtClean="0"/>
          </a:p>
          <a:p>
            <a:r>
              <a:rPr lang="pt-PT" dirty="0" smtClean="0"/>
              <a:t>Hierarchical </a:t>
            </a:r>
            <a:r>
              <a:rPr lang="pt-PT" dirty="0" err="1" smtClean="0"/>
              <a:t>organization</a:t>
            </a:r>
            <a:r>
              <a:rPr lang="pt-PT" dirty="0" smtClean="0"/>
              <a:t> </a:t>
            </a:r>
            <a:r>
              <a:rPr lang="pt-PT" dirty="0" err="1" smtClean="0"/>
              <a:t>over</a:t>
            </a:r>
            <a:r>
              <a:rPr lang="pt-PT" dirty="0" smtClean="0"/>
              <a:t> </a:t>
            </a:r>
            <a:r>
              <a:rPr lang="pt-PT" dirty="0" err="1" smtClean="0"/>
              <a:t>violence</a:t>
            </a:r>
            <a:r>
              <a:rPr lang="pt-PT" dirty="0" smtClean="0"/>
              <a:t> </a:t>
            </a:r>
          </a:p>
          <a:p>
            <a:r>
              <a:rPr lang="pt-PT" dirty="0" err="1" smtClean="0"/>
              <a:t>Superiority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violent</a:t>
            </a:r>
            <a:r>
              <a:rPr lang="pt-PT" dirty="0" smtClean="0"/>
              <a:t> </a:t>
            </a:r>
            <a:r>
              <a:rPr lang="pt-PT" dirty="0" err="1" smtClean="0"/>
              <a:t>organization</a:t>
            </a:r>
            <a:r>
              <a:rPr lang="pt-PT" dirty="0" smtClean="0"/>
              <a:t> (Axial </a:t>
            </a:r>
            <a:r>
              <a:rPr lang="pt-PT" dirty="0" err="1" smtClean="0"/>
              <a:t>Revolution</a:t>
            </a:r>
            <a:r>
              <a:rPr lang="pt-PT" dirty="0" smtClean="0"/>
              <a:t>)</a:t>
            </a:r>
          </a:p>
          <a:p>
            <a:r>
              <a:rPr lang="pt-PT" dirty="0" err="1" smtClean="0"/>
              <a:t>Loyalty</a:t>
            </a:r>
            <a:r>
              <a:rPr lang="pt-PT" dirty="0" smtClean="0"/>
              <a:t> </a:t>
            </a:r>
            <a:r>
              <a:rPr lang="pt-PT" dirty="0" err="1" smtClean="0"/>
              <a:t>threat</a:t>
            </a:r>
            <a:r>
              <a:rPr lang="pt-PT" dirty="0" smtClean="0"/>
              <a:t> 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772036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Evolution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culture</a:t>
            </a:r>
            <a:endParaRPr lang="pt-PT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dirty="0" err="1" smtClean="0"/>
              <a:t>Symbolic</a:t>
            </a:r>
            <a:r>
              <a:rPr lang="pt-PT" dirty="0" smtClean="0"/>
              <a:t> </a:t>
            </a:r>
            <a:r>
              <a:rPr lang="pt-PT" dirty="0" err="1" smtClean="0"/>
              <a:t>violence</a:t>
            </a:r>
            <a:endParaRPr lang="pt-PT" dirty="0" smtClean="0"/>
          </a:p>
          <a:p>
            <a:r>
              <a:rPr lang="pt-PT" dirty="0" err="1" smtClean="0"/>
              <a:t>Organization</a:t>
            </a:r>
            <a:r>
              <a:rPr lang="pt-PT" dirty="0" smtClean="0"/>
              <a:t> </a:t>
            </a:r>
            <a:r>
              <a:rPr lang="pt-PT" dirty="0" err="1" smtClean="0"/>
              <a:t>over</a:t>
            </a:r>
            <a:r>
              <a:rPr lang="pt-PT" dirty="0" smtClean="0"/>
              <a:t> </a:t>
            </a:r>
            <a:r>
              <a:rPr lang="pt-PT" dirty="0" err="1" smtClean="0"/>
              <a:t>violence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ideology</a:t>
            </a:r>
            <a:r>
              <a:rPr lang="pt-PT" dirty="0" smtClean="0"/>
              <a:t> (</a:t>
            </a:r>
            <a:r>
              <a:rPr lang="pt-PT" dirty="0" err="1" smtClean="0"/>
              <a:t>justification</a:t>
            </a:r>
            <a:r>
              <a:rPr lang="pt-PT" dirty="0" smtClean="0"/>
              <a:t>)</a:t>
            </a:r>
          </a:p>
          <a:p>
            <a:r>
              <a:rPr lang="pt-PT" dirty="0" err="1" smtClean="0"/>
              <a:t>Modernity</a:t>
            </a:r>
            <a:r>
              <a:rPr lang="pt-PT" dirty="0" smtClean="0"/>
              <a:t> as </a:t>
            </a:r>
            <a:r>
              <a:rPr lang="pt-PT" dirty="0" err="1" smtClean="0"/>
              <a:t>multiplication</a:t>
            </a:r>
            <a:r>
              <a:rPr lang="pt-PT" dirty="0" smtClean="0"/>
              <a:t>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institutionalization</a:t>
            </a:r>
            <a:endParaRPr lang="pt-PT" dirty="0" smtClean="0"/>
          </a:p>
          <a:p>
            <a:r>
              <a:rPr lang="pt-PT" dirty="0" err="1" smtClean="0"/>
              <a:t>Civilization</a:t>
            </a:r>
            <a:r>
              <a:rPr lang="pt-PT" dirty="0" smtClean="0"/>
              <a:t> </a:t>
            </a:r>
            <a:r>
              <a:rPr lang="pt-PT" dirty="0" err="1" smtClean="0"/>
              <a:t>process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war</a:t>
            </a:r>
            <a:endParaRPr lang="pt-PT" dirty="0" smtClean="0"/>
          </a:p>
          <a:p>
            <a:r>
              <a:rPr lang="pt-PT" dirty="0" smtClean="0"/>
              <a:t>Social </a:t>
            </a:r>
            <a:r>
              <a:rPr lang="pt-PT" dirty="0" err="1" smtClean="0"/>
              <a:t>theory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</a:t>
            </a:r>
            <a:r>
              <a:rPr lang="pt-PT" dirty="0" err="1" smtClean="0"/>
              <a:t>violence</a:t>
            </a:r>
            <a:r>
              <a:rPr lang="pt-PT" dirty="0" smtClean="0"/>
              <a:t> (</a:t>
            </a:r>
            <a:r>
              <a:rPr lang="pt-PT" dirty="0" err="1" smtClean="0"/>
              <a:t>studying</a:t>
            </a:r>
            <a:r>
              <a:rPr lang="pt-PT" dirty="0" smtClean="0"/>
              <a:t> </a:t>
            </a:r>
            <a:r>
              <a:rPr lang="pt-PT" dirty="0" err="1" smtClean="0"/>
              <a:t>inequality</a:t>
            </a:r>
            <a:r>
              <a:rPr lang="pt-PT" dirty="0" smtClean="0"/>
              <a:t> </a:t>
            </a:r>
            <a:r>
              <a:rPr lang="pt-PT" dirty="0" err="1" smtClean="0"/>
              <a:t>or</a:t>
            </a:r>
            <a:r>
              <a:rPr lang="pt-PT" dirty="0" smtClean="0"/>
              <a:t> </a:t>
            </a:r>
            <a:r>
              <a:rPr lang="pt-PT" dirty="0" err="1" smtClean="0"/>
              <a:t>equality</a:t>
            </a:r>
            <a:r>
              <a:rPr lang="pt-PT" dirty="0" smtClean="0"/>
              <a:t>?)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240501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Posição de Conteú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1394940"/>
              </p:ext>
            </p:extLst>
          </p:nvPr>
        </p:nvGraphicFramePr>
        <p:xfrm>
          <a:off x="478617" y="300190"/>
          <a:ext cx="8329642" cy="1185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4821"/>
                <a:gridCol w="4164821"/>
              </a:tblGrid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sz="2800" dirty="0" err="1" smtClean="0"/>
                        <a:t>Polítics</a:t>
                      </a:r>
                      <a:endParaRPr lang="pt-P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800" dirty="0" err="1" smtClean="0"/>
                        <a:t>Culture</a:t>
                      </a:r>
                      <a:endParaRPr lang="pt-PT" sz="2800" dirty="0"/>
                    </a:p>
                  </a:txBody>
                  <a:tcPr/>
                </a:tc>
              </a:tr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sz="2800" dirty="0" err="1" smtClean="0"/>
                        <a:t>Economy</a:t>
                      </a:r>
                      <a:endParaRPr lang="pt-P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PT" sz="2800" dirty="0" smtClean="0"/>
                        <a:t>(</a:t>
                      </a:r>
                      <a:r>
                        <a:rPr lang="pt-PT" sz="2800" dirty="0" err="1" smtClean="0"/>
                        <a:t>modern</a:t>
                      </a:r>
                      <a:r>
                        <a:rPr lang="pt-PT" sz="2800" dirty="0" smtClean="0"/>
                        <a:t>)</a:t>
                      </a:r>
                      <a:r>
                        <a:rPr lang="pt-PT" sz="2800" baseline="0" dirty="0" smtClean="0"/>
                        <a:t> </a:t>
                      </a:r>
                      <a:r>
                        <a:rPr lang="pt-PT" sz="2800" dirty="0" err="1" smtClean="0"/>
                        <a:t>Society</a:t>
                      </a:r>
                      <a:endParaRPr lang="pt-PT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357290" y="1732798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err="1" smtClean="0"/>
              <a:t>Structural</a:t>
            </a:r>
            <a:r>
              <a:rPr lang="pt-PT" dirty="0" smtClean="0"/>
              <a:t> </a:t>
            </a:r>
            <a:r>
              <a:rPr lang="pt-PT" dirty="0" err="1" smtClean="0"/>
              <a:t>funcionalism</a:t>
            </a:r>
            <a:r>
              <a:rPr lang="pt-PT" dirty="0" smtClean="0"/>
              <a:t> </a:t>
            </a:r>
            <a:r>
              <a:rPr lang="pt-PT" dirty="0" err="1" smtClean="0"/>
              <a:t>and</a:t>
            </a:r>
            <a:r>
              <a:rPr lang="pt-PT" dirty="0" smtClean="0"/>
              <a:t> media </a:t>
            </a:r>
            <a:r>
              <a:rPr lang="pt-PT" dirty="0" err="1" smtClean="0"/>
              <a:t>info</a:t>
            </a:r>
            <a:endParaRPr lang="pt-PT" dirty="0"/>
          </a:p>
        </p:txBody>
      </p:sp>
      <p:pic>
        <p:nvPicPr>
          <p:cNvPr id="10" name="Picture 2" descr="http://www.ppublico.org/nfse/mage/images/stories/beneficios/sociedad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035951" y="2348880"/>
            <a:ext cx="5214974" cy="371567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71251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214414" y="4365104"/>
            <a:ext cx="6572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dirty="0" err="1" smtClean="0"/>
              <a:t>Giddens</a:t>
            </a:r>
            <a:r>
              <a:rPr lang="pt-PT" dirty="0" smtClean="0"/>
              <a:t>´ critique, internacional </a:t>
            </a:r>
            <a:r>
              <a:rPr lang="pt-PT" dirty="0" err="1" smtClean="0"/>
              <a:t>relations</a:t>
            </a:r>
            <a:r>
              <a:rPr lang="pt-PT" dirty="0" smtClean="0"/>
              <a:t> </a:t>
            </a:r>
            <a:endParaRPr lang="pt-PT" dirty="0"/>
          </a:p>
        </p:txBody>
      </p:sp>
      <p:graphicFrame>
        <p:nvGraphicFramePr>
          <p:cNvPr id="9" name="Marcador de Posição de Conteúd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01304788"/>
              </p:ext>
            </p:extLst>
          </p:nvPr>
        </p:nvGraphicFramePr>
        <p:xfrm>
          <a:off x="611560" y="4941168"/>
          <a:ext cx="8329642" cy="1185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64821"/>
                <a:gridCol w="4164821"/>
              </a:tblGrid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sz="2800" dirty="0" err="1" smtClean="0"/>
                        <a:t>Capitalism</a:t>
                      </a:r>
                      <a:endParaRPr lang="pt-P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800" dirty="0" err="1" smtClean="0"/>
                        <a:t>Industrialism</a:t>
                      </a:r>
                      <a:endParaRPr lang="pt-PT" sz="2800" dirty="0"/>
                    </a:p>
                  </a:txBody>
                  <a:tcPr/>
                </a:tc>
              </a:tr>
              <a:tr h="592929">
                <a:tc>
                  <a:txBody>
                    <a:bodyPr/>
                    <a:lstStyle/>
                    <a:p>
                      <a:pPr algn="ctr"/>
                      <a:r>
                        <a:rPr lang="pt-PT" sz="2800" dirty="0" err="1" smtClean="0"/>
                        <a:t>War</a:t>
                      </a:r>
                      <a:endParaRPr lang="pt-PT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PT" sz="2800" dirty="0" smtClean="0"/>
                        <a:t>Social </a:t>
                      </a:r>
                      <a:r>
                        <a:rPr lang="pt-PT" sz="2800" dirty="0" err="1" smtClean="0"/>
                        <a:t>control</a:t>
                      </a:r>
                      <a:r>
                        <a:rPr lang="pt-PT" sz="2800" dirty="0" smtClean="0"/>
                        <a:t> (</a:t>
                      </a:r>
                      <a:r>
                        <a:rPr lang="pt-PT" sz="2800" dirty="0" err="1" smtClean="0"/>
                        <a:t>security</a:t>
                      </a:r>
                      <a:r>
                        <a:rPr lang="pt-PT" sz="2800" dirty="0" smtClean="0"/>
                        <a:t>)</a:t>
                      </a:r>
                      <a:endParaRPr lang="pt-PT" sz="2800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http://tse1.mm.bing.net/th?&amp;id=OIP.Md2eaa5e29b76df3200813835d0775613o0&amp;w=258&amp;h=142&amp;c=0&amp;pid=1.9&amp;rs=0&amp;p=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3793" y="176418"/>
            <a:ext cx="6933537" cy="4085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9649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People</a:t>
            </a:r>
            <a:r>
              <a:rPr lang="pt-PT" dirty="0" smtClean="0"/>
              <a:t> out </a:t>
            </a:r>
            <a:r>
              <a:rPr lang="pt-PT" dirty="0" err="1" smtClean="0"/>
              <a:t>of</a:t>
            </a:r>
            <a:r>
              <a:rPr lang="pt-PT" dirty="0" smtClean="0"/>
              <a:t> </a:t>
            </a:r>
            <a:r>
              <a:rPr lang="pt-PT" dirty="0" err="1" smtClean="0"/>
              <a:t>society</a:t>
            </a:r>
            <a:endParaRPr lang="pt-PT" dirty="0"/>
          </a:p>
        </p:txBody>
      </p:sp>
      <p:pic>
        <p:nvPicPr>
          <p:cNvPr id="44034" name="Picture 2" descr="http://1.bp.blogspot.com/-fd-ab8Qid_o/TeDPoOJeE7I/AAAAAAAARNU/0Ke-xuLF4BM/s1600/economia-cultura-e-sociedade-m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28794" y="2143116"/>
            <a:ext cx="4286280" cy="42195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8546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 smtClean="0"/>
              <a:t>Human</a:t>
            </a:r>
            <a:r>
              <a:rPr lang="pt-PT" dirty="0" smtClean="0"/>
              <a:t> social </a:t>
            </a:r>
            <a:r>
              <a:rPr lang="pt-PT" dirty="0" err="1" smtClean="0"/>
              <a:t>nature</a:t>
            </a:r>
            <a:endParaRPr lang="pt-PT" dirty="0"/>
          </a:p>
        </p:txBody>
      </p:sp>
      <p:grpSp>
        <p:nvGrpSpPr>
          <p:cNvPr id="5" name="Group 1"/>
          <p:cNvGrpSpPr>
            <a:grpSpLocks noChangeAspect="1"/>
          </p:cNvGrpSpPr>
          <p:nvPr/>
        </p:nvGrpSpPr>
        <p:grpSpPr bwMode="auto">
          <a:xfrm>
            <a:off x="999626" y="1864602"/>
            <a:ext cx="6755663" cy="3534447"/>
            <a:chOff x="1789" y="1759"/>
            <a:chExt cx="5847" cy="3549"/>
          </a:xfrm>
        </p:grpSpPr>
        <p:sp>
          <p:nvSpPr>
            <p:cNvPr id="6" name="Line 10"/>
            <p:cNvSpPr>
              <a:spLocks noChangeShapeType="1"/>
            </p:cNvSpPr>
            <p:nvPr/>
          </p:nvSpPr>
          <p:spPr bwMode="auto">
            <a:xfrm flipV="1">
              <a:off x="3806" y="1759"/>
              <a:ext cx="0" cy="23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7" name="Line 9"/>
            <p:cNvSpPr>
              <a:spLocks noChangeShapeType="1"/>
            </p:cNvSpPr>
            <p:nvPr/>
          </p:nvSpPr>
          <p:spPr bwMode="auto">
            <a:xfrm flipH="1">
              <a:off x="2734" y="4074"/>
              <a:ext cx="1072" cy="123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8" name="Line 8"/>
            <p:cNvSpPr>
              <a:spLocks noChangeShapeType="1"/>
            </p:cNvSpPr>
            <p:nvPr/>
          </p:nvSpPr>
          <p:spPr bwMode="auto">
            <a:xfrm>
              <a:off x="3806" y="4074"/>
              <a:ext cx="383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3806" y="4074"/>
              <a:ext cx="1" cy="108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0" name="Line 6"/>
            <p:cNvSpPr>
              <a:spLocks noChangeShapeType="1"/>
            </p:cNvSpPr>
            <p:nvPr/>
          </p:nvSpPr>
          <p:spPr bwMode="auto">
            <a:xfrm flipH="1">
              <a:off x="2427" y="4074"/>
              <a:ext cx="1379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1" name="Line 5"/>
            <p:cNvSpPr>
              <a:spLocks noChangeShapeType="1"/>
            </p:cNvSpPr>
            <p:nvPr/>
          </p:nvSpPr>
          <p:spPr bwMode="auto">
            <a:xfrm flipV="1">
              <a:off x="3806" y="3456"/>
              <a:ext cx="459" cy="61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pt-PT"/>
            </a:p>
          </p:txBody>
        </p:sp>
        <p:sp>
          <p:nvSpPr>
            <p:cNvPr id="12" name="Text Box 4"/>
            <p:cNvSpPr txBox="1">
              <a:spLocks noChangeArrowheads="1"/>
            </p:cNvSpPr>
            <p:nvPr/>
          </p:nvSpPr>
          <p:spPr bwMode="auto">
            <a:xfrm>
              <a:off x="1789" y="2254"/>
              <a:ext cx="1693" cy="698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2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Doing</a:t>
              </a:r>
              <a:endParaRPr kumimoji="0" lang="pt-P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3" name="Text Box 3"/>
            <p:cNvSpPr txBox="1">
              <a:spLocks noChangeArrowheads="1"/>
            </p:cNvSpPr>
            <p:nvPr/>
          </p:nvSpPr>
          <p:spPr bwMode="auto">
            <a:xfrm>
              <a:off x="4572" y="2182"/>
              <a:ext cx="1907" cy="602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2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Voice</a:t>
              </a:r>
              <a:endParaRPr kumimoji="0" lang="pt-P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14" name="Text Box 2"/>
            <p:cNvSpPr txBox="1">
              <a:spLocks noChangeArrowheads="1"/>
            </p:cNvSpPr>
            <p:nvPr/>
          </p:nvSpPr>
          <p:spPr bwMode="auto">
            <a:xfrm>
              <a:off x="3953" y="4478"/>
              <a:ext cx="1237" cy="620"/>
            </a:xfrm>
            <a:prstGeom prst="rect">
              <a:avLst/>
            </a:prstGeom>
            <a:solidFill>
              <a:srgbClr val="FFFFFF">
                <a:alpha val="0"/>
              </a:srgbClr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pt-PT" sz="2600" b="0" i="0" u="none" strike="noStrike" cap="none" normalizeH="0" baseline="0" dirty="0" err="1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Times New Roman" pitchFamily="18" charset="0"/>
                </a:rPr>
                <a:t>Being</a:t>
              </a:r>
              <a:endParaRPr kumimoji="0" lang="pt-PT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940022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Social </a:t>
            </a:r>
            <a:r>
              <a:rPr lang="pt-PT" dirty="0" err="1" smtClean="0"/>
              <a:t>struggles</a:t>
            </a:r>
            <a:endParaRPr lang="pt-PT" dirty="0"/>
          </a:p>
        </p:txBody>
      </p:sp>
      <p:pic>
        <p:nvPicPr>
          <p:cNvPr id="3074" name="Picture 2" descr="http://tse1.mm.bing.net/th?&amp;id=OIP.Mb53f67f6399722762b1b9c5331c36fedo0&amp;w=188&amp;h=284&amp;c=0&amp;pid=1.9&amp;rs=0&amp;p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417638"/>
            <a:ext cx="3168352" cy="47862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282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lo de apresentação predefinido">
  <a:themeElements>
    <a:clrScheme name="Modelo de apresentação predefini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elo de apresentação predefini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Modelo de apresentação predefini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elo de apresentação predefini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elo de apresentação predefini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3118</TotalTime>
  <Words>396</Words>
  <Application>Microsoft Office PowerPoint</Application>
  <PresentationFormat>Apresentação no Ecrã (4:3)</PresentationFormat>
  <Paragraphs>131</Paragraphs>
  <Slides>20</Slides>
  <Notes>12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20</vt:i4>
      </vt:variant>
    </vt:vector>
  </HeadingPairs>
  <TitlesOfParts>
    <vt:vector size="21" baseType="lpstr">
      <vt:lpstr>Modelo de apresentação predefinido</vt:lpstr>
      <vt:lpstr>Social Theory Crisis and State Kidnapping</vt:lpstr>
      <vt:lpstr>Table of content</vt:lpstr>
      <vt:lpstr>Kidnapping </vt:lpstr>
      <vt:lpstr>Evolution and culture</vt:lpstr>
      <vt:lpstr>Apresentação do PowerPoint</vt:lpstr>
      <vt:lpstr>Apresentação do PowerPoint</vt:lpstr>
      <vt:lpstr>People out of society</vt:lpstr>
      <vt:lpstr>Human social nature</vt:lpstr>
      <vt:lpstr>Social struggles</vt:lpstr>
      <vt:lpstr>Apresentação do PowerPoint</vt:lpstr>
      <vt:lpstr>Centripetal paradigm</vt:lpstr>
      <vt:lpstr>Centrifugal theories</vt:lpstr>
      <vt:lpstr>Analytic focus</vt:lpstr>
      <vt:lpstr>Apresentação do PowerPoint</vt:lpstr>
      <vt:lpstr>Apresentação do PowerPoint</vt:lpstr>
      <vt:lpstr>Apresentação do PowerPoint</vt:lpstr>
      <vt:lpstr>Reality shock</vt:lpstr>
      <vt:lpstr>Solidarity does not avoid strutural violence</vt:lpstr>
      <vt:lpstr>Conclusion</vt:lpstr>
      <vt:lpstr>End</vt:lpstr>
    </vt:vector>
  </TitlesOfParts>
  <Company>O nome da sua organização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O seu nome de utilizador</dc:creator>
  <cp:lastModifiedBy>Antonio Dores</cp:lastModifiedBy>
  <cp:revision>254</cp:revision>
  <dcterms:created xsi:type="dcterms:W3CDTF">2005-12-05T12:20:13Z</dcterms:created>
  <dcterms:modified xsi:type="dcterms:W3CDTF">2016-03-18T06:59:28Z</dcterms:modified>
</cp:coreProperties>
</file>