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69D6F-B789-48BE-B119-D54B00EF183A}" type="datetimeFigureOut">
              <a:rPr lang="pt-PT" smtClean="0"/>
              <a:pPr/>
              <a:t>22-11-2011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378F5-981D-4CE5-8D46-B63E393B84D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14</a:t>
            </a:fld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16</a:t>
            </a:fld>
            <a:endParaRPr lang="pt-P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17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2377-B723-49C0-8292-FE66342C45B3}" type="datetimeFigureOut">
              <a:rPr lang="pt-PT" smtClean="0"/>
              <a:pPr/>
              <a:t>22-11-2011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162-C31B-47D3-922A-BB34CAB4F8E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2377-B723-49C0-8292-FE66342C45B3}" type="datetimeFigureOut">
              <a:rPr lang="pt-PT" smtClean="0"/>
              <a:pPr/>
              <a:t>22-11-2011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162-C31B-47D3-922A-BB34CAB4F8E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2377-B723-49C0-8292-FE66342C45B3}" type="datetimeFigureOut">
              <a:rPr lang="pt-PT" smtClean="0"/>
              <a:pPr/>
              <a:t>22-11-2011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162-C31B-47D3-922A-BB34CAB4F8E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2377-B723-49C0-8292-FE66342C45B3}" type="datetimeFigureOut">
              <a:rPr lang="pt-PT" smtClean="0"/>
              <a:pPr/>
              <a:t>22-11-2011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162-C31B-47D3-922A-BB34CAB4F8E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2377-B723-49C0-8292-FE66342C45B3}" type="datetimeFigureOut">
              <a:rPr lang="pt-PT" smtClean="0"/>
              <a:pPr/>
              <a:t>22-11-2011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162-C31B-47D3-922A-BB34CAB4F8E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2377-B723-49C0-8292-FE66342C45B3}" type="datetimeFigureOut">
              <a:rPr lang="pt-PT" smtClean="0"/>
              <a:pPr/>
              <a:t>22-11-2011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162-C31B-47D3-922A-BB34CAB4F8E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2377-B723-49C0-8292-FE66342C45B3}" type="datetimeFigureOut">
              <a:rPr lang="pt-PT" smtClean="0"/>
              <a:pPr/>
              <a:t>22-11-2011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162-C31B-47D3-922A-BB34CAB4F8E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2377-B723-49C0-8292-FE66342C45B3}" type="datetimeFigureOut">
              <a:rPr lang="pt-PT" smtClean="0"/>
              <a:pPr/>
              <a:t>22-11-2011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162-C31B-47D3-922A-BB34CAB4F8E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2377-B723-49C0-8292-FE66342C45B3}" type="datetimeFigureOut">
              <a:rPr lang="pt-PT" smtClean="0"/>
              <a:pPr/>
              <a:t>22-11-2011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162-C31B-47D3-922A-BB34CAB4F8E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2377-B723-49C0-8292-FE66342C45B3}" type="datetimeFigureOut">
              <a:rPr lang="pt-PT" smtClean="0"/>
              <a:pPr/>
              <a:t>22-11-2011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162-C31B-47D3-922A-BB34CAB4F8E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2377-B723-49C0-8292-FE66342C45B3}" type="datetimeFigureOut">
              <a:rPr lang="pt-PT" smtClean="0"/>
              <a:pPr/>
              <a:t>22-11-2011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2162-C31B-47D3-922A-BB34CAB4F8E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42377-B723-49C0-8292-FE66342C45B3}" type="datetimeFigureOut">
              <a:rPr lang="pt-PT" smtClean="0"/>
              <a:pPr/>
              <a:t>22-11-2011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22162-C31B-47D3-922A-BB34CAB4F8E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www.youtube.com/watch?v=VT3wKbBNo6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S%C3%ADndrome_de_Estocolmo" TargetMode="External"/><Relationship Id="rId5" Type="http://schemas.openxmlformats.org/officeDocument/2006/relationships/hyperlink" Target="http://www.prisonexp.org/" TargetMode="External"/><Relationship Id="rId4" Type="http://schemas.openxmlformats.org/officeDocument/2006/relationships/hyperlink" Target="http://www.lucifereffect.com/lucifer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Espírito e Sociedade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85874"/>
          </a:xfrm>
        </p:spPr>
        <p:txBody>
          <a:bodyPr/>
          <a:lstStyle/>
          <a:p>
            <a:r>
              <a:rPr lang="pt-PT" dirty="0"/>
              <a:t>retomar investigações esquecidas com novos métodos</a:t>
            </a:r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 flipH="1">
            <a:off x="1071538" y="5786454"/>
            <a:ext cx="5240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António Pedro Dores, 2011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Forma vs conteúdo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psicologia troca com a sociologia a forma e o conteúdo – a personalidade interior vs o indivíduo manipulado</a:t>
            </a:r>
          </a:p>
          <a:p>
            <a:endParaRPr lang="pt-PT" dirty="0" smtClean="0"/>
          </a:p>
          <a:p>
            <a:r>
              <a:rPr lang="pt-PT" dirty="0" smtClean="0"/>
              <a:t>Quando o poder cai na rua a personalidade de cada um torna-se social e os hábitos ao caírem desnudam a natureza dialéctica da evolução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Função </a:t>
            </a:r>
            <a:r>
              <a:rPr lang="pt-PT" dirty="0" err="1" smtClean="0"/>
              <a:t>homeostática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Produção de evidências por vias metodológicas tradicionais é fácil e possível</a:t>
            </a:r>
          </a:p>
          <a:p>
            <a:r>
              <a:rPr lang="pt-PT" dirty="0" smtClean="0"/>
              <a:t>Produção de evidências por via de novas metodologias importadas das </a:t>
            </a:r>
            <a:r>
              <a:rPr lang="pt-PT" dirty="0" err="1" smtClean="0"/>
              <a:t>bio-tecnologias</a:t>
            </a:r>
            <a:r>
              <a:rPr lang="pt-PT" dirty="0" smtClean="0"/>
              <a:t>, das </a:t>
            </a:r>
            <a:r>
              <a:rPr lang="pt-PT" dirty="0" err="1" smtClean="0"/>
              <a:t>bio-medicinas</a:t>
            </a:r>
            <a:r>
              <a:rPr lang="pt-PT" dirty="0" smtClean="0"/>
              <a:t> seriam mais precisas e credíveis: permitiriam estabelecer a sociologia como uma teoria científica da natureza, como as outras.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Figura 1. Sensibilidades face à política penal, produzidas por análise factorial de correspondências </a:t>
            </a:r>
            <a:r>
              <a:rPr lang="pt-PT" sz="1800" dirty="0" smtClean="0"/>
              <a:t>(SPSS- </a:t>
            </a:r>
            <a:r>
              <a:rPr lang="pt-PT" sz="1800" dirty="0" err="1" smtClean="0"/>
              <a:t>dimension</a:t>
            </a:r>
            <a:r>
              <a:rPr lang="pt-PT" sz="1800" dirty="0" smtClean="0"/>
              <a:t> </a:t>
            </a:r>
            <a:r>
              <a:rPr lang="pt-PT" sz="1800" dirty="0" err="1" smtClean="0"/>
              <a:t>reduction</a:t>
            </a:r>
            <a:r>
              <a:rPr lang="pt-PT" sz="1800" dirty="0" smtClean="0"/>
              <a:t>/</a:t>
            </a:r>
            <a:r>
              <a:rPr lang="pt-PT" sz="1800" dirty="0" err="1" smtClean="0"/>
              <a:t>optimal</a:t>
            </a:r>
            <a:r>
              <a:rPr lang="pt-PT" sz="1800" dirty="0" smtClean="0"/>
              <a:t> </a:t>
            </a:r>
            <a:r>
              <a:rPr lang="pt-PT" sz="1800" dirty="0" err="1" smtClean="0"/>
              <a:t>scaling</a:t>
            </a:r>
            <a:r>
              <a:rPr lang="pt-PT" sz="1800" dirty="0" smtClean="0"/>
              <a:t>)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000216"/>
            <a:ext cx="764386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Tabela 1. Disponibilidade das turmas para encenar a violência</a:t>
            </a:r>
            <a:br>
              <a:rPr lang="pt-PT" dirty="0" smtClean="0"/>
            </a:br>
            <a:endParaRPr lang="pt-PT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000100" y="1571612"/>
          <a:ext cx="7143799" cy="4053904"/>
        </p:xfrm>
        <a:graphic>
          <a:graphicData uri="http://schemas.openxmlformats.org/drawingml/2006/table">
            <a:tbl>
              <a:tblPr/>
              <a:tblGrid>
                <a:gridCol w="3658774"/>
                <a:gridCol w="479127"/>
                <a:gridCol w="958252"/>
                <a:gridCol w="958252"/>
                <a:gridCol w="958252"/>
                <a:gridCol w="131142"/>
              </a:tblGrid>
              <a:tr h="828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P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Caso A</a:t>
                      </a:r>
                      <a:endParaRPr lang="pt-P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Caso </a:t>
                      </a:r>
                      <a:r>
                        <a:rPr lang="pt-PT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pt-P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b="1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b="1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Caso </a:t>
                      </a:r>
                      <a:r>
                        <a:rPr lang="pt-PT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pt-P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45167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preso</a:t>
                      </a:r>
                      <a:endParaRPr lang="pt-P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pt-P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67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guardas mais violentos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pt-PT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pt-P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67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guardas passivos</a:t>
                      </a:r>
                      <a:endParaRPr lang="pt-P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pt-P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pt-P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67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enfermeiro</a:t>
                      </a:r>
                      <a:endParaRPr lang="pt-P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pt-P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67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outros</a:t>
                      </a:r>
                      <a:endParaRPr lang="pt-PT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pt-PT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pt-PT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PT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0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pt-P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11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pt-P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Átomo da vida social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Igualdade fundamental (natural) de todas as sociedades humanas, independentemente da tecnologia e da cultura</a:t>
            </a:r>
          </a:p>
          <a:p>
            <a:endParaRPr lang="pt-PT" dirty="0" smtClean="0"/>
          </a:p>
          <a:p>
            <a:r>
              <a:rPr lang="pt-PT" dirty="0" smtClean="0"/>
              <a:t>Competências sociais humanas são típicas e muito limitadas, relativamente a outras espécies (abrindo campo à inovação cultural e tecnológica) 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Métodos científicos disponíveis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err="1" smtClean="0"/>
              <a:t>Imagiologia</a:t>
            </a:r>
            <a:r>
              <a:rPr lang="pt-PT" dirty="0" smtClean="0"/>
              <a:t> </a:t>
            </a:r>
          </a:p>
          <a:p>
            <a:r>
              <a:rPr lang="pt-PT" dirty="0" err="1" smtClean="0"/>
              <a:t>Neuro-fisiologia</a:t>
            </a:r>
            <a:endParaRPr lang="pt-PT" dirty="0" smtClean="0"/>
          </a:p>
          <a:p>
            <a:r>
              <a:rPr lang="pt-PT" dirty="0" err="1" smtClean="0"/>
              <a:t>Audiologia</a:t>
            </a:r>
            <a:endParaRPr lang="pt-PT" dirty="0" smtClean="0"/>
          </a:p>
          <a:p>
            <a:r>
              <a:rPr lang="pt-PT" dirty="0" smtClean="0"/>
              <a:t>Manipulação hormonal</a:t>
            </a:r>
          </a:p>
          <a:p>
            <a:r>
              <a:rPr lang="pt-PT" dirty="0" smtClean="0"/>
              <a:t>Estudo da face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Contribuir para a transformação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transformação do mundo, particularmente activa actualmente, resulta das mudanças dos hábitos de vida em sociedade</a:t>
            </a:r>
          </a:p>
          <a:p>
            <a:endParaRPr lang="pt-PT" dirty="0" smtClean="0"/>
          </a:p>
          <a:p>
            <a:r>
              <a:rPr lang="pt-PT" dirty="0" smtClean="0"/>
              <a:t>Tais mudanças são organizadas em função de ideais pré-concebidos, que se desenvolvem, institucionalizando-se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PT" sz="9600" smtClean="0"/>
          </a:p>
          <a:p>
            <a:pPr algn="ctr">
              <a:buNone/>
            </a:pPr>
            <a:r>
              <a:rPr lang="pt-PT" sz="9600" smtClean="0"/>
              <a:t>FIM</a:t>
            </a:r>
            <a:endParaRPr lang="pt-PT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Espírito carcerário</a:t>
            </a:r>
            <a:endParaRPr lang="pt-P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857364"/>
            <a:ext cx="8229600" cy="110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2571736" y="3500438"/>
            <a:ext cx="46469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 err="1" smtClean="0"/>
              <a:t>Zimbardo</a:t>
            </a:r>
            <a:r>
              <a:rPr lang="pt-PT" sz="2800" dirty="0" smtClean="0"/>
              <a:t> (2007) </a:t>
            </a:r>
            <a:r>
              <a:rPr lang="pt-PT" sz="2800" dirty="0" smtClean="0">
                <a:hlinkClick r:id="rId4"/>
              </a:rPr>
              <a:t>Lucifer </a:t>
            </a:r>
            <a:r>
              <a:rPr lang="pt-PT" sz="2800" dirty="0" err="1" smtClean="0">
                <a:hlinkClick r:id="rId4"/>
              </a:rPr>
              <a:t>Effect</a:t>
            </a:r>
            <a:endParaRPr lang="pt-PT" sz="2800" dirty="0" smtClean="0"/>
          </a:p>
          <a:p>
            <a:pPr algn="ctr"/>
            <a:r>
              <a:rPr lang="pt-PT" sz="2800" dirty="0" smtClean="0">
                <a:hlinkClick r:id="rId5"/>
              </a:rPr>
              <a:t>Stanford </a:t>
            </a:r>
            <a:r>
              <a:rPr lang="pt-PT" sz="2800" dirty="0" err="1" smtClean="0">
                <a:hlinkClick r:id="rId5"/>
              </a:rPr>
              <a:t>Experience</a:t>
            </a:r>
            <a:r>
              <a:rPr lang="pt-PT" sz="2800" dirty="0" smtClean="0">
                <a:hlinkClick r:id="rId5"/>
              </a:rPr>
              <a:t> </a:t>
            </a:r>
            <a:endParaRPr lang="pt-PT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143240" y="5143512"/>
            <a:ext cx="4643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hlinkClick r:id="rId6"/>
              </a:rPr>
              <a:t>Síndrome de Estocolmo</a:t>
            </a:r>
            <a:endParaRPr lang="pt-PT" sz="2800" dirty="0" smtClean="0"/>
          </a:p>
          <a:p>
            <a:r>
              <a:rPr lang="pt-PT" sz="2800" dirty="0" smtClean="0">
                <a:hlinkClick r:id="rId7"/>
              </a:rPr>
              <a:t>Experiência de </a:t>
            </a:r>
            <a:r>
              <a:rPr lang="pt-PT" sz="2800" dirty="0" err="1" smtClean="0">
                <a:hlinkClick r:id="rId7"/>
              </a:rPr>
              <a:t>Milgram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Estados de espírito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Igualdade fundamental da humanidade perante a natureza</a:t>
            </a:r>
          </a:p>
          <a:p>
            <a:endParaRPr lang="pt-PT" dirty="0" smtClean="0"/>
          </a:p>
          <a:p>
            <a:r>
              <a:rPr lang="pt-PT" dirty="0" smtClean="0"/>
              <a:t>Natureza social da humanidade</a:t>
            </a:r>
          </a:p>
          <a:p>
            <a:endParaRPr lang="pt-PT" dirty="0"/>
          </a:p>
          <a:p>
            <a:r>
              <a:rPr lang="pt-PT" dirty="0" smtClean="0"/>
              <a:t>Penitenciária:</a:t>
            </a:r>
          </a:p>
          <a:p>
            <a:pPr marL="514350" indent="-514350">
              <a:buAutoNum type="alphaLcParenR"/>
            </a:pPr>
            <a:r>
              <a:rPr lang="pt-PT" dirty="0" err="1" smtClean="0"/>
              <a:t>Disfuncionalidade</a:t>
            </a:r>
            <a:r>
              <a:rPr lang="pt-PT" dirty="0" smtClean="0"/>
              <a:t> da recusa da igualdade</a:t>
            </a:r>
          </a:p>
          <a:p>
            <a:pPr marL="514350" indent="-514350">
              <a:buAutoNum type="alphaLcParenR"/>
            </a:pPr>
            <a:r>
              <a:rPr lang="pt-PT" dirty="0" smtClean="0"/>
              <a:t>Manipulação pela negação da natureza social  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Objecto de estudo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Manipulação moderna da natureza social humana – justiça, prisão, saúde, religião, </a:t>
            </a:r>
            <a:r>
              <a:rPr lang="pt-PT" dirty="0" err="1" smtClean="0"/>
              <a:t>etc</a:t>
            </a:r>
            <a:endParaRPr lang="pt-PT" dirty="0" smtClean="0"/>
          </a:p>
          <a:p>
            <a:endParaRPr lang="pt-PT" dirty="0"/>
          </a:p>
          <a:p>
            <a:r>
              <a:rPr lang="pt-PT" dirty="0" smtClean="0"/>
              <a:t>Abertura da teoria social à perversidade natural nas pessoas e nas sociedades (por via da guerra, da violência, da tecnologia, da sexualidade, etc.)</a:t>
            </a:r>
          </a:p>
          <a:p>
            <a:endParaRPr lang="pt-PT" dirty="0"/>
          </a:p>
          <a:p>
            <a:r>
              <a:rPr lang="pt-PT" dirty="0" smtClean="0"/>
              <a:t>Oportunidade de mudança de paradigma 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Dimensões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Poder (proibir, submissão e marginal)</a:t>
            </a:r>
          </a:p>
          <a:p>
            <a:endParaRPr lang="pt-PT" dirty="0"/>
          </a:p>
          <a:p>
            <a:r>
              <a:rPr lang="pt-PT" dirty="0" smtClean="0"/>
              <a:t>Afiliação (maternal, fraternal e sexual)</a:t>
            </a:r>
          </a:p>
          <a:p>
            <a:endParaRPr lang="pt-PT" dirty="0"/>
          </a:p>
          <a:p>
            <a:r>
              <a:rPr lang="pt-PT" dirty="0" smtClean="0"/>
              <a:t>Desenvolvimento (socializações primária, secundária e terciária)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Poder </a:t>
            </a:r>
            <a:endParaRPr lang="pt-PT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3548574" y="1875756"/>
            <a:ext cx="0" cy="242424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2323448" y="4300005"/>
            <a:ext cx="1225126" cy="129223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548574" y="4300005"/>
            <a:ext cx="437708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548574" y="4300005"/>
            <a:ext cx="1143" cy="113096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1972595" y="4300005"/>
            <a:ext cx="157597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3548574" y="3652840"/>
            <a:ext cx="524564" cy="64716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grpSp>
        <p:nvGrpSpPr>
          <p:cNvPr id="28" name="Grupo 27"/>
          <p:cNvGrpSpPr/>
          <p:nvPr/>
        </p:nvGrpSpPr>
        <p:grpSpPr>
          <a:xfrm>
            <a:off x="1272034" y="1714488"/>
            <a:ext cx="5603351" cy="1456644"/>
            <a:chOff x="1272034" y="1714488"/>
            <a:chExt cx="5603351" cy="1456644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1272034" y="2400399"/>
              <a:ext cx="1750833" cy="500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dirty="0" smtClean="0">
                  <a:latin typeface="Times New Roman" pitchFamily="18" charset="0"/>
                  <a:ea typeface="SimSun" charset="-122"/>
                </a:rPr>
                <a:t>Submissão </a:t>
              </a:r>
              <a:endParaRPr lang="pt-PT" sz="2400" dirty="0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4073138" y="2684188"/>
              <a:ext cx="2802247" cy="4869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dirty="0" smtClean="0">
                  <a:latin typeface="Times New Roman" pitchFamily="18" charset="0"/>
                  <a:ea typeface="SimSun" charset="-122"/>
                </a:rPr>
                <a:t>Marginal</a:t>
              </a:r>
              <a:endParaRPr lang="pt-PT" sz="2400" dirty="0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3723428" y="1714488"/>
              <a:ext cx="1574835" cy="4712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dirty="0" smtClean="0">
                  <a:latin typeface="Times New Roman" pitchFamily="18" charset="0"/>
                  <a:ea typeface="SimSun" charset="-122"/>
                </a:rPr>
                <a:t>Proibir</a:t>
              </a:r>
              <a:endParaRPr lang="pt-PT" sz="2400" dirty="0"/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613757" y="4542953"/>
            <a:ext cx="6436482" cy="1589638"/>
            <a:chOff x="613757" y="4542953"/>
            <a:chExt cx="6436482" cy="1589638"/>
          </a:xfrm>
        </p:grpSpPr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898283" y="4783807"/>
              <a:ext cx="3151956" cy="4869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i="1" dirty="0" smtClean="0">
                  <a:latin typeface="Times New Roman" pitchFamily="18" charset="0"/>
                  <a:ea typeface="SimSun" charset="-122"/>
                </a:rPr>
                <a:t>Fraternal</a:t>
              </a:r>
              <a:endParaRPr lang="pt-PT" sz="2400" i="1" dirty="0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1329176" y="5686487"/>
              <a:ext cx="1750833" cy="446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i="1" dirty="0" smtClean="0">
                  <a:latin typeface="Times New Roman" pitchFamily="18" charset="0"/>
                  <a:ea typeface="SimSun" charset="-122"/>
                </a:rPr>
                <a:t>Maternal </a:t>
              </a:r>
              <a:endParaRPr lang="pt-PT" i="1" dirty="0"/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613757" y="4542953"/>
              <a:ext cx="1574835" cy="4398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i="1" dirty="0" smtClean="0">
                  <a:latin typeface="Times New Roman" pitchFamily="18" charset="0"/>
                  <a:ea typeface="SimSun" charset="-122"/>
                </a:rPr>
                <a:t>Sexual</a:t>
              </a:r>
              <a:endParaRPr lang="pt-PT" sz="2400" i="1" dirty="0"/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0" y="3286124"/>
            <a:ext cx="6866700" cy="2772960"/>
            <a:chOff x="0" y="3429000"/>
            <a:chExt cx="6866700" cy="2558646"/>
          </a:xfrm>
        </p:grpSpPr>
        <p:sp>
          <p:nvSpPr>
            <p:cNvPr id="25" name="Text Box 12"/>
            <p:cNvSpPr txBox="1">
              <a:spLocks noChangeArrowheads="1"/>
            </p:cNvSpPr>
            <p:nvPr/>
          </p:nvSpPr>
          <p:spPr bwMode="auto">
            <a:xfrm>
              <a:off x="0" y="4000504"/>
              <a:ext cx="3151956" cy="48694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u="sng" dirty="0" smtClean="0">
                  <a:latin typeface="Times New Roman" pitchFamily="18" charset="0"/>
                  <a:ea typeface="SimSun" charset="-122"/>
                </a:rPr>
                <a:t>Socialização Terciária</a:t>
              </a:r>
              <a:endParaRPr lang="pt-PT" sz="2400" u="sng" dirty="0"/>
            </a:p>
          </p:txBody>
        </p:sp>
        <p:sp>
          <p:nvSpPr>
            <p:cNvPr id="26" name="Text Box 12"/>
            <p:cNvSpPr txBox="1">
              <a:spLocks noChangeArrowheads="1"/>
            </p:cNvSpPr>
            <p:nvPr/>
          </p:nvSpPr>
          <p:spPr bwMode="auto">
            <a:xfrm>
              <a:off x="3714744" y="3429000"/>
              <a:ext cx="3151956" cy="48694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u="sng" dirty="0" smtClean="0">
                  <a:latin typeface="Times New Roman" pitchFamily="18" charset="0"/>
                  <a:ea typeface="SimSun" charset="-122"/>
                </a:rPr>
                <a:t>Socialização Secundária</a:t>
              </a:r>
              <a:endParaRPr lang="pt-PT" sz="2400" u="sng" dirty="0"/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3286116" y="5500702"/>
              <a:ext cx="3151956" cy="4869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2400" u="sng" dirty="0" smtClean="0">
                  <a:latin typeface="Times New Roman" pitchFamily="18" charset="0"/>
                  <a:ea typeface="SimSun" charset="-122"/>
                </a:rPr>
                <a:t>Socialização Primária</a:t>
              </a:r>
              <a:endParaRPr lang="pt-PT" sz="2400" u="sng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Estados de espírito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Função </a:t>
            </a:r>
            <a:r>
              <a:rPr lang="pt-PT" dirty="0" err="1" smtClean="0"/>
              <a:t>regulatória</a:t>
            </a:r>
            <a:r>
              <a:rPr lang="pt-PT" dirty="0" smtClean="0"/>
              <a:t> (ao mesmo tempo material e imaterial) que </a:t>
            </a:r>
            <a:r>
              <a:rPr lang="pt-PT" dirty="0" err="1" smtClean="0"/>
              <a:t>sobre-unifica</a:t>
            </a:r>
            <a:r>
              <a:rPr lang="pt-PT" dirty="0" smtClean="0"/>
              <a:t> as unidades (atómicas, </a:t>
            </a:r>
            <a:r>
              <a:rPr lang="pt-PT" dirty="0" smtClean="0"/>
              <a:t>celulares, </a:t>
            </a:r>
            <a:r>
              <a:rPr lang="pt-PT" dirty="0" smtClean="0"/>
              <a:t>sinapses, sistemas tecnológicos, etc.) ao mesmo tempo </a:t>
            </a:r>
            <a:r>
              <a:rPr lang="pt-PT" i="1" dirty="0" smtClean="0"/>
              <a:t>iguais</a:t>
            </a:r>
            <a:r>
              <a:rPr lang="pt-PT" dirty="0" smtClean="0"/>
              <a:t> entre si (natureza vital) e </a:t>
            </a:r>
            <a:r>
              <a:rPr lang="pt-PT" i="1" dirty="0" smtClean="0"/>
              <a:t>diferenciadas</a:t>
            </a:r>
            <a:r>
              <a:rPr lang="pt-PT" dirty="0" smtClean="0"/>
              <a:t> entre todas (a partir de “células universais” ou “células tronco”)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Sociedade é uma coisa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Sociedade sente-se! Queremos “entrar”! Fazemo-lo através das tecnologias e aprendizagens</a:t>
            </a:r>
          </a:p>
          <a:p>
            <a:endParaRPr lang="pt-PT" dirty="0" smtClean="0"/>
          </a:p>
          <a:p>
            <a:r>
              <a:rPr lang="pt-PT" dirty="0" smtClean="0"/>
              <a:t>Substância vs forma</a:t>
            </a:r>
          </a:p>
          <a:p>
            <a:r>
              <a:rPr lang="pt-PT" dirty="0" smtClean="0"/>
              <a:t>Evidências </a:t>
            </a:r>
          </a:p>
          <a:p>
            <a:r>
              <a:rPr lang="pt-PT" dirty="0" smtClean="0"/>
              <a:t>Átomos da vida social</a:t>
            </a:r>
          </a:p>
          <a:p>
            <a:r>
              <a:rPr lang="pt-PT" dirty="0" smtClean="0"/>
              <a:t>Ultrapassar Descartes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Sociedade é natureza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r>
              <a:rPr lang="pt-PT" dirty="0" smtClean="0"/>
              <a:t>Sociedade é parte integrante da natureza humana e da natureza em geral, como a electricidade ou os campos magnéticos ou o eixo de rotação terrestre ou a órbita dos planetas – não é material mas nem por isso é menos real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544</Words>
  <Application>Microsoft Office PowerPoint</Application>
  <PresentationFormat>Apresentação no Ecrã (4:3)</PresentationFormat>
  <Paragraphs>133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18" baseType="lpstr">
      <vt:lpstr>Tema do Office</vt:lpstr>
      <vt:lpstr>Espírito e Sociedade</vt:lpstr>
      <vt:lpstr>Espírito carcerário</vt:lpstr>
      <vt:lpstr>Estados de espírito</vt:lpstr>
      <vt:lpstr>Objecto de estudo</vt:lpstr>
      <vt:lpstr>Dimensões </vt:lpstr>
      <vt:lpstr>Poder </vt:lpstr>
      <vt:lpstr>Estados de espírito</vt:lpstr>
      <vt:lpstr>Sociedade é uma coisa</vt:lpstr>
      <vt:lpstr>Sociedade é natureza</vt:lpstr>
      <vt:lpstr>Forma vs conteúdo</vt:lpstr>
      <vt:lpstr>Função homeostática </vt:lpstr>
      <vt:lpstr>Figura 1. Sensibilidades face à política penal, produzidas por análise factorial de correspondências (SPSS- dimension reduction/optimal scaling) </vt:lpstr>
      <vt:lpstr>Tabela 1. Disponibilidade das turmas para encenar a violência </vt:lpstr>
      <vt:lpstr>Átomo da vida social</vt:lpstr>
      <vt:lpstr>Métodos científicos disponíveis</vt:lpstr>
      <vt:lpstr>Contribuir para a transformação </vt:lpstr>
      <vt:lpstr>Diapositivo 17</vt:lpstr>
    </vt:vector>
  </TitlesOfParts>
  <Company>ISCTE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Espírito e Sociedade</dc:title>
  <dc:creator>apad</dc:creator>
  <cp:lastModifiedBy>apad</cp:lastModifiedBy>
  <cp:revision>33</cp:revision>
  <dcterms:created xsi:type="dcterms:W3CDTF">2011-11-22T10:41:05Z</dcterms:created>
  <dcterms:modified xsi:type="dcterms:W3CDTF">2011-11-22T16:25:07Z</dcterms:modified>
</cp:coreProperties>
</file>