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ACF33-EC01-45D8-B39B-31BB4F5DCBF9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2282-3348-4337-A372-E491F7F7373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2282-3348-4337-A372-E491F7F73739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69C3-4952-4185-9760-4AC9F6ECEB11}" type="datetimeFigureOut">
              <a:rPr lang="pt-PT" smtClean="0"/>
              <a:t>16-06-2012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98CF-B6B8-4388-969D-795C09F27DCF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Espírito e </a:t>
            </a:r>
            <a:r>
              <a:rPr lang="pt-PT" dirty="0" smtClean="0"/>
              <a:t>sociedade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retomar investigações esquecidas com novos métodos</a:t>
            </a:r>
            <a:endParaRPr lang="pt-PT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4414" y="5429264"/>
            <a:ext cx="6400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António Pedro Dores, ISCTE-IUL, </a:t>
            </a:r>
            <a:r>
              <a:rPr kumimoji="0" lang="pt-P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António Pedro Dores </a:t>
            </a:r>
            <a:br>
              <a:rPr lang="pt-PT" sz="3600" dirty="0" smtClean="0"/>
            </a:br>
            <a:r>
              <a:rPr lang="pt-PT" sz="3600" dirty="0" smtClean="0"/>
              <a:t>http://iscte.pt/~apad/estesp/trilogia.htm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571480"/>
            <a:ext cx="8372476" cy="32400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PT" sz="9600" dirty="0" smtClean="0"/>
          </a:p>
          <a:p>
            <a:pPr algn="ctr">
              <a:buNone/>
            </a:pPr>
            <a:r>
              <a:rPr lang="pt-PT" sz="9600" dirty="0" smtClean="0"/>
              <a:t>FIM</a:t>
            </a:r>
            <a:endParaRPr lang="pt-P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Humanos e animais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dirty="0" smtClean="0"/>
              <a:t>Cães, porcos, fuinhas</a:t>
            </a:r>
          </a:p>
          <a:p>
            <a:endParaRPr lang="pt-PT" dirty="0"/>
          </a:p>
        </p:txBody>
      </p:sp>
      <p:pic>
        <p:nvPicPr>
          <p:cNvPr id="4" name="Imagem 3" descr="do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2214554"/>
            <a:ext cx="2857500" cy="2009775"/>
          </a:xfrm>
          <a:prstGeom prst="rect">
            <a:avLst/>
          </a:prstGeom>
        </p:spPr>
      </p:pic>
      <p:pic>
        <p:nvPicPr>
          <p:cNvPr id="7" name="Imagem 6" descr="p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143116"/>
            <a:ext cx="2159000" cy="2070100"/>
          </a:xfrm>
          <a:prstGeom prst="rect">
            <a:avLst/>
          </a:prstGeom>
        </p:spPr>
      </p:pic>
      <p:pic>
        <p:nvPicPr>
          <p:cNvPr id="8" name="Imagem 7" descr="fuinh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64" y="4572008"/>
            <a:ext cx="2794000" cy="20955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00034" y="421481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Poder</a:t>
            </a:r>
            <a:endParaRPr lang="pt-PT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28992" y="6072206"/>
            <a:ext cx="18573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Desenvolvimento</a:t>
            </a:r>
            <a:endParaRPr lang="pt-PT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429520" y="4143380"/>
            <a:ext cx="119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Afiliação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poder das prisões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Obter a submissão pela subordinação</a:t>
            </a:r>
          </a:p>
          <a:p>
            <a:r>
              <a:rPr lang="pt-PT" dirty="0" smtClean="0"/>
              <a:t>Falhou (reincidência) e satisfaz (perversidade)</a:t>
            </a:r>
          </a:p>
          <a:p>
            <a:r>
              <a:rPr lang="pt-PT" dirty="0" smtClean="0"/>
              <a:t>Insiste-se na humanização das prisões (consentimento dos reclusos para “reintegração social”)</a:t>
            </a:r>
          </a:p>
          <a:p>
            <a:endParaRPr lang="pt-PT" dirty="0"/>
          </a:p>
          <a:p>
            <a:r>
              <a:rPr lang="pt-PT" dirty="0" smtClean="0"/>
              <a:t>O que ensina a </a:t>
            </a:r>
            <a:r>
              <a:rPr lang="pt-PT" dirty="0" smtClean="0"/>
              <a:t>trela </a:t>
            </a:r>
            <a:r>
              <a:rPr lang="pt-PT" dirty="0" smtClean="0"/>
              <a:t>dos cães (animais submissos por natureza) sobre o assunto?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posição da teoria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Acatar a manipulação ideológica e normativa como dogmática sociológica? </a:t>
            </a:r>
          </a:p>
          <a:p>
            <a:pPr>
              <a:buNone/>
            </a:pPr>
            <a:r>
              <a:rPr lang="pt-PT" dirty="0" smtClean="0"/>
              <a:t>ou</a:t>
            </a: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Discutir a persistência da perversidade (descobrir as verdadeiras funções das prisões, independentemente das que são alegadas)?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Necessidade de nova teorização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Sociologia das prisões: será mais uma </a:t>
            </a:r>
            <a:r>
              <a:rPr lang="pt-PT" dirty="0" err="1" smtClean="0"/>
              <a:t>subdisciplina</a:t>
            </a:r>
            <a:r>
              <a:rPr lang="pt-PT" dirty="0" smtClean="0"/>
              <a:t>?</a:t>
            </a:r>
          </a:p>
          <a:p>
            <a:r>
              <a:rPr lang="pt-PT" dirty="0" smtClean="0"/>
              <a:t>A necessidade de construir novos paradigmas capazes de actualizar os vigentes</a:t>
            </a:r>
          </a:p>
          <a:p>
            <a:r>
              <a:rPr lang="pt-PT" dirty="0" smtClean="0"/>
              <a:t>Actualidade da transformação social e dos direitos humanos</a:t>
            </a:r>
          </a:p>
          <a:p>
            <a:r>
              <a:rPr lang="pt-PT" dirty="0" smtClean="0"/>
              <a:t>Sociologia dos </a:t>
            </a:r>
            <a:r>
              <a:rPr lang="pt-PT" dirty="0" err="1" smtClean="0"/>
              <a:t>estados-de-espírito</a:t>
            </a:r>
            <a:r>
              <a:rPr lang="pt-PT" dirty="0" smtClean="0"/>
              <a:t>: o jogo da provocação cognitiva – </a:t>
            </a:r>
            <a:r>
              <a:rPr lang="pt-PT" i="1" dirty="0" smtClean="0"/>
              <a:t>positivar o etéreo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i="1" dirty="0"/>
              <a:t>Estado</a:t>
            </a:r>
            <a:r>
              <a:rPr lang="pt-PT" dirty="0"/>
              <a:t> é </a:t>
            </a:r>
            <a:r>
              <a:rPr lang="pt-PT" dirty="0" smtClean="0"/>
              <a:t>– </a:t>
            </a:r>
            <a:r>
              <a:rPr lang="pt-PT" i="1" dirty="0" smtClean="0"/>
              <a:t>uma sociedade </a:t>
            </a:r>
            <a:r>
              <a:rPr lang="pt-PT" dirty="0" smtClean="0"/>
              <a:t>– um </a:t>
            </a:r>
            <a:r>
              <a:rPr lang="pt-PT" dirty="0"/>
              <a:t>sistema fechado ou, então uma configuração atractora (princípio de ordem inverso do repulsivo), reversível e nomeado, reconhecível portanto.</a:t>
            </a:r>
          </a:p>
          <a:p>
            <a:endParaRPr lang="pt-PT" dirty="0" smtClean="0"/>
          </a:p>
          <a:p>
            <a:r>
              <a:rPr lang="pt-PT" dirty="0" smtClean="0"/>
              <a:t>O </a:t>
            </a:r>
            <a:r>
              <a:rPr lang="pt-PT" i="1" dirty="0"/>
              <a:t>espírito</a:t>
            </a:r>
            <a:r>
              <a:rPr lang="pt-PT" dirty="0"/>
              <a:t> é imanente a determinadas espécies de </a:t>
            </a:r>
            <a:r>
              <a:rPr lang="pt-PT" i="1" dirty="0"/>
              <a:t>organização</a:t>
            </a:r>
            <a:r>
              <a:rPr lang="pt-PT" dirty="0"/>
              <a:t> das partes activas e perceptíveis no tempo; encadeia-se noutros acontecimentos através de mensagens, integrando tipos lógicos distintos entre si.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Definição de sociedade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Para lá do Estado-nação,</a:t>
            </a:r>
          </a:p>
          <a:p>
            <a:pPr marL="514350" indent="-514350">
              <a:buAutoNum type="alphaLcParenR"/>
            </a:pPr>
            <a:r>
              <a:rPr lang="pt-PT" dirty="0" smtClean="0"/>
              <a:t>Há que estudar os diferentes tipos de sociedade e suas relações mútuas</a:t>
            </a:r>
          </a:p>
          <a:p>
            <a:pPr marL="514350" indent="-514350">
              <a:buAutoNum type="alphaLcParenR"/>
            </a:pPr>
            <a:r>
              <a:rPr lang="pt-PT" dirty="0" smtClean="0"/>
              <a:t>Sociedades humanas (famílias, grupos, etc.)</a:t>
            </a:r>
          </a:p>
          <a:p>
            <a:pPr marL="514350" indent="-514350">
              <a:buAutoNum type="alphaLcParenR"/>
            </a:pPr>
            <a:r>
              <a:rPr lang="pt-PT" dirty="0" smtClean="0"/>
              <a:t>Sociedades animais – etologia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pt-PT" dirty="0" smtClean="0"/>
              <a:t>Sociedades de materiais orgânicos - células</a:t>
            </a:r>
          </a:p>
          <a:p>
            <a:pPr marL="514350" indent="-514350">
              <a:buAutoNum type="alphaLcParenR"/>
            </a:pPr>
            <a:r>
              <a:rPr lang="pt-PT" dirty="0" smtClean="0"/>
              <a:t>Sociedades de materiais inertes – átomos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social</a:t>
            </a:r>
            <a:endParaRPr lang="pt-PT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548574" y="1875756"/>
            <a:ext cx="0" cy="24242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323448" y="4300005"/>
            <a:ext cx="1225126" cy="12922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548574" y="4300005"/>
            <a:ext cx="437708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48574" y="4300005"/>
            <a:ext cx="1143" cy="113096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972595" y="4300005"/>
            <a:ext cx="157597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548574" y="3652840"/>
            <a:ext cx="524564" cy="64716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3" name="Grupo 27"/>
          <p:cNvGrpSpPr/>
          <p:nvPr/>
        </p:nvGrpSpPr>
        <p:grpSpPr>
          <a:xfrm>
            <a:off x="1285852" y="1714488"/>
            <a:ext cx="5589533" cy="1456644"/>
            <a:chOff x="1285852" y="1714488"/>
            <a:chExt cx="5589533" cy="1456644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85852" y="2428868"/>
              <a:ext cx="1750833" cy="500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Economia </a:t>
              </a:r>
              <a:endParaRPr lang="pt-PT" sz="2400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073138" y="2684188"/>
              <a:ext cx="2802247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Cultura</a:t>
              </a:r>
              <a:endParaRPr lang="pt-PT" sz="2400" dirty="0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23428" y="1714488"/>
              <a:ext cx="1574835" cy="47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Política</a:t>
              </a:r>
              <a:endParaRPr lang="pt-PT" sz="2400" dirty="0"/>
            </a:p>
          </p:txBody>
        </p:sp>
      </p:grpSp>
      <p:grpSp>
        <p:nvGrpSpPr>
          <p:cNvPr id="4" name="Grupo 28"/>
          <p:cNvGrpSpPr/>
          <p:nvPr/>
        </p:nvGrpSpPr>
        <p:grpSpPr>
          <a:xfrm>
            <a:off x="613757" y="4542953"/>
            <a:ext cx="6436482" cy="1589638"/>
            <a:chOff x="613757" y="4542953"/>
            <a:chExt cx="6436482" cy="1589638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98283" y="4783807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Desenvolvimento</a:t>
              </a:r>
              <a:endParaRPr lang="pt-PT" sz="2400" i="1" dirty="0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29176" y="5686487"/>
              <a:ext cx="1750833" cy="44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Poder</a:t>
              </a:r>
              <a:endParaRPr lang="pt-PT" i="1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13757" y="4542953"/>
              <a:ext cx="1574835" cy="4398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Afiliação</a:t>
              </a:r>
              <a:endParaRPr lang="pt-PT" sz="2400" i="1" dirty="0"/>
            </a:p>
          </p:txBody>
        </p:sp>
      </p:grpSp>
      <p:grpSp>
        <p:nvGrpSpPr>
          <p:cNvPr id="5" name="Grupo 29"/>
          <p:cNvGrpSpPr/>
          <p:nvPr/>
        </p:nvGrpSpPr>
        <p:grpSpPr>
          <a:xfrm>
            <a:off x="0" y="3286124"/>
            <a:ext cx="6866700" cy="2772960"/>
            <a:chOff x="0" y="3429000"/>
            <a:chExt cx="6866700" cy="2558646"/>
          </a:xfrm>
        </p:grpSpPr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0" y="4000504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Industrialismo</a:t>
              </a:r>
              <a:endParaRPr lang="pt-PT" sz="2400" u="sng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714744" y="3429000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Capitalismo</a:t>
              </a:r>
              <a:endParaRPr lang="pt-PT" sz="2400" u="sng" dirty="0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286116" y="5500702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Controlo social / guerra</a:t>
              </a:r>
              <a:endParaRPr lang="pt-PT" sz="2400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Poder </a:t>
            </a:r>
            <a:endParaRPr lang="pt-PT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548574" y="1875756"/>
            <a:ext cx="0" cy="24242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323448" y="4300005"/>
            <a:ext cx="1225126" cy="12922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548574" y="4300005"/>
            <a:ext cx="437708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48574" y="4300005"/>
            <a:ext cx="1143" cy="113096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972595" y="4300005"/>
            <a:ext cx="157597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548574" y="3652840"/>
            <a:ext cx="524564" cy="64716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3" name="Grupo 27"/>
          <p:cNvGrpSpPr/>
          <p:nvPr/>
        </p:nvGrpSpPr>
        <p:grpSpPr>
          <a:xfrm>
            <a:off x="1272034" y="1714488"/>
            <a:ext cx="5603351" cy="1456644"/>
            <a:chOff x="1272034" y="1714488"/>
            <a:chExt cx="5603351" cy="1456644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72034" y="2400399"/>
              <a:ext cx="1750833" cy="500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Submissão </a:t>
              </a:r>
              <a:endParaRPr lang="pt-PT" sz="2400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073138" y="2684188"/>
              <a:ext cx="2802247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Marginal</a:t>
              </a:r>
              <a:endParaRPr lang="pt-PT" sz="2400" dirty="0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23428" y="1714488"/>
              <a:ext cx="1574835" cy="47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Proibir</a:t>
              </a:r>
              <a:endParaRPr lang="pt-PT" sz="2400" dirty="0"/>
            </a:p>
          </p:txBody>
        </p:sp>
      </p:grpSp>
      <p:grpSp>
        <p:nvGrpSpPr>
          <p:cNvPr id="4" name="Grupo 28"/>
          <p:cNvGrpSpPr/>
          <p:nvPr/>
        </p:nvGrpSpPr>
        <p:grpSpPr>
          <a:xfrm>
            <a:off x="613757" y="4542953"/>
            <a:ext cx="6436482" cy="1589638"/>
            <a:chOff x="613757" y="4542953"/>
            <a:chExt cx="6436482" cy="1589638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98283" y="4783807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Fraternal</a:t>
              </a:r>
              <a:endParaRPr lang="pt-PT" sz="2400" i="1" dirty="0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29176" y="5686487"/>
              <a:ext cx="1750833" cy="44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Maternal </a:t>
              </a:r>
              <a:endParaRPr lang="pt-PT" i="1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13757" y="4542953"/>
              <a:ext cx="1574835" cy="4398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Sexual</a:t>
              </a:r>
              <a:endParaRPr lang="pt-PT" sz="2400" i="1" dirty="0"/>
            </a:p>
          </p:txBody>
        </p:sp>
      </p:grpSp>
      <p:grpSp>
        <p:nvGrpSpPr>
          <p:cNvPr id="5" name="Grupo 29"/>
          <p:cNvGrpSpPr/>
          <p:nvPr/>
        </p:nvGrpSpPr>
        <p:grpSpPr>
          <a:xfrm>
            <a:off x="0" y="3286124"/>
            <a:ext cx="6866700" cy="2772960"/>
            <a:chOff x="0" y="3429000"/>
            <a:chExt cx="6866700" cy="2558646"/>
          </a:xfrm>
        </p:grpSpPr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0" y="4000504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Terciária</a:t>
              </a:r>
              <a:endParaRPr lang="pt-PT" sz="2400" u="sng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714744" y="3429000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Secundária</a:t>
              </a:r>
              <a:endParaRPr lang="pt-PT" sz="2400" u="sng" dirty="0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286116" y="5500702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Primária</a:t>
              </a:r>
              <a:endParaRPr lang="pt-PT" sz="2400" u="sng" dirty="0"/>
            </a:p>
          </p:txBody>
        </p:sp>
      </p:grpSp>
      <p:sp>
        <p:nvSpPr>
          <p:cNvPr id="21" name="Título 1"/>
          <p:cNvSpPr txBox="1">
            <a:spLocks/>
          </p:cNvSpPr>
          <p:nvPr/>
        </p:nvSpPr>
        <p:spPr>
          <a:xfrm>
            <a:off x="91440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Desenvolvimento</a:t>
            </a:r>
            <a:endParaRPr kumimoji="0" lang="pt-P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91440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Afiliação </a:t>
            </a:r>
            <a:endParaRPr kumimoji="0" lang="pt-P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1" grpId="1"/>
      <p:bldP spid="2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307</Words>
  <Application>Microsoft Office PowerPoint</Application>
  <PresentationFormat>Apresentação no Ecrã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Tema do Office</vt:lpstr>
      <vt:lpstr>Espírito e sociedade</vt:lpstr>
      <vt:lpstr>Humanos e animais</vt:lpstr>
      <vt:lpstr>O poder das prisões</vt:lpstr>
      <vt:lpstr>A posição da teoria social</vt:lpstr>
      <vt:lpstr>Necessidade de nova teorização</vt:lpstr>
      <vt:lpstr>Definições</vt:lpstr>
      <vt:lpstr>Definição de sociedade</vt:lpstr>
      <vt:lpstr>Análise social</vt:lpstr>
      <vt:lpstr>Poder </vt:lpstr>
      <vt:lpstr>António Pedro Dores  http://iscte.pt/~apad/estesp/trilogia.htm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Espírito e sociedade</dc:title>
  <dc:creator>apad</dc:creator>
  <cp:lastModifiedBy>apad</cp:lastModifiedBy>
  <cp:revision>412</cp:revision>
  <dcterms:created xsi:type="dcterms:W3CDTF">2012-06-16T10:43:39Z</dcterms:created>
  <dcterms:modified xsi:type="dcterms:W3CDTF">2012-06-19T16:34:39Z</dcterms:modified>
</cp:coreProperties>
</file>