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87" r:id="rId4"/>
    <p:sldId id="313" r:id="rId5"/>
    <p:sldId id="312" r:id="rId6"/>
    <p:sldId id="317" r:id="rId7"/>
    <p:sldId id="304" r:id="rId8"/>
    <p:sldId id="309" r:id="rId9"/>
    <p:sldId id="305" r:id="rId10"/>
    <p:sldId id="306" r:id="rId11"/>
    <p:sldId id="307" r:id="rId12"/>
    <p:sldId id="308" r:id="rId13"/>
    <p:sldId id="310" r:id="rId14"/>
    <p:sldId id="311" r:id="rId15"/>
    <p:sldId id="314" r:id="rId16"/>
    <p:sldId id="315" r:id="rId17"/>
    <p:sldId id="316" r:id="rId18"/>
    <p:sldId id="318" r:id="rId19"/>
    <p:sldId id="294" r:id="rId20"/>
    <p:sldId id="290" r:id="rId21"/>
    <p:sldId id="320" r:id="rId22"/>
    <p:sldId id="321" r:id="rId23"/>
    <p:sldId id="295" r:id="rId24"/>
    <p:sldId id="284" r:id="rId25"/>
    <p:sldId id="296" r:id="rId26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74" d="100"/>
          <a:sy n="74" d="100"/>
        </p:scale>
        <p:origin x="-9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58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P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P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B577D3F-E138-46E2-9D9E-FB23019883F1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39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0FE70-E34E-446F-90AC-1DF2136973F5}" type="slidenum">
              <a:rPr lang="pt-PT"/>
              <a:pPr/>
              <a:t>1</a:t>
            </a:fld>
            <a:endParaRPr lang="pt-P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97E1A-BD40-4470-8797-8CA970BE352B}" type="slidenum">
              <a:rPr lang="pt-PT"/>
              <a:pPr/>
              <a:t>24</a:t>
            </a:fld>
            <a:endParaRPr lang="pt-PT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A1288-3871-4E20-830E-3D31A47C815A}" type="slidenum">
              <a:rPr lang="pt-PT"/>
              <a:pPr/>
              <a:t>25</a:t>
            </a:fld>
            <a:endParaRPr lang="pt-P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4CAB3-A858-4923-BFCD-F41E60AB67E5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Consumption and financial decisions drive weak decisions in strong effects, such as election can do as well   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INERTIA – SOCIAL ORDER – BORDIEU</a:t>
            </a:r>
          </a:p>
          <a:p>
            <a:endParaRPr lang="en-US" dirty="0" smtClean="0"/>
          </a:p>
          <a:p>
            <a:r>
              <a:rPr lang="en-US" dirty="0" smtClean="0"/>
              <a:t>Background for evolution</a:t>
            </a:r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atoms can be broken. They release inertia strength</a:t>
            </a:r>
            <a:endParaRPr lang="pt-PT" dirty="0" smtClean="0"/>
          </a:p>
          <a:p>
            <a:r>
              <a:rPr lang="en-US" dirty="0" smtClean="0"/>
              <a:t>Strong nebulae can be traced and travelled deep inside without much danger  </a:t>
            </a:r>
            <a:endParaRPr lang="pt-PT" dirty="0" smtClean="0"/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bodies feel threatens? Mimesis and recursively</a:t>
            </a:r>
          </a:p>
          <a:p>
            <a:endParaRPr lang="en-US" dirty="0" smtClean="0"/>
          </a:p>
          <a:p>
            <a:r>
              <a:rPr lang="en-US" dirty="0" smtClean="0"/>
              <a:t>Emotions supports agency and do sign society about the existence of treats 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77D3F-E138-46E2-9D9E-FB23019883F1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E124-5BD5-498F-BA49-7FBDCA3BBAE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20A8-19BB-48D7-AD84-4FFA87D5B9B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9DB3-104F-4C62-997C-0DC16B6F6EB9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A563-B0BE-4BF0-83B9-7F47F262D88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C48F4-B079-4A95-99A8-FC3444BF0AE7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62804-BBA6-44C9-B78E-22B0253B04A3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55AB3-1A63-4CAC-A4B7-E83704B2F5ED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7B569-2D95-47EC-B510-01878496F0D2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738A-0372-47A3-93A3-CFDDC48F719E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014B6-32A5-4268-A541-7C1835A5EDEC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7C319-5ACF-47DF-AD6D-858075C91C68}" type="slidenum">
              <a:rPr lang="pt-PT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992EB7-6D1E-4287-A698-161F7F5422ED}" type="slidenum">
              <a:rPr lang="pt-PT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scte.pt/~apa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zi.com/nquya3t7_bwf/espirito-e-sociedade" TargetMode="External"/><Relationship Id="rId4" Type="http://schemas.openxmlformats.org/officeDocument/2006/relationships/hyperlink" Target="http://iscte.pt/~apad/estes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en-GB" dirty="0" smtClean="0"/>
              <a:t>The emotional face and </a:t>
            </a:r>
            <a:br>
              <a:rPr lang="en-GB" dirty="0" smtClean="0"/>
            </a:br>
            <a:r>
              <a:rPr lang="en-GB" dirty="0" smtClean="0"/>
              <a:t>the sociology of instability </a:t>
            </a:r>
            <a:endParaRPr lang="pt-P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14818"/>
            <a:ext cx="6369050" cy="8699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1st World Congress on Facial Expression of Emotion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088" y="5516563"/>
            <a:ext cx="6408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dirty="0" smtClean="0"/>
              <a:t>António </a:t>
            </a:r>
            <a:r>
              <a:rPr lang="pt-PT" dirty="0"/>
              <a:t>Pedro Dores </a:t>
            </a:r>
            <a:r>
              <a:rPr lang="pt-PT" dirty="0" smtClean="0"/>
              <a:t>(</a:t>
            </a:r>
            <a:r>
              <a:rPr lang="pt-PT" dirty="0" err="1" smtClean="0"/>
              <a:t>Oct</a:t>
            </a:r>
            <a:r>
              <a:rPr lang="pt-PT" dirty="0" smtClean="0"/>
              <a:t>. 2014)</a:t>
            </a:r>
            <a:endParaRPr lang="pt-P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Damasio´s</a:t>
            </a:r>
            <a:r>
              <a:rPr lang="en-US" dirty="0" smtClean="0"/>
              <a:t> critique to Descartes</a:t>
            </a:r>
            <a:endParaRPr lang="en-US" dirty="0"/>
          </a:p>
        </p:txBody>
      </p:sp>
      <p:pic>
        <p:nvPicPr>
          <p:cNvPr id="54274" name="Picture 2" descr="C:\Users\Acer\Pictures\teci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1484784"/>
            <a:ext cx="8953500" cy="4286250"/>
          </a:xfrm>
          <a:prstGeom prst="rect">
            <a:avLst/>
          </a:prstGeom>
          <a:noFill/>
        </p:spPr>
      </p:pic>
      <p:pic>
        <p:nvPicPr>
          <p:cNvPr id="54275" name="Picture 3" descr="C:\Users\Acer\Pictures\celul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8680" y="1556792"/>
            <a:ext cx="8953500" cy="42862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01179" y="2492896"/>
            <a:ext cx="3042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thinking habit of </a:t>
            </a:r>
          </a:p>
          <a:p>
            <a:r>
              <a:rPr lang="en-US" sz="2400" dirty="0" smtClean="0"/>
              <a:t>conceive unity on </a:t>
            </a:r>
          </a:p>
          <a:p>
            <a:r>
              <a:rPr lang="en-US" sz="2400" dirty="0" smtClean="0"/>
              <a:t>tissues should be </a:t>
            </a:r>
          </a:p>
          <a:p>
            <a:r>
              <a:rPr lang="en-US" sz="2400" dirty="0" smtClean="0"/>
              <a:t>compatible with the </a:t>
            </a:r>
          </a:p>
          <a:p>
            <a:r>
              <a:rPr lang="en-US" sz="2400" dirty="0" smtClean="0"/>
              <a:t>autonomy of cells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critique to biology</a:t>
            </a:r>
            <a:endParaRPr lang="en-US" dirty="0"/>
          </a:p>
        </p:txBody>
      </p:sp>
      <p:pic>
        <p:nvPicPr>
          <p:cNvPr id="55298" name="Picture 2" descr="C:\Users\Acer\Pictures\cereb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4784" y="1628800"/>
            <a:ext cx="8953500" cy="428625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092809" y="1844824"/>
            <a:ext cx="50511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Tissues and organs struggle for life </a:t>
            </a:r>
          </a:p>
          <a:p>
            <a:r>
              <a:rPr lang="en-US" sz="2400" dirty="0" smtClean="0"/>
              <a:t>as much as societies do.</a:t>
            </a:r>
          </a:p>
          <a:p>
            <a:endParaRPr lang="en-US" sz="2400" dirty="0" smtClean="0"/>
          </a:p>
          <a:p>
            <a:r>
              <a:rPr lang="en-US" sz="2400" dirty="0" smtClean="0"/>
              <a:t>“O </a:t>
            </a:r>
            <a:r>
              <a:rPr lang="en-US" sz="2400" dirty="0" err="1" smtClean="0"/>
              <a:t>povo</a:t>
            </a:r>
            <a:r>
              <a:rPr lang="en-US" sz="2400" dirty="0" smtClean="0"/>
              <a:t> </a:t>
            </a:r>
            <a:r>
              <a:rPr lang="en-US" sz="2400" dirty="0" err="1" smtClean="0"/>
              <a:t>unido</a:t>
            </a:r>
            <a:r>
              <a:rPr lang="en-US" sz="2400" dirty="0" smtClean="0"/>
              <a:t> </a:t>
            </a:r>
            <a:r>
              <a:rPr lang="en-US" sz="2400" dirty="0" err="1" smtClean="0"/>
              <a:t>jamais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vencido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“United, no one ever defeat us”</a:t>
            </a:r>
          </a:p>
          <a:p>
            <a:endParaRPr lang="en-US" sz="2400" dirty="0" smtClean="0"/>
          </a:p>
          <a:p>
            <a:r>
              <a:rPr lang="en-US" sz="2400" dirty="0" smtClean="0"/>
              <a:t>Difficult it is, life depends on unity.  </a:t>
            </a:r>
          </a:p>
          <a:p>
            <a:r>
              <a:rPr lang="en-US" sz="2400" dirty="0" smtClean="0"/>
              <a:t>Still, one lives. How it happens?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Societies of matter </a:t>
            </a:r>
            <a:endParaRPr lang="en-US" dirty="0"/>
          </a:p>
        </p:txBody>
      </p:sp>
      <p:pic>
        <p:nvPicPr>
          <p:cNvPr id="56322" name="Picture 2" descr="C:\Users\Acer\Pictures\ato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6712" y="1556792"/>
            <a:ext cx="8953500" cy="4286250"/>
          </a:xfrm>
          <a:prstGeom prst="rect">
            <a:avLst/>
          </a:prstGeom>
          <a:noFill/>
        </p:spPr>
      </p:pic>
      <p:pic>
        <p:nvPicPr>
          <p:cNvPr id="56323" name="Picture 3" descr="C:\Users\Acer\Pictures\arrangos atomic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6632" y="1628800"/>
            <a:ext cx="8953500" cy="42862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895995" y="1844824"/>
            <a:ext cx="32287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Instable non living </a:t>
            </a:r>
          </a:p>
          <a:p>
            <a:r>
              <a:rPr lang="en-US" sz="2400" dirty="0" smtClean="0"/>
              <a:t>societal organizations </a:t>
            </a:r>
          </a:p>
          <a:p>
            <a:r>
              <a:rPr lang="en-US" sz="2400" dirty="0" smtClean="0"/>
              <a:t>of matter (cybernetics;</a:t>
            </a:r>
          </a:p>
          <a:p>
            <a:r>
              <a:rPr lang="en-US" sz="2400" dirty="0" smtClean="0"/>
              <a:t>artificial intelligence 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 it micro, </a:t>
            </a:r>
            <a:r>
              <a:rPr lang="en-US" sz="2400" dirty="0" err="1" smtClean="0"/>
              <a:t>meso</a:t>
            </a:r>
            <a:r>
              <a:rPr lang="en-US" sz="2400" dirty="0" smtClean="0"/>
              <a:t> or </a:t>
            </a:r>
          </a:p>
          <a:p>
            <a:r>
              <a:rPr lang="en-US" sz="2400" dirty="0" smtClean="0"/>
              <a:t>cosmic dimensions </a:t>
            </a:r>
          </a:p>
          <a:p>
            <a:r>
              <a:rPr lang="en-US" sz="2400" dirty="0" smtClean="0"/>
              <a:t>(weak are strong) </a:t>
            </a:r>
            <a:endParaRPr lang="en-US" sz="2400" dirty="0"/>
          </a:p>
        </p:txBody>
      </p:sp>
      <p:pic>
        <p:nvPicPr>
          <p:cNvPr id="56325" name="Picture 5" descr="http://4.bp.blogspot.com/-97cXYEJOd9k/UK5zyoXo2BI/AAAAAAAAA6w/o3-bsZ3e0hI/s1600/Espet%C3%A1culo+Gal%C3%A1ct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5400600" cy="50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instability?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(</a:t>
            </a:r>
            <a:r>
              <a:rPr lang="en-US" sz="2400" dirty="0" smtClean="0"/>
              <a:t>weak</a:t>
            </a:r>
            <a:r>
              <a:rPr lang="en-US" dirty="0" smtClean="0"/>
              <a:t>) individual consciousness of instability desires (</a:t>
            </a:r>
            <a:r>
              <a:rPr lang="en-US" sz="2400" dirty="0" smtClean="0"/>
              <a:t>strong</a:t>
            </a:r>
            <a:r>
              <a:rPr lang="en-US" dirty="0" smtClean="0"/>
              <a:t>) social stability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much weak energy is spent to avoid instability, both by bodies and societies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saving self energy can spend a lot of bond´s energy (</a:t>
            </a:r>
            <a:r>
              <a:rPr lang="en-US" sz="2400" dirty="0" smtClean="0"/>
              <a:t>from society, slaves, nature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to deal with instability is a evolutionary social challenge (</a:t>
            </a:r>
            <a:r>
              <a:rPr lang="en-US" sz="2400" dirty="0" smtClean="0"/>
              <a:t>resources</a:t>
            </a:r>
            <a:r>
              <a:rPr lang="en-US" dirty="0" smtClean="0"/>
              <a:t>; </a:t>
            </a:r>
            <a:r>
              <a:rPr lang="en-US" sz="2400" dirty="0" smtClean="0"/>
              <a:t>war; global warming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Weak and strong energy from cosmos:</a:t>
            </a:r>
          </a:p>
          <a:p>
            <a:pPr marL="514350" indent="-514350">
              <a:buAutoNum type="alphaLcParenR"/>
            </a:pPr>
            <a:r>
              <a:rPr lang="en-US" dirty="0" smtClean="0"/>
              <a:t>strong inspiration (science as wisdom) – to protect us from </a:t>
            </a:r>
            <a:r>
              <a:rPr lang="en-US" b="1" i="1" dirty="0" smtClean="0"/>
              <a:t>centripetal</a:t>
            </a:r>
            <a:r>
              <a:rPr lang="en-US" dirty="0" smtClean="0"/>
              <a:t> policies; </a:t>
            </a:r>
          </a:p>
          <a:p>
            <a:pPr marL="514350" indent="-514350">
              <a:buAutoNum type="alphaLcParenR"/>
            </a:pPr>
            <a:r>
              <a:rPr lang="en-US" dirty="0" smtClean="0"/>
              <a:t>weak efforts – to claim from out of the human sphere ecologically healthy energy to organize life better.</a:t>
            </a:r>
          </a:p>
          <a:p>
            <a:pPr marL="514350" indent="-514350">
              <a:buNone/>
            </a:pPr>
            <a:r>
              <a:rPr lang="en-US" dirty="0" smtClean="0"/>
              <a:t>We need </a:t>
            </a:r>
            <a:r>
              <a:rPr lang="en-US" b="1" i="1" dirty="0" smtClean="0"/>
              <a:t>centrifugal</a:t>
            </a:r>
            <a:r>
              <a:rPr lang="en-US" dirty="0" smtClean="0"/>
              <a:t> sciences to produce moral-ecological energies for life on Earth.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centripetal policy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Along with hipper specialization draw by state-corporate labeling interests, one need to develop a transversal treadmill across sciences and humanities for social sciences survival sake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 is the time for </a:t>
            </a:r>
            <a:r>
              <a:rPr lang="en-US" b="1" dirty="0" smtClean="0"/>
              <a:t>centrifugal</a:t>
            </a:r>
            <a:r>
              <a:rPr lang="en-US" dirty="0" smtClean="0"/>
              <a:t> sciences and crossing concepts (such as weak and strong forces: emotions and bonds)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55576" y="620688"/>
          <a:ext cx="777686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240360"/>
                <a:gridCol w="1872208"/>
              </a:tblGrid>
              <a:tr h="1636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dirty="0" err="1">
                          <a:latin typeface="Calibri"/>
                          <a:ea typeface="Calibri"/>
                          <a:cs typeface="Times New Roman"/>
                        </a:rPr>
                        <a:t>Sciences</a:t>
                      </a:r>
                      <a:r>
                        <a:rPr lang="pt-PT" sz="2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Centrifugal</a:t>
                      </a:r>
                      <a:r>
                        <a:rPr lang="pt-PT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concepts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>
                          <a:latin typeface="Calibri"/>
                          <a:ea typeface="Calibri"/>
                          <a:cs typeface="Times New Roman"/>
                        </a:rPr>
                        <a:t>Social sciences</a:t>
                      </a:r>
                    </a:p>
                  </a:txBody>
                  <a:tcPr marL="68580" marR="68580" marT="0" marB="0"/>
                </a:tc>
              </a:tr>
              <a:tr h="17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dirty="0" err="1">
                          <a:latin typeface="Calibri"/>
                          <a:ea typeface="Calibri"/>
                          <a:cs typeface="Times New Roman"/>
                        </a:rPr>
                        <a:t>Weak</a:t>
                      </a:r>
                      <a:r>
                        <a:rPr lang="pt-PT" sz="2800" dirty="0">
                          <a:latin typeface="Calibri"/>
                          <a:ea typeface="Calibri"/>
                          <a:cs typeface="Times New Roman"/>
                        </a:rPr>
                        <a:t> force </a:t>
                      </a:r>
                      <a:r>
                        <a:rPr lang="pt-PT" sz="28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inside</a:t>
                      </a:r>
                      <a:r>
                        <a:rPr lang="pt-PT" sz="2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800" dirty="0" err="1" smtClean="0">
                          <a:latin typeface="Calibri"/>
                          <a:ea typeface="Calibri"/>
                          <a:cs typeface="Times New Roman"/>
                        </a:rPr>
                        <a:t>atoms</a:t>
                      </a:r>
                      <a:r>
                        <a:rPr lang="pt-PT" sz="2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Emotions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(secret and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changing forces)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Agents</a:t>
                      </a:r>
                      <a:endParaRPr lang="pt-P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>
                          <a:latin typeface="Calibri"/>
                          <a:ea typeface="Calibri"/>
                          <a:cs typeface="Times New Roman"/>
                        </a:rPr>
                        <a:t>Strong force (matter centrifuging)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Bonds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(power and conservative forces)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Structures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Part</a:t>
            </a:r>
            <a:br>
              <a:rPr lang="en-US" dirty="0" smtClean="0"/>
            </a:br>
            <a:r>
              <a:rPr lang="en-US" dirty="0" smtClean="0"/>
              <a:t>Social sciences contributions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Thomas </a:t>
            </a:r>
            <a:r>
              <a:rPr lang="en-US" i="1" dirty="0" err="1" smtClean="0"/>
              <a:t>Scheff</a:t>
            </a:r>
            <a:r>
              <a:rPr lang="en-US" i="1" dirty="0" smtClean="0"/>
              <a:t> </a:t>
            </a:r>
            <a:r>
              <a:rPr lang="en-US" dirty="0" smtClean="0"/>
              <a:t>definition of social emotion: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Bodies feel deep inside threatens to the social bonds</a:t>
            </a:r>
          </a:p>
          <a:p>
            <a:pPr marL="514350" indent="-514350">
              <a:buAutoNum type="arabicPeriod"/>
            </a:pPr>
            <a:r>
              <a:rPr lang="en-US" dirty="0" smtClean="0"/>
              <a:t>Bodies produce shame emotions to deal with social threats to their social bonds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Enlargement of the concept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1772816"/>
          <a:ext cx="6096000" cy="396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Societies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Pre-modern </a:t>
                      </a:r>
                      <a:endParaRPr lang="pt-P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Modern </a:t>
                      </a:r>
                      <a:endParaRPr lang="pt-PT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latin typeface="Calibri"/>
                          <a:ea typeface="Calibri"/>
                          <a:cs typeface="Times New Roman"/>
                        </a:rPr>
                        <a:t>Main emotion</a:t>
                      </a:r>
                      <a:endParaRPr lang="pt-PT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Fear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Shame 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>
                          <a:latin typeface="Calibri"/>
                          <a:ea typeface="Calibri"/>
                          <a:cs typeface="Times New Roman"/>
                        </a:rPr>
                        <a:t>Definition </a:t>
                      </a:r>
                      <a:endParaRPr lang="pt-PT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Risk for life (</a:t>
                      </a:r>
                      <a:r>
                        <a:rPr lang="en-US" sz="2600" dirty="0">
                          <a:latin typeface="Calibri"/>
                          <a:ea typeface="Calibri"/>
                          <a:cs typeface="Times New Roman"/>
                        </a:rPr>
                        <a:t>body reproduction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Risk for social bond (status)</a:t>
                      </a:r>
                      <a:endParaRPr lang="pt-PT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pt-PT" dirty="0" err="1" smtClean="0"/>
              <a:t>Emotions</a:t>
            </a:r>
            <a:r>
              <a:rPr lang="pt-PT" dirty="0" smtClean="0"/>
              <a:t> </a:t>
            </a:r>
            <a:r>
              <a:rPr lang="pt-PT" dirty="0" err="1" smtClean="0"/>
              <a:t>signal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needed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 for social </a:t>
            </a:r>
            <a:r>
              <a:rPr lang="pt-PT" dirty="0" err="1" smtClean="0"/>
              <a:t>change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52226" name="Picture 2" descr="http://www.brasilescola.com/upload/e/ruboriz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2276475" cy="3219451"/>
          </a:xfrm>
          <a:prstGeom prst="rect">
            <a:avLst/>
          </a:prstGeom>
          <a:noFill/>
        </p:spPr>
      </p:pic>
      <p:pic>
        <p:nvPicPr>
          <p:cNvPr id="5" name="Picture 6" descr="http://www.multiajuda.com.br/materias/261.jpg?As+faces+do+me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3116"/>
            <a:ext cx="3071834" cy="307183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1520" y="522920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Freezing</a:t>
            </a:r>
            <a:r>
              <a:rPr lang="pt-PT" sz="2400" dirty="0" smtClean="0"/>
              <a:t> individual </a:t>
            </a:r>
            <a:r>
              <a:rPr lang="pt-PT" sz="2400" dirty="0" err="1" smtClean="0"/>
              <a:t>fear</a:t>
            </a:r>
            <a:r>
              <a:rPr lang="pt-PT" sz="2400" dirty="0" smtClean="0"/>
              <a:t> 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99992" y="544522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err="1" smtClean="0"/>
              <a:t>Freezing</a:t>
            </a:r>
            <a:r>
              <a:rPr lang="pt-PT" sz="2400" dirty="0" smtClean="0"/>
              <a:t> individual </a:t>
            </a:r>
            <a:r>
              <a:rPr lang="pt-PT" sz="2400" dirty="0" err="1" smtClean="0"/>
              <a:t>shame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No faces in </a:t>
            </a:r>
            <a:r>
              <a:rPr lang="pt-PT" dirty="0" err="1" smtClean="0"/>
              <a:t>society</a:t>
            </a:r>
            <a:endParaRPr lang="pt-PT" dirty="0"/>
          </a:p>
        </p:txBody>
      </p:sp>
      <p:pic>
        <p:nvPicPr>
          <p:cNvPr id="41986" name="Picture 2" descr="http://www.ppublico.org/nfse/mage/images/stories/beneficios/socie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21671"/>
            <a:ext cx="5214974" cy="371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Modes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behavior</a:t>
            </a:r>
            <a:r>
              <a:rPr lang="pt-PT" dirty="0" smtClean="0"/>
              <a:t>: </a:t>
            </a:r>
            <a:br>
              <a:rPr lang="pt-PT" dirty="0" smtClean="0"/>
            </a:br>
            <a:r>
              <a:rPr lang="pt-PT" dirty="0" err="1" smtClean="0"/>
              <a:t>violent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civilized</a:t>
            </a:r>
            <a:endParaRPr lang="pt-PT" dirty="0"/>
          </a:p>
        </p:txBody>
      </p:sp>
      <p:graphicFrame>
        <p:nvGraphicFramePr>
          <p:cNvPr id="4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79512" y="4293096"/>
          <a:ext cx="4071966" cy="118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Politics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Culture</a:t>
                      </a:r>
                      <a:endParaRPr lang="pt-PT" dirty="0"/>
                    </a:p>
                  </a:txBody>
                  <a:tcPr/>
                </a:tc>
              </a:tr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Economics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Society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716016" y="458112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 err="1" smtClean="0"/>
              <a:t>Shame</a:t>
            </a:r>
            <a:endParaRPr lang="pt-PT" sz="2800" dirty="0" smtClean="0"/>
          </a:p>
        </p:txBody>
      </p:sp>
      <p:graphicFrame>
        <p:nvGraphicFramePr>
          <p:cNvPr id="6" name="Marcador de Posição de Conteúdo 5"/>
          <p:cNvGraphicFramePr>
            <a:graphicFrameLocks/>
          </p:cNvGraphicFramePr>
          <p:nvPr/>
        </p:nvGraphicFramePr>
        <p:xfrm>
          <a:off x="179512" y="2204864"/>
          <a:ext cx="4143404" cy="123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</a:tblGrid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Capitalism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Industrialism</a:t>
                      </a:r>
                      <a:endParaRPr lang="pt-PT" dirty="0"/>
                    </a:p>
                  </a:txBody>
                  <a:tcPr/>
                </a:tc>
              </a:tr>
              <a:tr h="592929">
                <a:tc>
                  <a:txBody>
                    <a:bodyPr/>
                    <a:lstStyle/>
                    <a:p>
                      <a:pPr algn="ctr"/>
                      <a:r>
                        <a:rPr lang="pt-PT" dirty="0" err="1" smtClean="0"/>
                        <a:t>War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Social </a:t>
                      </a:r>
                      <a:r>
                        <a:rPr lang="pt-PT" dirty="0" err="1" smtClean="0"/>
                        <a:t>Control</a:t>
                      </a:r>
                      <a:r>
                        <a:rPr lang="pt-PT" dirty="0" smtClean="0"/>
                        <a:t> (</a:t>
                      </a:r>
                      <a:r>
                        <a:rPr lang="pt-PT" dirty="0" err="1" smtClean="0"/>
                        <a:t>security</a:t>
                      </a:r>
                      <a:r>
                        <a:rPr lang="pt-PT" dirty="0" smtClean="0"/>
                        <a:t>)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44008" y="249289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i="1" dirty="0" err="1" smtClean="0"/>
              <a:t>Fear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 rot="18878083">
            <a:off x="3190505" y="4434490"/>
            <a:ext cx="2771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 smtClean="0">
                <a:solidFill>
                  <a:srgbClr val="FF0000"/>
                </a:solidFill>
              </a:rPr>
              <a:t>Communi-cation</a:t>
            </a:r>
            <a:r>
              <a:rPr lang="pt-PT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 rot="19036787">
            <a:off x="3425158" y="2115430"/>
            <a:ext cx="280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err="1" smtClean="0">
                <a:solidFill>
                  <a:srgbClr val="FF0000"/>
                </a:solidFill>
              </a:rPr>
              <a:t>Physical</a:t>
            </a:r>
            <a:r>
              <a:rPr lang="pt-PT" sz="4000" b="1" dirty="0" smtClean="0">
                <a:solidFill>
                  <a:srgbClr val="FF0000"/>
                </a:solidFill>
              </a:rPr>
              <a:t> </a:t>
            </a:r>
            <a:r>
              <a:rPr lang="pt-PT" sz="4000" b="1" dirty="0" err="1" smtClean="0">
                <a:solidFill>
                  <a:srgbClr val="FF0000"/>
                </a:solidFill>
              </a:rPr>
              <a:t>Action</a:t>
            </a:r>
            <a:r>
              <a:rPr lang="pt-PT" sz="4000" b="1" dirty="0" smtClean="0">
                <a:solidFill>
                  <a:srgbClr val="FF0000"/>
                </a:solidFill>
              </a:rPr>
              <a:t> </a:t>
            </a:r>
            <a:endParaRPr lang="pt-PT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discrimination against social instability </a:t>
            </a:r>
            <a:endParaRPr lang="en-US" dirty="0"/>
          </a:p>
        </p:txBody>
      </p:sp>
      <p:pic>
        <p:nvPicPr>
          <p:cNvPr id="46082" name="Picture 2" descr="As várias faces de Toro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786610" cy="352661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 rot="10800000" flipV="1">
            <a:off x="714348" y="5000636"/>
            <a:ext cx="8229600" cy="12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is struggling for life?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Who cannot communicate?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nature of human sociability</a:t>
            </a:r>
            <a:endParaRPr lang="pt-PT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999626" y="1864602"/>
            <a:ext cx="6755663" cy="3534447"/>
            <a:chOff x="1789" y="1759"/>
            <a:chExt cx="5847" cy="3549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V="1">
              <a:off x="3806" y="1759"/>
              <a:ext cx="0" cy="2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2734" y="4074"/>
              <a:ext cx="1072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806" y="4074"/>
              <a:ext cx="38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806" y="4074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427" y="4074"/>
              <a:ext cx="13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3806" y="3456"/>
              <a:ext cx="459" cy="6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789" y="2254"/>
              <a:ext cx="1693" cy="69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Done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4572" y="2182"/>
              <a:ext cx="1907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Said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953" y="4478"/>
              <a:ext cx="1237" cy="62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PT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Being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75856" y="5157192"/>
            <a:ext cx="1956104" cy="6951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Well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being</a:t>
            </a:r>
            <a:r>
              <a:rPr kumimoji="0" lang="pt-PT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43608" y="2996952"/>
            <a:ext cx="1956104" cy="6951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Fear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499992" y="2852936"/>
            <a:ext cx="1956104" cy="6951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Shame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39552" y="3212976"/>
            <a:ext cx="6840760" cy="2999394"/>
            <a:chOff x="539552" y="3212976"/>
            <a:chExt cx="6840760" cy="2999394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139952" y="3212976"/>
              <a:ext cx="3240360" cy="6951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600" i="1" dirty="0" err="1" smtClean="0"/>
                <a:t>of</a:t>
              </a:r>
              <a:r>
                <a:rPr lang="pt-PT" sz="2600" i="1" dirty="0" smtClean="0"/>
                <a:t> </a:t>
              </a:r>
              <a:r>
                <a:rPr lang="pt-PT" sz="2600" i="1" dirty="0" err="1" smtClean="0"/>
                <a:t>breaking</a:t>
              </a:r>
              <a:r>
                <a:rPr lang="pt-PT" sz="2600" i="1" dirty="0" smtClean="0"/>
                <a:t> </a:t>
              </a:r>
              <a:r>
                <a:rPr lang="pt-PT" sz="2600" i="1" dirty="0" err="1" smtClean="0"/>
                <a:t>the</a:t>
              </a:r>
              <a:r>
                <a:rPr lang="pt-PT" sz="2600" i="1" dirty="0" smtClean="0"/>
                <a:t> </a:t>
              </a:r>
              <a:r>
                <a:rPr lang="pt-PT" sz="2600" i="1" dirty="0" err="1" smtClean="0"/>
                <a:t>law</a:t>
              </a:r>
              <a:endPara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39552" y="3356992"/>
              <a:ext cx="3240360" cy="6951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600" i="1" dirty="0" err="1" smtClean="0">
                  <a:ea typeface="Times New Roman" pitchFamily="18" charset="0"/>
                </a:rPr>
                <a:t>o</a:t>
              </a:r>
              <a:r>
                <a:rPr kumimoji="0" lang="pt-PT" sz="2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</a:t>
              </a:r>
              <a:r>
                <a:rPr kumimoji="0" lang="pt-PT" sz="2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social </a:t>
              </a:r>
              <a:r>
                <a:rPr kumimoji="0" lang="pt-PT" sz="2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isolation</a:t>
              </a:r>
              <a:endPara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2627784" y="5517232"/>
              <a:ext cx="3240360" cy="6951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>
                  <a:alpha val="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PT" sz="2600" i="1" dirty="0" err="1" smtClean="0">
                  <a:ea typeface="Times New Roman" pitchFamily="18" charset="0"/>
                </a:rPr>
                <a:t>shame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and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fear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of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bad</a:t>
              </a:r>
              <a:r>
                <a:rPr lang="pt-PT" sz="2600" i="1" dirty="0" smtClean="0">
                  <a:ea typeface="Times New Roman" pitchFamily="18" charset="0"/>
                </a:rPr>
                <a:t> </a:t>
              </a:r>
              <a:r>
                <a:rPr lang="pt-PT" sz="2600" i="1" dirty="0" err="1" smtClean="0">
                  <a:ea typeface="Times New Roman" pitchFamily="18" charset="0"/>
                </a:rPr>
                <a:t>shape</a:t>
              </a:r>
              <a:r>
                <a:rPr lang="pt-PT" sz="2600" i="1" dirty="0" smtClean="0">
                  <a:ea typeface="Times New Roman" pitchFamily="18" charset="0"/>
                </a:rPr>
                <a:t> (</a:t>
              </a:r>
              <a:r>
                <a:rPr lang="pt-PT" sz="2600" i="1" dirty="0" err="1" smtClean="0">
                  <a:ea typeface="Times New Roman" pitchFamily="18" charset="0"/>
                </a:rPr>
                <a:t>death</a:t>
              </a:r>
              <a:r>
                <a:rPr lang="pt-PT" sz="2600" i="1" dirty="0" smtClean="0">
                  <a:ea typeface="Times New Roman" pitchFamily="18" charset="0"/>
                </a:rPr>
                <a:t>)</a:t>
              </a:r>
              <a:endParaRPr kumimoji="0" lang="pt-PT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Sociology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instability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4525963"/>
          </a:xfrm>
        </p:spPr>
        <p:txBody>
          <a:bodyPr/>
          <a:lstStyle/>
          <a:p>
            <a:r>
              <a:rPr lang="pt-PT" dirty="0" err="1" smtClean="0"/>
              <a:t>Different</a:t>
            </a:r>
            <a:r>
              <a:rPr lang="pt-PT" dirty="0" smtClean="0"/>
              <a:t> social </a:t>
            </a:r>
            <a:r>
              <a:rPr lang="pt-PT" dirty="0" err="1" smtClean="0"/>
              <a:t>situations</a:t>
            </a:r>
            <a:r>
              <a:rPr lang="pt-PT" dirty="0" smtClean="0"/>
              <a:t> </a:t>
            </a:r>
            <a:r>
              <a:rPr lang="pt-PT" dirty="0" err="1" smtClean="0"/>
              <a:t>claim</a:t>
            </a:r>
            <a:r>
              <a:rPr lang="pt-PT" dirty="0" smtClean="0"/>
              <a:t> for </a:t>
            </a:r>
            <a:r>
              <a:rPr lang="pt-PT" dirty="0" err="1" smtClean="0"/>
              <a:t>different</a:t>
            </a:r>
            <a:r>
              <a:rPr lang="pt-PT" dirty="0" smtClean="0"/>
              <a:t> faces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person</a:t>
            </a:r>
            <a:r>
              <a:rPr lang="pt-PT" dirty="0" smtClean="0"/>
              <a:t> </a:t>
            </a:r>
            <a:r>
              <a:rPr lang="pt-PT" sz="2800" dirty="0" smtClean="0"/>
              <a:t>(</a:t>
            </a:r>
            <a:r>
              <a:rPr lang="pt-PT" sz="2800" dirty="0" err="1" smtClean="0"/>
              <a:t>weak</a:t>
            </a:r>
            <a:r>
              <a:rPr lang="pt-PT" sz="2800" dirty="0" smtClean="0"/>
              <a:t> </a:t>
            </a:r>
            <a:r>
              <a:rPr lang="pt-PT" sz="2800" i="1" dirty="0" err="1" smtClean="0"/>
              <a:t>characters</a:t>
            </a:r>
            <a:r>
              <a:rPr lang="pt-PT" sz="2800" i="1" dirty="0" smtClean="0"/>
              <a:t>)</a:t>
            </a:r>
            <a:endParaRPr lang="pt-PT" sz="2800" dirty="0" smtClean="0"/>
          </a:p>
          <a:p>
            <a:r>
              <a:rPr lang="pt-PT" dirty="0" err="1" smtClean="0"/>
              <a:t>Historical</a:t>
            </a:r>
            <a:r>
              <a:rPr lang="pt-PT" dirty="0" smtClean="0"/>
              <a:t> </a:t>
            </a:r>
            <a:r>
              <a:rPr lang="pt-PT" dirty="0" err="1" smtClean="0"/>
              <a:t>situations</a:t>
            </a:r>
            <a:r>
              <a:rPr lang="pt-PT" dirty="0" smtClean="0"/>
              <a:t> </a:t>
            </a:r>
            <a:r>
              <a:rPr lang="pt-PT" dirty="0" err="1" smtClean="0"/>
              <a:t>claim</a:t>
            </a:r>
            <a:r>
              <a:rPr lang="pt-PT" dirty="0" smtClean="0"/>
              <a:t> for </a:t>
            </a:r>
            <a:r>
              <a:rPr lang="pt-PT" dirty="0" err="1" smtClean="0"/>
              <a:t>different</a:t>
            </a:r>
            <a:r>
              <a:rPr lang="pt-PT" dirty="0" smtClean="0"/>
              <a:t> faces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r>
              <a:rPr lang="pt-PT" dirty="0" smtClean="0"/>
              <a:t> </a:t>
            </a:r>
            <a:r>
              <a:rPr lang="pt-PT" sz="2800" dirty="0" smtClean="0"/>
              <a:t>(</a:t>
            </a:r>
            <a:r>
              <a:rPr lang="pt-PT" sz="2800" dirty="0" err="1" smtClean="0"/>
              <a:t>strong</a:t>
            </a:r>
            <a:r>
              <a:rPr lang="pt-PT" sz="2800" dirty="0" smtClean="0"/>
              <a:t> </a:t>
            </a:r>
            <a:r>
              <a:rPr lang="pt-PT" sz="2800" i="1" dirty="0" err="1" smtClean="0"/>
              <a:t>norms</a:t>
            </a:r>
            <a:r>
              <a:rPr lang="pt-PT" sz="2800" dirty="0" smtClean="0"/>
              <a:t>)</a:t>
            </a:r>
          </a:p>
          <a:p>
            <a:endParaRPr lang="pt-PT" dirty="0" smtClean="0"/>
          </a:p>
          <a:p>
            <a:pPr lvl="0"/>
            <a:r>
              <a:rPr lang="en-US" dirty="0" smtClean="0"/>
              <a:t>Conservation of humanity claim for change of society bonds and levels of energy consumption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pt-PT" sz="8000" dirty="0" err="1" smtClean="0"/>
              <a:t>The</a:t>
            </a:r>
            <a:r>
              <a:rPr lang="pt-PT" sz="8000" dirty="0" smtClean="0"/>
              <a:t> </a:t>
            </a:r>
            <a:r>
              <a:rPr lang="pt-PT" sz="8000" dirty="0" err="1" smtClean="0"/>
              <a:t>end</a:t>
            </a:r>
            <a:endParaRPr lang="pt-PT" sz="8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>
                <a:hlinkClick r:id="rId3"/>
              </a:rPr>
              <a:t>http://iscte.pt/~apad</a:t>
            </a: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 smtClean="0">
                <a:hlinkClick r:id="rId4"/>
              </a:rPr>
              <a:t>http</a:t>
            </a:r>
            <a:r>
              <a:rPr lang="pt-PT" sz="2400" dirty="0">
                <a:hlinkClick r:id="rId4"/>
              </a:rPr>
              <a:t>://iscte.pt/~</a:t>
            </a:r>
            <a:r>
              <a:rPr lang="pt-PT" sz="2400" dirty="0" smtClean="0">
                <a:hlinkClick r:id="rId4"/>
              </a:rPr>
              <a:t>apad/estesp</a:t>
            </a:r>
            <a:endParaRPr lang="pt-PT" sz="2400" dirty="0" smtClean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r>
              <a:rPr lang="pt-PT" sz="2400" dirty="0" smtClean="0">
                <a:hlinkClick r:id="rId5"/>
              </a:rPr>
              <a:t>http://prezi.com/nquya3t7_bwf/espirito-e-sociedade</a:t>
            </a:r>
            <a:endParaRPr lang="pt-PT" sz="2400" dirty="0" smtClean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  <a:p>
            <a:pPr algn="ctr">
              <a:buFontTx/>
              <a:buNone/>
            </a:pP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/>
              <a:t>Dinâmicas Sociais e Modernização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V="1">
            <a:off x="4140200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763713" y="39211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348038" y="3284538"/>
            <a:ext cx="14398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63713" y="39211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140200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3348038" y="3284538"/>
            <a:ext cx="14398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63713" y="2708275"/>
            <a:ext cx="4686300" cy="2517775"/>
            <a:chOff x="1303" y="2171"/>
            <a:chExt cx="6282" cy="3398"/>
          </a:xfrm>
        </p:grpSpPr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908" y="5102"/>
              <a:ext cx="2502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6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Justiça social</a:t>
              </a:r>
              <a:endParaRPr lang="pt-PT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1303" y="2634"/>
              <a:ext cx="1685" cy="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6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Exclusão</a:t>
              </a:r>
              <a:endParaRPr lang="pt-PT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5133" y="2171"/>
              <a:ext cx="2452" cy="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6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Controlo</a:t>
              </a:r>
              <a:endParaRPr lang="pt-PT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95513" y="2349500"/>
            <a:ext cx="1485900" cy="1714500"/>
            <a:chOff x="1303" y="1862"/>
            <a:chExt cx="1992" cy="2315"/>
          </a:xfrm>
        </p:grpSpPr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1610" y="3251"/>
              <a:ext cx="459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V="1">
              <a:off x="2682" y="2016"/>
              <a:ext cx="613" cy="4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303" y="1862"/>
              <a:ext cx="1992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reclamação direitos</a:t>
              </a:r>
              <a:endParaRPr lang="pt-PT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610" y="3251"/>
              <a:ext cx="1276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fechamento</a:t>
              </a:r>
              <a:endParaRPr lang="pt-PT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211638" y="2205038"/>
            <a:ext cx="1485900" cy="1733550"/>
            <a:chOff x="4061" y="1708"/>
            <a:chExt cx="1992" cy="2340"/>
          </a:xfrm>
        </p:grpSpPr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H="1" flipV="1">
              <a:off x="4367" y="2016"/>
              <a:ext cx="460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4061" y="1708"/>
              <a:ext cx="1482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racionalização</a:t>
              </a:r>
              <a:endParaRPr lang="pt-PT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>
              <a:off x="5185" y="2809"/>
              <a:ext cx="46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4419" y="3580"/>
              <a:ext cx="1634" cy="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criminalização</a:t>
              </a:r>
              <a:endParaRPr lang="pt-PT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16238" y="3284538"/>
            <a:ext cx="4573587" cy="1600200"/>
            <a:chOff x="2222" y="3251"/>
            <a:chExt cx="6130" cy="2160"/>
          </a:xfrm>
        </p:grpSpPr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 flipV="1">
              <a:off x="5900" y="3251"/>
              <a:ext cx="612" cy="13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 flipH="1" flipV="1">
              <a:off x="2682" y="3868"/>
              <a:ext cx="919" cy="15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2222" y="4331"/>
              <a:ext cx="1277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revolução </a:t>
              </a:r>
              <a:endParaRPr lang="pt-PT"/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6512" y="4485"/>
              <a:ext cx="1840" cy="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institucionalização</a:t>
              </a:r>
              <a:endParaRPr lang="pt-PT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411413" y="2133600"/>
            <a:ext cx="5029200" cy="2401888"/>
            <a:chOff x="1610" y="1708"/>
            <a:chExt cx="6742" cy="3243"/>
          </a:xfrm>
        </p:grpSpPr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>
              <a:off x="1610" y="3251"/>
              <a:ext cx="459" cy="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610" y="3251"/>
              <a:ext cx="1276" cy="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fechamento</a:t>
              </a:r>
              <a:endParaRPr lang="pt-PT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061" y="1708"/>
              <a:ext cx="4291" cy="3243"/>
              <a:chOff x="4061" y="1708"/>
              <a:chExt cx="4291" cy="3243"/>
            </a:xfrm>
          </p:grpSpPr>
          <p:sp>
            <p:nvSpPr>
              <p:cNvPr id="7200" name="Line 32"/>
              <p:cNvSpPr>
                <a:spLocks noChangeShapeType="1"/>
              </p:cNvSpPr>
              <p:nvPr/>
            </p:nvSpPr>
            <p:spPr bwMode="auto">
              <a:xfrm flipV="1">
                <a:off x="5900" y="3251"/>
                <a:ext cx="612" cy="138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auto">
              <a:xfrm>
                <a:off x="6512" y="4485"/>
                <a:ext cx="1840" cy="4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PT" altLang="zh-CN" sz="1200">
                    <a:solidFill>
                      <a:srgbClr val="000000"/>
                    </a:solidFill>
                    <a:latin typeface="Times New Roman" pitchFamily="18" charset="0"/>
                    <a:ea typeface="SimSun" charset="-122"/>
                  </a:rPr>
                  <a:t>institucionalização</a:t>
                </a:r>
                <a:endParaRPr lang="pt-PT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/>
            </p:nvSpPr>
            <p:spPr bwMode="auto">
              <a:xfrm flipH="1" flipV="1">
                <a:off x="4367" y="2016"/>
                <a:ext cx="46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203" name="Text Box 35"/>
              <p:cNvSpPr txBox="1">
                <a:spLocks noChangeArrowheads="1"/>
              </p:cNvSpPr>
              <p:nvPr/>
            </p:nvSpPr>
            <p:spPr bwMode="auto">
              <a:xfrm>
                <a:off x="4061" y="1708"/>
                <a:ext cx="1482" cy="46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PT" altLang="zh-CN" sz="1200">
                    <a:solidFill>
                      <a:srgbClr val="000000"/>
                    </a:solidFill>
                    <a:latin typeface="Times New Roman" pitchFamily="18" charset="0"/>
                    <a:ea typeface="SimSun" charset="-122"/>
                  </a:rPr>
                  <a:t>racionalização</a:t>
                </a:r>
                <a:endParaRPr lang="pt-PT"/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195513" y="2349500"/>
            <a:ext cx="3467100" cy="2157413"/>
            <a:chOff x="1354" y="1884"/>
            <a:chExt cx="4647" cy="2912"/>
          </a:xfrm>
        </p:grpSpPr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4367" y="3559"/>
              <a:ext cx="1634" cy="4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criminalização</a:t>
              </a:r>
              <a:endParaRPr lang="pt-PT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2222" y="4331"/>
              <a:ext cx="1277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revolução </a:t>
              </a:r>
              <a:endParaRPr lang="pt-PT"/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1354" y="1884"/>
              <a:ext cx="1992" cy="4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altLang="zh-CN" sz="1200">
                  <a:solidFill>
                    <a:srgbClr val="000000"/>
                  </a:solidFill>
                  <a:latin typeface="Times New Roman" pitchFamily="18" charset="0"/>
                  <a:ea typeface="SimSun" charset="-122"/>
                </a:rPr>
                <a:t>reclamação direitos</a:t>
              </a:r>
              <a:endParaRPr lang="pt-PT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3276600" y="2349500"/>
            <a:ext cx="2171700" cy="2514600"/>
            <a:chOff x="2682" y="2016"/>
            <a:chExt cx="2911" cy="3395"/>
          </a:xfrm>
        </p:grpSpPr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H="1" flipV="1">
              <a:off x="2682" y="3868"/>
              <a:ext cx="919" cy="154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H="1">
              <a:off x="5133" y="2788"/>
              <a:ext cx="460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682" y="2016"/>
              <a:ext cx="613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051050" y="1125538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4000"/>
              <a:t>ciclo de solidariedade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2124075" y="1125538"/>
            <a:ext cx="5472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sz="4000"/>
              <a:t>ciclo emancipatório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/>
      <p:bldP spid="7212" grpId="1"/>
      <p:bldP spid="7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Faces out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endParaRPr lang="pt-PT" dirty="0"/>
          </a:p>
        </p:txBody>
      </p:sp>
      <p:pic>
        <p:nvPicPr>
          <p:cNvPr id="44034" name="Picture 2" descr="http://1.bp.blogspot.com/-fd-ab8Qid_o/TeDPoOJeE7I/AAAAAAAARNU/0Ke-xuLF4BM/s1600/economia-cultura-e-sociedade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43116"/>
            <a:ext cx="428628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WHAT FOR </a:t>
            </a:r>
          </a:p>
          <a:p>
            <a:pPr algn="ctr">
              <a:buNone/>
            </a:pPr>
            <a:r>
              <a:rPr lang="en-US" sz="7200" dirty="0" smtClean="0"/>
              <a:t>DO ONE NEED SOCIOLOGY HERE? 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problem with social sciences disciplines: they do not communicate to each other (and beyond) </a:t>
            </a:r>
          </a:p>
          <a:p>
            <a:endParaRPr lang="en-US" dirty="0" smtClean="0"/>
          </a:p>
          <a:p>
            <a:r>
              <a:rPr lang="en-US" dirty="0" smtClean="0"/>
              <a:t>The problem´s name: </a:t>
            </a:r>
            <a:r>
              <a:rPr lang="en-US" b="1" dirty="0" smtClean="0"/>
              <a:t>centripetal</a:t>
            </a:r>
            <a:r>
              <a:rPr lang="en-US" dirty="0" smtClean="0"/>
              <a:t> policy</a:t>
            </a:r>
          </a:p>
          <a:p>
            <a:endParaRPr lang="en-US" dirty="0" smtClean="0"/>
          </a:p>
          <a:p>
            <a:r>
              <a:rPr lang="en-US" dirty="0" smtClean="0"/>
              <a:t>There is the time to reverse it – we need </a:t>
            </a:r>
            <a:r>
              <a:rPr lang="en-US" b="1" dirty="0" smtClean="0"/>
              <a:t>centrifugal</a:t>
            </a:r>
            <a:r>
              <a:rPr lang="en-US" dirty="0" smtClean="0"/>
              <a:t> sciences policies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 -  What are sciences useful for?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II – A sociological contribution for </a:t>
            </a:r>
          </a:p>
          <a:p>
            <a:pPr algn="ctr">
              <a:buNone/>
            </a:pPr>
            <a:r>
              <a:rPr lang="en-US" dirty="0" smtClean="0"/>
              <a:t>conceptualization of emotion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social utopia</a:t>
            </a:r>
            <a:endParaRPr lang="en-US" dirty="0"/>
          </a:p>
        </p:txBody>
      </p:sp>
      <p:sp>
        <p:nvSpPr>
          <p:cNvPr id="14" name="Forma livre 13"/>
          <p:cNvSpPr/>
          <p:nvPr/>
        </p:nvSpPr>
        <p:spPr>
          <a:xfrm>
            <a:off x="899592" y="2636912"/>
            <a:ext cx="7723163" cy="813696"/>
          </a:xfrm>
          <a:custGeom>
            <a:avLst/>
            <a:gdLst>
              <a:gd name="connsiteX0" fmla="*/ 0 w 7723163"/>
              <a:gd name="connsiteY0" fmla="*/ 267286 h 813696"/>
              <a:gd name="connsiteX1" fmla="*/ 154745 w 7723163"/>
              <a:gd name="connsiteY1" fmla="*/ 253219 h 813696"/>
              <a:gd name="connsiteX2" fmla="*/ 196948 w 7723163"/>
              <a:gd name="connsiteY2" fmla="*/ 239151 h 813696"/>
              <a:gd name="connsiteX3" fmla="*/ 295422 w 7723163"/>
              <a:gd name="connsiteY3" fmla="*/ 225083 h 813696"/>
              <a:gd name="connsiteX4" fmla="*/ 407963 w 7723163"/>
              <a:gd name="connsiteY4" fmla="*/ 196948 h 813696"/>
              <a:gd name="connsiteX5" fmla="*/ 450166 w 7723163"/>
              <a:gd name="connsiteY5" fmla="*/ 182880 h 813696"/>
              <a:gd name="connsiteX6" fmla="*/ 534573 w 7723163"/>
              <a:gd name="connsiteY6" fmla="*/ 168813 h 813696"/>
              <a:gd name="connsiteX7" fmla="*/ 576776 w 7723163"/>
              <a:gd name="connsiteY7" fmla="*/ 154745 h 813696"/>
              <a:gd name="connsiteX8" fmla="*/ 604911 w 7723163"/>
              <a:gd name="connsiteY8" fmla="*/ 126609 h 813696"/>
              <a:gd name="connsiteX9" fmla="*/ 661182 w 7723163"/>
              <a:gd name="connsiteY9" fmla="*/ 112542 h 813696"/>
              <a:gd name="connsiteX10" fmla="*/ 745588 w 7723163"/>
              <a:gd name="connsiteY10" fmla="*/ 84406 h 813696"/>
              <a:gd name="connsiteX11" fmla="*/ 787791 w 7723163"/>
              <a:gd name="connsiteY11" fmla="*/ 70339 h 813696"/>
              <a:gd name="connsiteX12" fmla="*/ 844062 w 7723163"/>
              <a:gd name="connsiteY12" fmla="*/ 42203 h 813696"/>
              <a:gd name="connsiteX13" fmla="*/ 928468 w 7723163"/>
              <a:gd name="connsiteY13" fmla="*/ 28136 h 813696"/>
              <a:gd name="connsiteX14" fmla="*/ 1097280 w 7723163"/>
              <a:gd name="connsiteY14" fmla="*/ 0 h 813696"/>
              <a:gd name="connsiteX15" fmla="*/ 1336431 w 7723163"/>
              <a:gd name="connsiteY15" fmla="*/ 14068 h 813696"/>
              <a:gd name="connsiteX16" fmla="*/ 1420837 w 7723163"/>
              <a:gd name="connsiteY16" fmla="*/ 56271 h 813696"/>
              <a:gd name="connsiteX17" fmla="*/ 1477108 w 7723163"/>
              <a:gd name="connsiteY17" fmla="*/ 70339 h 813696"/>
              <a:gd name="connsiteX18" fmla="*/ 1519311 w 7723163"/>
              <a:gd name="connsiteY18" fmla="*/ 84406 h 813696"/>
              <a:gd name="connsiteX19" fmla="*/ 1617785 w 7723163"/>
              <a:gd name="connsiteY19" fmla="*/ 126609 h 813696"/>
              <a:gd name="connsiteX20" fmla="*/ 1659988 w 7723163"/>
              <a:gd name="connsiteY20" fmla="*/ 154745 h 813696"/>
              <a:gd name="connsiteX21" fmla="*/ 1716259 w 7723163"/>
              <a:gd name="connsiteY21" fmla="*/ 168813 h 813696"/>
              <a:gd name="connsiteX22" fmla="*/ 1800665 w 7723163"/>
              <a:gd name="connsiteY22" fmla="*/ 196948 h 813696"/>
              <a:gd name="connsiteX23" fmla="*/ 1871003 w 7723163"/>
              <a:gd name="connsiteY23" fmla="*/ 225083 h 813696"/>
              <a:gd name="connsiteX24" fmla="*/ 1913206 w 7723163"/>
              <a:gd name="connsiteY24" fmla="*/ 253219 h 813696"/>
              <a:gd name="connsiteX25" fmla="*/ 1997613 w 7723163"/>
              <a:gd name="connsiteY25" fmla="*/ 281354 h 813696"/>
              <a:gd name="connsiteX26" fmla="*/ 2039816 w 7723163"/>
              <a:gd name="connsiteY26" fmla="*/ 295422 h 813696"/>
              <a:gd name="connsiteX27" fmla="*/ 2180493 w 7723163"/>
              <a:gd name="connsiteY27" fmla="*/ 323557 h 813696"/>
              <a:gd name="connsiteX28" fmla="*/ 2700997 w 7723163"/>
              <a:gd name="connsiteY28" fmla="*/ 309489 h 813696"/>
              <a:gd name="connsiteX29" fmla="*/ 2757268 w 7723163"/>
              <a:gd name="connsiteY29" fmla="*/ 295422 h 813696"/>
              <a:gd name="connsiteX30" fmla="*/ 2897945 w 7723163"/>
              <a:gd name="connsiteY30" fmla="*/ 267286 h 813696"/>
              <a:gd name="connsiteX31" fmla="*/ 3024554 w 7723163"/>
              <a:gd name="connsiteY31" fmla="*/ 211016 h 813696"/>
              <a:gd name="connsiteX32" fmla="*/ 3080825 w 7723163"/>
              <a:gd name="connsiteY32" fmla="*/ 182880 h 813696"/>
              <a:gd name="connsiteX33" fmla="*/ 3137096 w 7723163"/>
              <a:gd name="connsiteY33" fmla="*/ 168813 h 813696"/>
              <a:gd name="connsiteX34" fmla="*/ 3235569 w 7723163"/>
              <a:gd name="connsiteY34" fmla="*/ 140677 h 813696"/>
              <a:gd name="connsiteX35" fmla="*/ 3277773 w 7723163"/>
              <a:gd name="connsiteY35" fmla="*/ 112542 h 813696"/>
              <a:gd name="connsiteX36" fmla="*/ 3348111 w 7723163"/>
              <a:gd name="connsiteY36" fmla="*/ 98474 h 813696"/>
              <a:gd name="connsiteX37" fmla="*/ 3404382 w 7723163"/>
              <a:gd name="connsiteY37" fmla="*/ 84406 h 813696"/>
              <a:gd name="connsiteX38" fmla="*/ 3460653 w 7723163"/>
              <a:gd name="connsiteY38" fmla="*/ 98474 h 813696"/>
              <a:gd name="connsiteX39" fmla="*/ 3516923 w 7723163"/>
              <a:gd name="connsiteY39" fmla="*/ 140677 h 813696"/>
              <a:gd name="connsiteX40" fmla="*/ 3573194 w 7723163"/>
              <a:gd name="connsiteY40" fmla="*/ 168813 h 813696"/>
              <a:gd name="connsiteX41" fmla="*/ 3742006 w 7723163"/>
              <a:gd name="connsiteY41" fmla="*/ 295422 h 813696"/>
              <a:gd name="connsiteX42" fmla="*/ 3784209 w 7723163"/>
              <a:gd name="connsiteY42" fmla="*/ 309489 h 813696"/>
              <a:gd name="connsiteX43" fmla="*/ 3868616 w 7723163"/>
              <a:gd name="connsiteY43" fmla="*/ 365760 h 813696"/>
              <a:gd name="connsiteX44" fmla="*/ 3995225 w 7723163"/>
              <a:gd name="connsiteY44" fmla="*/ 393896 h 813696"/>
              <a:gd name="connsiteX45" fmla="*/ 4037428 w 7723163"/>
              <a:gd name="connsiteY45" fmla="*/ 422031 h 813696"/>
              <a:gd name="connsiteX46" fmla="*/ 4079631 w 7723163"/>
              <a:gd name="connsiteY46" fmla="*/ 436099 h 813696"/>
              <a:gd name="connsiteX47" fmla="*/ 4262511 w 7723163"/>
              <a:gd name="connsiteY47" fmla="*/ 464234 h 813696"/>
              <a:gd name="connsiteX48" fmla="*/ 4318782 w 7723163"/>
              <a:gd name="connsiteY48" fmla="*/ 478302 h 813696"/>
              <a:gd name="connsiteX49" fmla="*/ 4403188 w 7723163"/>
              <a:gd name="connsiteY49" fmla="*/ 492369 h 813696"/>
              <a:gd name="connsiteX50" fmla="*/ 4459459 w 7723163"/>
              <a:gd name="connsiteY50" fmla="*/ 506437 h 813696"/>
              <a:gd name="connsiteX51" fmla="*/ 4895557 w 7723163"/>
              <a:gd name="connsiteY51" fmla="*/ 520505 h 813696"/>
              <a:gd name="connsiteX52" fmla="*/ 4937760 w 7723163"/>
              <a:gd name="connsiteY52" fmla="*/ 534573 h 813696"/>
              <a:gd name="connsiteX53" fmla="*/ 5008099 w 7723163"/>
              <a:gd name="connsiteY53" fmla="*/ 548640 h 813696"/>
              <a:gd name="connsiteX54" fmla="*/ 5050302 w 7723163"/>
              <a:gd name="connsiteY54" fmla="*/ 576776 h 813696"/>
              <a:gd name="connsiteX55" fmla="*/ 5162843 w 7723163"/>
              <a:gd name="connsiteY55" fmla="*/ 618979 h 813696"/>
              <a:gd name="connsiteX56" fmla="*/ 5261317 w 7723163"/>
              <a:gd name="connsiteY56" fmla="*/ 689317 h 813696"/>
              <a:gd name="connsiteX57" fmla="*/ 5303520 w 7723163"/>
              <a:gd name="connsiteY57" fmla="*/ 717453 h 813696"/>
              <a:gd name="connsiteX58" fmla="*/ 5373859 w 7723163"/>
              <a:gd name="connsiteY58" fmla="*/ 745588 h 813696"/>
              <a:gd name="connsiteX59" fmla="*/ 5458265 w 7723163"/>
              <a:gd name="connsiteY59" fmla="*/ 787791 h 813696"/>
              <a:gd name="connsiteX60" fmla="*/ 5711483 w 7723163"/>
              <a:gd name="connsiteY60" fmla="*/ 773723 h 813696"/>
              <a:gd name="connsiteX61" fmla="*/ 5739619 w 7723163"/>
              <a:gd name="connsiteY61" fmla="*/ 745588 h 813696"/>
              <a:gd name="connsiteX62" fmla="*/ 5795889 w 7723163"/>
              <a:gd name="connsiteY62" fmla="*/ 731520 h 813696"/>
              <a:gd name="connsiteX63" fmla="*/ 5894363 w 7723163"/>
              <a:gd name="connsiteY63" fmla="*/ 675249 h 813696"/>
              <a:gd name="connsiteX64" fmla="*/ 5964702 w 7723163"/>
              <a:gd name="connsiteY64" fmla="*/ 661182 h 813696"/>
              <a:gd name="connsiteX65" fmla="*/ 6020973 w 7723163"/>
              <a:gd name="connsiteY65" fmla="*/ 647114 h 813696"/>
              <a:gd name="connsiteX66" fmla="*/ 6147582 w 7723163"/>
              <a:gd name="connsiteY66" fmla="*/ 590843 h 813696"/>
              <a:gd name="connsiteX67" fmla="*/ 6231988 w 7723163"/>
              <a:gd name="connsiteY67" fmla="*/ 562708 h 813696"/>
              <a:gd name="connsiteX68" fmla="*/ 6274191 w 7723163"/>
              <a:gd name="connsiteY68" fmla="*/ 548640 h 813696"/>
              <a:gd name="connsiteX69" fmla="*/ 6330462 w 7723163"/>
              <a:gd name="connsiteY69" fmla="*/ 534573 h 813696"/>
              <a:gd name="connsiteX70" fmla="*/ 6443003 w 7723163"/>
              <a:gd name="connsiteY70" fmla="*/ 464234 h 813696"/>
              <a:gd name="connsiteX71" fmla="*/ 6541477 w 7723163"/>
              <a:gd name="connsiteY71" fmla="*/ 393896 h 813696"/>
              <a:gd name="connsiteX72" fmla="*/ 6611816 w 7723163"/>
              <a:gd name="connsiteY72" fmla="*/ 323557 h 813696"/>
              <a:gd name="connsiteX73" fmla="*/ 6696222 w 7723163"/>
              <a:gd name="connsiteY73" fmla="*/ 295422 h 813696"/>
              <a:gd name="connsiteX74" fmla="*/ 6752493 w 7723163"/>
              <a:gd name="connsiteY74" fmla="*/ 309489 h 813696"/>
              <a:gd name="connsiteX75" fmla="*/ 6780628 w 7723163"/>
              <a:gd name="connsiteY75" fmla="*/ 337625 h 813696"/>
              <a:gd name="connsiteX76" fmla="*/ 6865034 w 7723163"/>
              <a:gd name="connsiteY76" fmla="*/ 393896 h 813696"/>
              <a:gd name="connsiteX77" fmla="*/ 6907237 w 7723163"/>
              <a:gd name="connsiteY77" fmla="*/ 422031 h 813696"/>
              <a:gd name="connsiteX78" fmla="*/ 6977576 w 7723163"/>
              <a:gd name="connsiteY78" fmla="*/ 492369 h 813696"/>
              <a:gd name="connsiteX79" fmla="*/ 7005711 w 7723163"/>
              <a:gd name="connsiteY79" fmla="*/ 520505 h 813696"/>
              <a:gd name="connsiteX80" fmla="*/ 7019779 w 7723163"/>
              <a:gd name="connsiteY80" fmla="*/ 562708 h 813696"/>
              <a:gd name="connsiteX81" fmla="*/ 7118253 w 7723163"/>
              <a:gd name="connsiteY81" fmla="*/ 647114 h 813696"/>
              <a:gd name="connsiteX82" fmla="*/ 7160456 w 7723163"/>
              <a:gd name="connsiteY82" fmla="*/ 689317 h 813696"/>
              <a:gd name="connsiteX83" fmla="*/ 7723163 w 7723163"/>
              <a:gd name="connsiteY83" fmla="*/ 717453 h 81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723163" h="813696">
                <a:moveTo>
                  <a:pt x="0" y="267286"/>
                </a:moveTo>
                <a:cubicBezTo>
                  <a:pt x="51582" y="262597"/>
                  <a:pt x="103471" y="260544"/>
                  <a:pt x="154745" y="253219"/>
                </a:cubicBezTo>
                <a:cubicBezTo>
                  <a:pt x="169425" y="251122"/>
                  <a:pt x="182407" y="242059"/>
                  <a:pt x="196948" y="239151"/>
                </a:cubicBezTo>
                <a:cubicBezTo>
                  <a:pt x="229462" y="232648"/>
                  <a:pt x="262908" y="231586"/>
                  <a:pt x="295422" y="225083"/>
                </a:cubicBezTo>
                <a:cubicBezTo>
                  <a:pt x="333339" y="217500"/>
                  <a:pt x="371279" y="209176"/>
                  <a:pt x="407963" y="196948"/>
                </a:cubicBezTo>
                <a:cubicBezTo>
                  <a:pt x="422031" y="192259"/>
                  <a:pt x="435690" y="186097"/>
                  <a:pt x="450166" y="182880"/>
                </a:cubicBezTo>
                <a:cubicBezTo>
                  <a:pt x="478011" y="176692"/>
                  <a:pt x="506437" y="173502"/>
                  <a:pt x="534573" y="168813"/>
                </a:cubicBezTo>
                <a:cubicBezTo>
                  <a:pt x="548641" y="164124"/>
                  <a:pt x="564061" y="162374"/>
                  <a:pt x="576776" y="154745"/>
                </a:cubicBezTo>
                <a:cubicBezTo>
                  <a:pt x="588149" y="147921"/>
                  <a:pt x="593048" y="132540"/>
                  <a:pt x="604911" y="126609"/>
                </a:cubicBezTo>
                <a:cubicBezTo>
                  <a:pt x="622204" y="117962"/>
                  <a:pt x="642663" y="118098"/>
                  <a:pt x="661182" y="112542"/>
                </a:cubicBezTo>
                <a:cubicBezTo>
                  <a:pt x="689589" y="104020"/>
                  <a:pt x="717453" y="93784"/>
                  <a:pt x="745588" y="84406"/>
                </a:cubicBezTo>
                <a:cubicBezTo>
                  <a:pt x="759656" y="79717"/>
                  <a:pt x="774528" y="76971"/>
                  <a:pt x="787791" y="70339"/>
                </a:cubicBezTo>
                <a:cubicBezTo>
                  <a:pt x="806548" y="60960"/>
                  <a:pt x="823975" y="48229"/>
                  <a:pt x="844062" y="42203"/>
                </a:cubicBezTo>
                <a:cubicBezTo>
                  <a:pt x="871382" y="34007"/>
                  <a:pt x="900405" y="33238"/>
                  <a:pt x="928468" y="28136"/>
                </a:cubicBezTo>
                <a:cubicBezTo>
                  <a:pt x="1079343" y="704"/>
                  <a:pt x="908540" y="26963"/>
                  <a:pt x="1097280" y="0"/>
                </a:cubicBezTo>
                <a:cubicBezTo>
                  <a:pt x="1176997" y="4689"/>
                  <a:pt x="1256973" y="6122"/>
                  <a:pt x="1336431" y="14068"/>
                </a:cubicBezTo>
                <a:cubicBezTo>
                  <a:pt x="1387975" y="19222"/>
                  <a:pt x="1373934" y="36170"/>
                  <a:pt x="1420837" y="56271"/>
                </a:cubicBezTo>
                <a:cubicBezTo>
                  <a:pt x="1438608" y="63887"/>
                  <a:pt x="1458518" y="65028"/>
                  <a:pt x="1477108" y="70339"/>
                </a:cubicBezTo>
                <a:cubicBezTo>
                  <a:pt x="1491366" y="74413"/>
                  <a:pt x="1505681" y="78565"/>
                  <a:pt x="1519311" y="84406"/>
                </a:cubicBezTo>
                <a:cubicBezTo>
                  <a:pt x="1640995" y="136556"/>
                  <a:pt x="1518812" y="93619"/>
                  <a:pt x="1617785" y="126609"/>
                </a:cubicBezTo>
                <a:cubicBezTo>
                  <a:pt x="1631853" y="135988"/>
                  <a:pt x="1644448" y="148085"/>
                  <a:pt x="1659988" y="154745"/>
                </a:cubicBezTo>
                <a:cubicBezTo>
                  <a:pt x="1677759" y="162361"/>
                  <a:pt x="1697740" y="163257"/>
                  <a:pt x="1716259" y="168813"/>
                </a:cubicBezTo>
                <a:cubicBezTo>
                  <a:pt x="1744665" y="177335"/>
                  <a:pt x="1773129" y="185934"/>
                  <a:pt x="1800665" y="196948"/>
                </a:cubicBezTo>
                <a:cubicBezTo>
                  <a:pt x="1824111" y="206326"/>
                  <a:pt x="1848417" y="213790"/>
                  <a:pt x="1871003" y="225083"/>
                </a:cubicBezTo>
                <a:cubicBezTo>
                  <a:pt x="1886125" y="232644"/>
                  <a:pt x="1897756" y="246352"/>
                  <a:pt x="1913206" y="253219"/>
                </a:cubicBezTo>
                <a:cubicBezTo>
                  <a:pt x="1940307" y="265264"/>
                  <a:pt x="1969477" y="271976"/>
                  <a:pt x="1997613" y="281354"/>
                </a:cubicBezTo>
                <a:cubicBezTo>
                  <a:pt x="2011681" y="286043"/>
                  <a:pt x="2025275" y="292514"/>
                  <a:pt x="2039816" y="295422"/>
                </a:cubicBezTo>
                <a:lnTo>
                  <a:pt x="2180493" y="323557"/>
                </a:lnTo>
                <a:cubicBezTo>
                  <a:pt x="2353994" y="318868"/>
                  <a:pt x="2527638" y="317945"/>
                  <a:pt x="2700997" y="309489"/>
                </a:cubicBezTo>
                <a:cubicBezTo>
                  <a:pt x="2720308" y="308547"/>
                  <a:pt x="2738363" y="299473"/>
                  <a:pt x="2757268" y="295422"/>
                </a:cubicBezTo>
                <a:cubicBezTo>
                  <a:pt x="2804028" y="285402"/>
                  <a:pt x="2897945" y="267286"/>
                  <a:pt x="2897945" y="267286"/>
                </a:cubicBezTo>
                <a:cubicBezTo>
                  <a:pt x="3022097" y="184519"/>
                  <a:pt x="2823645" y="311472"/>
                  <a:pt x="3024554" y="211016"/>
                </a:cubicBezTo>
                <a:cubicBezTo>
                  <a:pt x="3043311" y="201637"/>
                  <a:pt x="3061189" y="190243"/>
                  <a:pt x="3080825" y="182880"/>
                </a:cubicBezTo>
                <a:cubicBezTo>
                  <a:pt x="3098928" y="176091"/>
                  <a:pt x="3118506" y="174124"/>
                  <a:pt x="3137096" y="168813"/>
                </a:cubicBezTo>
                <a:cubicBezTo>
                  <a:pt x="3278418" y="128436"/>
                  <a:pt x="3059594" y="184672"/>
                  <a:pt x="3235569" y="140677"/>
                </a:cubicBezTo>
                <a:cubicBezTo>
                  <a:pt x="3249637" y="131299"/>
                  <a:pt x="3261942" y="118479"/>
                  <a:pt x="3277773" y="112542"/>
                </a:cubicBezTo>
                <a:cubicBezTo>
                  <a:pt x="3300161" y="104147"/>
                  <a:pt x="3324770" y="103661"/>
                  <a:pt x="3348111" y="98474"/>
                </a:cubicBezTo>
                <a:cubicBezTo>
                  <a:pt x="3366985" y="94280"/>
                  <a:pt x="3385625" y="89095"/>
                  <a:pt x="3404382" y="84406"/>
                </a:cubicBezTo>
                <a:cubicBezTo>
                  <a:pt x="3423139" y="89095"/>
                  <a:pt x="3443360" y="89827"/>
                  <a:pt x="3460653" y="98474"/>
                </a:cubicBezTo>
                <a:cubicBezTo>
                  <a:pt x="3481624" y="108959"/>
                  <a:pt x="3497041" y="128251"/>
                  <a:pt x="3516923" y="140677"/>
                </a:cubicBezTo>
                <a:cubicBezTo>
                  <a:pt x="3534706" y="151792"/>
                  <a:pt x="3556014" y="156787"/>
                  <a:pt x="3573194" y="168813"/>
                </a:cubicBezTo>
                <a:cubicBezTo>
                  <a:pt x="3610599" y="194997"/>
                  <a:pt x="3694507" y="279590"/>
                  <a:pt x="3742006" y="295422"/>
                </a:cubicBezTo>
                <a:lnTo>
                  <a:pt x="3784209" y="309489"/>
                </a:lnTo>
                <a:cubicBezTo>
                  <a:pt x="3812345" y="328246"/>
                  <a:pt x="3835458" y="359128"/>
                  <a:pt x="3868616" y="365760"/>
                </a:cubicBezTo>
                <a:cubicBezTo>
                  <a:pt x="3957913" y="383620"/>
                  <a:pt x="3915758" y="374029"/>
                  <a:pt x="3995225" y="393896"/>
                </a:cubicBezTo>
                <a:cubicBezTo>
                  <a:pt x="4009293" y="403274"/>
                  <a:pt x="4022306" y="414470"/>
                  <a:pt x="4037428" y="422031"/>
                </a:cubicBezTo>
                <a:cubicBezTo>
                  <a:pt x="4050691" y="428663"/>
                  <a:pt x="4065245" y="432503"/>
                  <a:pt x="4079631" y="436099"/>
                </a:cubicBezTo>
                <a:cubicBezTo>
                  <a:pt x="4165677" y="457610"/>
                  <a:pt x="4160022" y="447152"/>
                  <a:pt x="4262511" y="464234"/>
                </a:cubicBezTo>
                <a:cubicBezTo>
                  <a:pt x="4281582" y="467413"/>
                  <a:pt x="4299823" y="474510"/>
                  <a:pt x="4318782" y="478302"/>
                </a:cubicBezTo>
                <a:cubicBezTo>
                  <a:pt x="4346751" y="483896"/>
                  <a:pt x="4375219" y="486775"/>
                  <a:pt x="4403188" y="492369"/>
                </a:cubicBezTo>
                <a:cubicBezTo>
                  <a:pt x="4422147" y="496161"/>
                  <a:pt x="4440156" y="505334"/>
                  <a:pt x="4459459" y="506437"/>
                </a:cubicBezTo>
                <a:cubicBezTo>
                  <a:pt x="4604664" y="514735"/>
                  <a:pt x="4750191" y="515816"/>
                  <a:pt x="4895557" y="520505"/>
                </a:cubicBezTo>
                <a:cubicBezTo>
                  <a:pt x="4909625" y="525194"/>
                  <a:pt x="4923374" y="530977"/>
                  <a:pt x="4937760" y="534573"/>
                </a:cubicBezTo>
                <a:cubicBezTo>
                  <a:pt x="4960957" y="540372"/>
                  <a:pt x="4985711" y="540244"/>
                  <a:pt x="5008099" y="548640"/>
                </a:cubicBezTo>
                <a:cubicBezTo>
                  <a:pt x="5023930" y="554577"/>
                  <a:pt x="5035622" y="568388"/>
                  <a:pt x="5050302" y="576776"/>
                </a:cubicBezTo>
                <a:cubicBezTo>
                  <a:pt x="5107516" y="609470"/>
                  <a:pt x="5101302" y="603593"/>
                  <a:pt x="5162843" y="618979"/>
                </a:cubicBezTo>
                <a:cubicBezTo>
                  <a:pt x="5262284" y="685272"/>
                  <a:pt x="5139199" y="602089"/>
                  <a:pt x="5261317" y="689317"/>
                </a:cubicBezTo>
                <a:cubicBezTo>
                  <a:pt x="5275075" y="699144"/>
                  <a:pt x="5288398" y="709892"/>
                  <a:pt x="5303520" y="717453"/>
                </a:cubicBezTo>
                <a:cubicBezTo>
                  <a:pt x="5326106" y="728746"/>
                  <a:pt x="5351272" y="734295"/>
                  <a:pt x="5373859" y="745588"/>
                </a:cubicBezTo>
                <a:cubicBezTo>
                  <a:pt x="5482947" y="800131"/>
                  <a:pt x="5352181" y="752429"/>
                  <a:pt x="5458265" y="787791"/>
                </a:cubicBezTo>
                <a:cubicBezTo>
                  <a:pt x="5542671" y="783102"/>
                  <a:pt x="5627882" y="786263"/>
                  <a:pt x="5711483" y="773723"/>
                </a:cubicBezTo>
                <a:cubicBezTo>
                  <a:pt x="5724599" y="771756"/>
                  <a:pt x="5727756" y="751519"/>
                  <a:pt x="5739619" y="745588"/>
                </a:cubicBezTo>
                <a:cubicBezTo>
                  <a:pt x="5756912" y="736942"/>
                  <a:pt x="5777132" y="736209"/>
                  <a:pt x="5795889" y="731520"/>
                </a:cubicBezTo>
                <a:cubicBezTo>
                  <a:pt x="5826757" y="710942"/>
                  <a:pt x="5858673" y="687146"/>
                  <a:pt x="5894363" y="675249"/>
                </a:cubicBezTo>
                <a:cubicBezTo>
                  <a:pt x="5917047" y="667688"/>
                  <a:pt x="5941361" y="666369"/>
                  <a:pt x="5964702" y="661182"/>
                </a:cubicBezTo>
                <a:cubicBezTo>
                  <a:pt x="5983576" y="656988"/>
                  <a:pt x="6002216" y="651803"/>
                  <a:pt x="6020973" y="647114"/>
                </a:cubicBezTo>
                <a:cubicBezTo>
                  <a:pt x="6087851" y="602529"/>
                  <a:pt x="6047139" y="624324"/>
                  <a:pt x="6147582" y="590843"/>
                </a:cubicBezTo>
                <a:lnTo>
                  <a:pt x="6231988" y="562708"/>
                </a:lnTo>
                <a:cubicBezTo>
                  <a:pt x="6246056" y="558019"/>
                  <a:pt x="6259805" y="552236"/>
                  <a:pt x="6274191" y="548640"/>
                </a:cubicBezTo>
                <a:lnTo>
                  <a:pt x="6330462" y="534573"/>
                </a:lnTo>
                <a:cubicBezTo>
                  <a:pt x="6418596" y="490505"/>
                  <a:pt x="6357779" y="525109"/>
                  <a:pt x="6443003" y="464234"/>
                </a:cubicBezTo>
                <a:cubicBezTo>
                  <a:pt x="6481511" y="436728"/>
                  <a:pt x="6503858" y="427335"/>
                  <a:pt x="6541477" y="393896"/>
                </a:cubicBezTo>
                <a:cubicBezTo>
                  <a:pt x="6566260" y="371867"/>
                  <a:pt x="6580359" y="334042"/>
                  <a:pt x="6611816" y="323557"/>
                </a:cubicBezTo>
                <a:lnTo>
                  <a:pt x="6696222" y="295422"/>
                </a:lnTo>
                <a:cubicBezTo>
                  <a:pt x="6714979" y="300111"/>
                  <a:pt x="6735200" y="300842"/>
                  <a:pt x="6752493" y="309489"/>
                </a:cubicBezTo>
                <a:cubicBezTo>
                  <a:pt x="6764356" y="315420"/>
                  <a:pt x="6770017" y="329667"/>
                  <a:pt x="6780628" y="337625"/>
                </a:cubicBezTo>
                <a:cubicBezTo>
                  <a:pt x="6807679" y="357914"/>
                  <a:pt x="6836899" y="375139"/>
                  <a:pt x="6865034" y="393896"/>
                </a:cubicBezTo>
                <a:cubicBezTo>
                  <a:pt x="6879102" y="403274"/>
                  <a:pt x="6895282" y="410076"/>
                  <a:pt x="6907237" y="422031"/>
                </a:cubicBezTo>
                <a:lnTo>
                  <a:pt x="6977576" y="492369"/>
                </a:lnTo>
                <a:lnTo>
                  <a:pt x="7005711" y="520505"/>
                </a:lnTo>
                <a:cubicBezTo>
                  <a:pt x="7010400" y="534573"/>
                  <a:pt x="7011554" y="550370"/>
                  <a:pt x="7019779" y="562708"/>
                </a:cubicBezTo>
                <a:cubicBezTo>
                  <a:pt x="7043051" y="597616"/>
                  <a:pt x="7087915" y="621110"/>
                  <a:pt x="7118253" y="647114"/>
                </a:cubicBezTo>
                <a:cubicBezTo>
                  <a:pt x="7133358" y="660061"/>
                  <a:pt x="7145173" y="676581"/>
                  <a:pt x="7160456" y="689317"/>
                </a:cubicBezTo>
                <a:cubicBezTo>
                  <a:pt x="7309709" y="813696"/>
                  <a:pt x="7568629" y="717453"/>
                  <a:pt x="7723163" y="71745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 14"/>
          <p:cNvSpPr/>
          <p:nvPr/>
        </p:nvSpPr>
        <p:spPr>
          <a:xfrm>
            <a:off x="971600" y="3645024"/>
            <a:ext cx="7765366" cy="689595"/>
          </a:xfrm>
          <a:custGeom>
            <a:avLst/>
            <a:gdLst>
              <a:gd name="connsiteX0" fmla="*/ 0 w 7765366"/>
              <a:gd name="connsiteY0" fmla="*/ 253303 h 689595"/>
              <a:gd name="connsiteX1" fmla="*/ 98474 w 7765366"/>
              <a:gd name="connsiteY1" fmla="*/ 211100 h 689595"/>
              <a:gd name="connsiteX2" fmla="*/ 182880 w 7765366"/>
              <a:gd name="connsiteY2" fmla="*/ 154829 h 689595"/>
              <a:gd name="connsiteX3" fmla="*/ 225083 w 7765366"/>
              <a:gd name="connsiteY3" fmla="*/ 126693 h 689595"/>
              <a:gd name="connsiteX4" fmla="*/ 281354 w 7765366"/>
              <a:gd name="connsiteY4" fmla="*/ 98558 h 689595"/>
              <a:gd name="connsiteX5" fmla="*/ 337625 w 7765366"/>
              <a:gd name="connsiteY5" fmla="*/ 42287 h 689595"/>
              <a:gd name="connsiteX6" fmla="*/ 393896 w 7765366"/>
              <a:gd name="connsiteY6" fmla="*/ 28220 h 689595"/>
              <a:gd name="connsiteX7" fmla="*/ 478302 w 7765366"/>
              <a:gd name="connsiteY7" fmla="*/ 14152 h 689595"/>
              <a:gd name="connsiteX8" fmla="*/ 520505 w 7765366"/>
              <a:gd name="connsiteY8" fmla="*/ 84 h 689595"/>
              <a:gd name="connsiteX9" fmla="*/ 604911 w 7765366"/>
              <a:gd name="connsiteY9" fmla="*/ 14152 h 689595"/>
              <a:gd name="connsiteX10" fmla="*/ 661182 w 7765366"/>
              <a:gd name="connsiteY10" fmla="*/ 42287 h 689595"/>
              <a:gd name="connsiteX11" fmla="*/ 731520 w 7765366"/>
              <a:gd name="connsiteY11" fmla="*/ 56355 h 689595"/>
              <a:gd name="connsiteX12" fmla="*/ 872197 w 7765366"/>
              <a:gd name="connsiteY12" fmla="*/ 112626 h 689595"/>
              <a:gd name="connsiteX13" fmla="*/ 942536 w 7765366"/>
              <a:gd name="connsiteY13" fmla="*/ 140761 h 689595"/>
              <a:gd name="connsiteX14" fmla="*/ 1111348 w 7765366"/>
              <a:gd name="connsiteY14" fmla="*/ 154829 h 689595"/>
              <a:gd name="connsiteX15" fmla="*/ 1336431 w 7765366"/>
              <a:gd name="connsiteY15" fmla="*/ 239235 h 689595"/>
              <a:gd name="connsiteX16" fmla="*/ 1420837 w 7765366"/>
              <a:gd name="connsiteY16" fmla="*/ 267370 h 689595"/>
              <a:gd name="connsiteX17" fmla="*/ 1589650 w 7765366"/>
              <a:gd name="connsiteY17" fmla="*/ 337709 h 689595"/>
              <a:gd name="connsiteX18" fmla="*/ 1659988 w 7765366"/>
              <a:gd name="connsiteY18" fmla="*/ 365844 h 689595"/>
              <a:gd name="connsiteX19" fmla="*/ 1786597 w 7765366"/>
              <a:gd name="connsiteY19" fmla="*/ 393980 h 689595"/>
              <a:gd name="connsiteX20" fmla="*/ 1955410 w 7765366"/>
              <a:gd name="connsiteY20" fmla="*/ 422115 h 689595"/>
              <a:gd name="connsiteX21" fmla="*/ 2011680 w 7765366"/>
              <a:gd name="connsiteY21" fmla="*/ 436183 h 689595"/>
              <a:gd name="connsiteX22" fmla="*/ 2082019 w 7765366"/>
              <a:gd name="connsiteY22" fmla="*/ 450250 h 689595"/>
              <a:gd name="connsiteX23" fmla="*/ 2180493 w 7765366"/>
              <a:gd name="connsiteY23" fmla="*/ 506521 h 689595"/>
              <a:gd name="connsiteX24" fmla="*/ 2391508 w 7765366"/>
              <a:gd name="connsiteY24" fmla="*/ 534657 h 689595"/>
              <a:gd name="connsiteX25" fmla="*/ 2461846 w 7765366"/>
              <a:gd name="connsiteY25" fmla="*/ 548724 h 689595"/>
              <a:gd name="connsiteX26" fmla="*/ 2518117 w 7765366"/>
              <a:gd name="connsiteY26" fmla="*/ 562792 h 689595"/>
              <a:gd name="connsiteX27" fmla="*/ 2912013 w 7765366"/>
              <a:gd name="connsiteY27" fmla="*/ 576860 h 689595"/>
              <a:gd name="connsiteX28" fmla="*/ 3334043 w 7765366"/>
              <a:gd name="connsiteY28" fmla="*/ 604995 h 689595"/>
              <a:gd name="connsiteX29" fmla="*/ 4051496 w 7765366"/>
              <a:gd name="connsiteY29" fmla="*/ 604995 h 689595"/>
              <a:gd name="connsiteX30" fmla="*/ 4135902 w 7765366"/>
              <a:gd name="connsiteY30" fmla="*/ 590927 h 689595"/>
              <a:gd name="connsiteX31" fmla="*/ 4220308 w 7765366"/>
              <a:gd name="connsiteY31" fmla="*/ 562792 h 689595"/>
              <a:gd name="connsiteX32" fmla="*/ 4262511 w 7765366"/>
              <a:gd name="connsiteY32" fmla="*/ 548724 h 689595"/>
              <a:gd name="connsiteX33" fmla="*/ 4712677 w 7765366"/>
              <a:gd name="connsiteY33" fmla="*/ 534657 h 689595"/>
              <a:gd name="connsiteX34" fmla="*/ 4797083 w 7765366"/>
              <a:gd name="connsiteY34" fmla="*/ 520589 h 689595"/>
              <a:gd name="connsiteX35" fmla="*/ 4853354 w 7765366"/>
              <a:gd name="connsiteY35" fmla="*/ 506521 h 689595"/>
              <a:gd name="connsiteX36" fmla="*/ 5584874 w 7765366"/>
              <a:gd name="connsiteY36" fmla="*/ 492453 h 689595"/>
              <a:gd name="connsiteX37" fmla="*/ 5711483 w 7765366"/>
              <a:gd name="connsiteY37" fmla="*/ 464318 h 689595"/>
              <a:gd name="connsiteX38" fmla="*/ 5753686 w 7765366"/>
              <a:gd name="connsiteY38" fmla="*/ 436183 h 689595"/>
              <a:gd name="connsiteX39" fmla="*/ 5894363 w 7765366"/>
              <a:gd name="connsiteY39" fmla="*/ 379912 h 689595"/>
              <a:gd name="connsiteX40" fmla="*/ 6063176 w 7765366"/>
              <a:gd name="connsiteY40" fmla="*/ 309573 h 689595"/>
              <a:gd name="connsiteX41" fmla="*/ 6175717 w 7765366"/>
              <a:gd name="connsiteY41" fmla="*/ 267370 h 689595"/>
              <a:gd name="connsiteX42" fmla="*/ 6443003 w 7765366"/>
              <a:gd name="connsiteY42" fmla="*/ 168897 h 689595"/>
              <a:gd name="connsiteX43" fmla="*/ 6555545 w 7765366"/>
              <a:gd name="connsiteY43" fmla="*/ 112626 h 689595"/>
              <a:gd name="connsiteX44" fmla="*/ 6597748 w 7765366"/>
              <a:gd name="connsiteY44" fmla="*/ 84490 h 689595"/>
              <a:gd name="connsiteX45" fmla="*/ 6710290 w 7765366"/>
              <a:gd name="connsiteY45" fmla="*/ 56355 h 689595"/>
              <a:gd name="connsiteX46" fmla="*/ 6766560 w 7765366"/>
              <a:gd name="connsiteY46" fmla="*/ 28220 h 689595"/>
              <a:gd name="connsiteX47" fmla="*/ 6850966 w 7765366"/>
              <a:gd name="connsiteY47" fmla="*/ 84 h 689595"/>
              <a:gd name="connsiteX48" fmla="*/ 6935373 w 7765366"/>
              <a:gd name="connsiteY48" fmla="*/ 14152 h 689595"/>
              <a:gd name="connsiteX49" fmla="*/ 6949440 w 7765366"/>
              <a:gd name="connsiteY49" fmla="*/ 56355 h 689595"/>
              <a:gd name="connsiteX50" fmla="*/ 6977576 w 7765366"/>
              <a:gd name="connsiteY50" fmla="*/ 84490 h 689595"/>
              <a:gd name="connsiteX51" fmla="*/ 7005711 w 7765366"/>
              <a:gd name="connsiteY51" fmla="*/ 126693 h 689595"/>
              <a:gd name="connsiteX52" fmla="*/ 7104185 w 7765366"/>
              <a:gd name="connsiteY52" fmla="*/ 309573 h 689595"/>
              <a:gd name="connsiteX53" fmla="*/ 7160456 w 7765366"/>
              <a:gd name="connsiteY53" fmla="*/ 365844 h 689595"/>
              <a:gd name="connsiteX54" fmla="*/ 7216726 w 7765366"/>
              <a:gd name="connsiteY54" fmla="*/ 422115 h 689595"/>
              <a:gd name="connsiteX55" fmla="*/ 7287065 w 7765366"/>
              <a:gd name="connsiteY55" fmla="*/ 478386 h 689595"/>
              <a:gd name="connsiteX56" fmla="*/ 7427742 w 7765366"/>
              <a:gd name="connsiteY56" fmla="*/ 506521 h 689595"/>
              <a:gd name="connsiteX57" fmla="*/ 7652825 w 7765366"/>
              <a:gd name="connsiteY57" fmla="*/ 534657 h 689595"/>
              <a:gd name="connsiteX58" fmla="*/ 7765366 w 7765366"/>
              <a:gd name="connsiteY58" fmla="*/ 548724 h 6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65366" h="689595">
                <a:moveTo>
                  <a:pt x="0" y="253303"/>
                </a:moveTo>
                <a:cubicBezTo>
                  <a:pt x="43658" y="238750"/>
                  <a:pt x="55018" y="237174"/>
                  <a:pt x="98474" y="211100"/>
                </a:cubicBezTo>
                <a:cubicBezTo>
                  <a:pt x="127470" y="193703"/>
                  <a:pt x="154745" y="173586"/>
                  <a:pt x="182880" y="154829"/>
                </a:cubicBezTo>
                <a:cubicBezTo>
                  <a:pt x="196948" y="145450"/>
                  <a:pt x="209961" y="134254"/>
                  <a:pt x="225083" y="126693"/>
                </a:cubicBezTo>
                <a:cubicBezTo>
                  <a:pt x="243840" y="117315"/>
                  <a:pt x="264577" y="111140"/>
                  <a:pt x="281354" y="98558"/>
                </a:cubicBezTo>
                <a:cubicBezTo>
                  <a:pt x="302575" y="82642"/>
                  <a:pt x="311891" y="48720"/>
                  <a:pt x="337625" y="42287"/>
                </a:cubicBezTo>
                <a:cubicBezTo>
                  <a:pt x="356382" y="37598"/>
                  <a:pt x="374937" y="32012"/>
                  <a:pt x="393896" y="28220"/>
                </a:cubicBezTo>
                <a:cubicBezTo>
                  <a:pt x="421866" y="22626"/>
                  <a:pt x="450458" y="20340"/>
                  <a:pt x="478302" y="14152"/>
                </a:cubicBezTo>
                <a:cubicBezTo>
                  <a:pt x="492778" y="10935"/>
                  <a:pt x="506437" y="4773"/>
                  <a:pt x="520505" y="84"/>
                </a:cubicBezTo>
                <a:cubicBezTo>
                  <a:pt x="548640" y="4773"/>
                  <a:pt x="577590" y="5956"/>
                  <a:pt x="604911" y="14152"/>
                </a:cubicBezTo>
                <a:cubicBezTo>
                  <a:pt x="624997" y="20178"/>
                  <a:pt x="641287" y="35655"/>
                  <a:pt x="661182" y="42287"/>
                </a:cubicBezTo>
                <a:cubicBezTo>
                  <a:pt x="683865" y="49848"/>
                  <a:pt x="708074" y="51666"/>
                  <a:pt x="731520" y="56355"/>
                </a:cubicBezTo>
                <a:cubicBezTo>
                  <a:pt x="859392" y="133078"/>
                  <a:pt x="742665" y="73767"/>
                  <a:pt x="872197" y="112626"/>
                </a:cubicBezTo>
                <a:cubicBezTo>
                  <a:pt x="896384" y="119882"/>
                  <a:pt x="917668" y="136373"/>
                  <a:pt x="942536" y="140761"/>
                </a:cubicBezTo>
                <a:cubicBezTo>
                  <a:pt x="998143" y="150574"/>
                  <a:pt x="1055077" y="150140"/>
                  <a:pt x="1111348" y="154829"/>
                </a:cubicBezTo>
                <a:cubicBezTo>
                  <a:pt x="1220671" y="209489"/>
                  <a:pt x="1147727" y="176334"/>
                  <a:pt x="1336431" y="239235"/>
                </a:cubicBezTo>
                <a:cubicBezTo>
                  <a:pt x="1364566" y="248613"/>
                  <a:pt x="1394311" y="254107"/>
                  <a:pt x="1420837" y="267370"/>
                </a:cubicBezTo>
                <a:cubicBezTo>
                  <a:pt x="1558695" y="336299"/>
                  <a:pt x="1450015" y="286933"/>
                  <a:pt x="1589650" y="337709"/>
                </a:cubicBezTo>
                <a:cubicBezTo>
                  <a:pt x="1613382" y="346339"/>
                  <a:pt x="1636032" y="357859"/>
                  <a:pt x="1659988" y="365844"/>
                </a:cubicBezTo>
                <a:cubicBezTo>
                  <a:pt x="1694295" y="377280"/>
                  <a:pt x="1753149" y="386547"/>
                  <a:pt x="1786597" y="393980"/>
                </a:cubicBezTo>
                <a:cubicBezTo>
                  <a:pt x="1906093" y="420534"/>
                  <a:pt x="1771772" y="399160"/>
                  <a:pt x="1955410" y="422115"/>
                </a:cubicBezTo>
                <a:cubicBezTo>
                  <a:pt x="1974167" y="426804"/>
                  <a:pt x="1992806" y="431989"/>
                  <a:pt x="2011680" y="436183"/>
                </a:cubicBezTo>
                <a:cubicBezTo>
                  <a:pt x="2035021" y="441370"/>
                  <a:pt x="2059948" y="441054"/>
                  <a:pt x="2082019" y="450250"/>
                </a:cubicBezTo>
                <a:cubicBezTo>
                  <a:pt x="2116917" y="464791"/>
                  <a:pt x="2144890" y="493805"/>
                  <a:pt x="2180493" y="506521"/>
                </a:cubicBezTo>
                <a:cubicBezTo>
                  <a:pt x="2191248" y="510362"/>
                  <a:pt x="2388752" y="534233"/>
                  <a:pt x="2391508" y="534657"/>
                </a:cubicBezTo>
                <a:cubicBezTo>
                  <a:pt x="2415140" y="538293"/>
                  <a:pt x="2438505" y="543537"/>
                  <a:pt x="2461846" y="548724"/>
                </a:cubicBezTo>
                <a:cubicBezTo>
                  <a:pt x="2480720" y="552918"/>
                  <a:pt x="2498820" y="561586"/>
                  <a:pt x="2518117" y="562792"/>
                </a:cubicBezTo>
                <a:cubicBezTo>
                  <a:pt x="2649244" y="570988"/>
                  <a:pt x="2780806" y="570073"/>
                  <a:pt x="2912013" y="576860"/>
                </a:cubicBezTo>
                <a:cubicBezTo>
                  <a:pt x="3052814" y="584143"/>
                  <a:pt x="3334043" y="604995"/>
                  <a:pt x="3334043" y="604995"/>
                </a:cubicBezTo>
                <a:cubicBezTo>
                  <a:pt x="3587836" y="689595"/>
                  <a:pt x="3391611" y="629436"/>
                  <a:pt x="4051496" y="604995"/>
                </a:cubicBezTo>
                <a:cubicBezTo>
                  <a:pt x="4080000" y="603939"/>
                  <a:pt x="4108230" y="597845"/>
                  <a:pt x="4135902" y="590927"/>
                </a:cubicBezTo>
                <a:cubicBezTo>
                  <a:pt x="4164674" y="583734"/>
                  <a:pt x="4192173" y="572170"/>
                  <a:pt x="4220308" y="562792"/>
                </a:cubicBezTo>
                <a:cubicBezTo>
                  <a:pt x="4234376" y="558103"/>
                  <a:pt x="4247690" y="549187"/>
                  <a:pt x="4262511" y="548724"/>
                </a:cubicBezTo>
                <a:lnTo>
                  <a:pt x="4712677" y="534657"/>
                </a:lnTo>
                <a:cubicBezTo>
                  <a:pt x="4740812" y="529968"/>
                  <a:pt x="4769113" y="526183"/>
                  <a:pt x="4797083" y="520589"/>
                </a:cubicBezTo>
                <a:cubicBezTo>
                  <a:pt x="4816042" y="516797"/>
                  <a:pt x="4834032" y="507211"/>
                  <a:pt x="4853354" y="506521"/>
                </a:cubicBezTo>
                <a:cubicBezTo>
                  <a:pt x="5097084" y="497816"/>
                  <a:pt x="5341034" y="497142"/>
                  <a:pt x="5584874" y="492453"/>
                </a:cubicBezTo>
                <a:cubicBezTo>
                  <a:pt x="5597400" y="489948"/>
                  <a:pt x="5694094" y="471771"/>
                  <a:pt x="5711483" y="464318"/>
                </a:cubicBezTo>
                <a:cubicBezTo>
                  <a:pt x="5727023" y="457658"/>
                  <a:pt x="5738335" y="443268"/>
                  <a:pt x="5753686" y="436183"/>
                </a:cubicBezTo>
                <a:cubicBezTo>
                  <a:pt x="5799542" y="415019"/>
                  <a:pt x="5849190" y="402498"/>
                  <a:pt x="5894363" y="379912"/>
                </a:cubicBezTo>
                <a:cubicBezTo>
                  <a:pt x="6024198" y="314994"/>
                  <a:pt x="5966215" y="333814"/>
                  <a:pt x="6063176" y="309573"/>
                </a:cubicBezTo>
                <a:cubicBezTo>
                  <a:pt x="6171368" y="237446"/>
                  <a:pt x="6023612" y="328212"/>
                  <a:pt x="6175717" y="267370"/>
                </a:cubicBezTo>
                <a:cubicBezTo>
                  <a:pt x="6455939" y="155281"/>
                  <a:pt x="6182030" y="226890"/>
                  <a:pt x="6443003" y="168897"/>
                </a:cubicBezTo>
                <a:cubicBezTo>
                  <a:pt x="6540780" y="103711"/>
                  <a:pt x="6417886" y="181455"/>
                  <a:pt x="6555545" y="112626"/>
                </a:cubicBezTo>
                <a:cubicBezTo>
                  <a:pt x="6570667" y="105065"/>
                  <a:pt x="6581859" y="90268"/>
                  <a:pt x="6597748" y="84490"/>
                </a:cubicBezTo>
                <a:cubicBezTo>
                  <a:pt x="6634088" y="71275"/>
                  <a:pt x="6672776" y="65733"/>
                  <a:pt x="6710290" y="56355"/>
                </a:cubicBezTo>
                <a:cubicBezTo>
                  <a:pt x="6729047" y="46977"/>
                  <a:pt x="6747089" y="36008"/>
                  <a:pt x="6766560" y="28220"/>
                </a:cubicBezTo>
                <a:cubicBezTo>
                  <a:pt x="6794096" y="17205"/>
                  <a:pt x="6850966" y="84"/>
                  <a:pt x="6850966" y="84"/>
                </a:cubicBezTo>
                <a:cubicBezTo>
                  <a:pt x="6879102" y="4773"/>
                  <a:pt x="6910607" y="0"/>
                  <a:pt x="6935373" y="14152"/>
                </a:cubicBezTo>
                <a:cubicBezTo>
                  <a:pt x="6948248" y="21509"/>
                  <a:pt x="6941811" y="43640"/>
                  <a:pt x="6949440" y="56355"/>
                </a:cubicBezTo>
                <a:cubicBezTo>
                  <a:pt x="6956264" y="67728"/>
                  <a:pt x="6969290" y="74133"/>
                  <a:pt x="6977576" y="84490"/>
                </a:cubicBezTo>
                <a:cubicBezTo>
                  <a:pt x="6988138" y="97692"/>
                  <a:pt x="6997615" y="111850"/>
                  <a:pt x="7005711" y="126693"/>
                </a:cubicBezTo>
                <a:cubicBezTo>
                  <a:pt x="7026997" y="165717"/>
                  <a:pt x="7071182" y="267141"/>
                  <a:pt x="7104185" y="309573"/>
                </a:cubicBezTo>
                <a:cubicBezTo>
                  <a:pt x="7120471" y="330512"/>
                  <a:pt x="7141699" y="347087"/>
                  <a:pt x="7160456" y="365844"/>
                </a:cubicBezTo>
                <a:lnTo>
                  <a:pt x="7216726" y="422115"/>
                </a:lnTo>
                <a:cubicBezTo>
                  <a:pt x="7242892" y="448281"/>
                  <a:pt x="7251578" y="460642"/>
                  <a:pt x="7287065" y="478386"/>
                </a:cubicBezTo>
                <a:cubicBezTo>
                  <a:pt x="7327506" y="498606"/>
                  <a:pt x="7388869" y="500042"/>
                  <a:pt x="7427742" y="506521"/>
                </a:cubicBezTo>
                <a:cubicBezTo>
                  <a:pt x="7602165" y="535592"/>
                  <a:pt x="7358817" y="507928"/>
                  <a:pt x="7652825" y="534657"/>
                </a:cubicBezTo>
                <a:cubicBezTo>
                  <a:pt x="7717271" y="556138"/>
                  <a:pt x="7680199" y="548724"/>
                  <a:pt x="7765366" y="5487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335699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society</a:t>
            </a:r>
            <a:endParaRPr lang="en-US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87824" y="45091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psycho-biology </a:t>
            </a:r>
            <a:endParaRPr lang="en-US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915816" y="18448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deity - norms</a:t>
            </a:r>
            <a:endParaRPr lang="en-US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02825" y="1988840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God´s face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faces down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647184" y="4365104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People´s multiple faces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 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2581" y="4365104"/>
            <a:ext cx="2863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Communities' faces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 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333690" y="1988840"/>
            <a:ext cx="1914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Political face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faces down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society at all?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“There is no such thing as society!”</a:t>
            </a:r>
          </a:p>
          <a:p>
            <a:pPr>
              <a:buNone/>
            </a:pPr>
            <a:r>
              <a:rPr lang="en-US" dirty="0" smtClean="0"/>
              <a:t>Mrs. Thatcher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use of sociology (and humanities, and social sciences)?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 not it economics enough to explain how weak forces emerges with strength? </a:t>
            </a:r>
            <a:r>
              <a:rPr lang="en-US" sz="2400" i="1" dirty="0" err="1" smtClean="0"/>
              <a:t>selfmade</a:t>
            </a:r>
            <a:r>
              <a:rPr lang="en-US" sz="2400" i="1" dirty="0" smtClean="0"/>
              <a:t> people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sciences division </a:t>
            </a:r>
            <a:endParaRPr lang="en-US" dirty="0"/>
          </a:p>
        </p:txBody>
      </p:sp>
      <p:sp>
        <p:nvSpPr>
          <p:cNvPr id="14" name="Forma livre 13"/>
          <p:cNvSpPr/>
          <p:nvPr/>
        </p:nvSpPr>
        <p:spPr>
          <a:xfrm>
            <a:off x="899592" y="2636912"/>
            <a:ext cx="7723163" cy="813696"/>
          </a:xfrm>
          <a:custGeom>
            <a:avLst/>
            <a:gdLst>
              <a:gd name="connsiteX0" fmla="*/ 0 w 7723163"/>
              <a:gd name="connsiteY0" fmla="*/ 267286 h 813696"/>
              <a:gd name="connsiteX1" fmla="*/ 154745 w 7723163"/>
              <a:gd name="connsiteY1" fmla="*/ 253219 h 813696"/>
              <a:gd name="connsiteX2" fmla="*/ 196948 w 7723163"/>
              <a:gd name="connsiteY2" fmla="*/ 239151 h 813696"/>
              <a:gd name="connsiteX3" fmla="*/ 295422 w 7723163"/>
              <a:gd name="connsiteY3" fmla="*/ 225083 h 813696"/>
              <a:gd name="connsiteX4" fmla="*/ 407963 w 7723163"/>
              <a:gd name="connsiteY4" fmla="*/ 196948 h 813696"/>
              <a:gd name="connsiteX5" fmla="*/ 450166 w 7723163"/>
              <a:gd name="connsiteY5" fmla="*/ 182880 h 813696"/>
              <a:gd name="connsiteX6" fmla="*/ 534573 w 7723163"/>
              <a:gd name="connsiteY6" fmla="*/ 168813 h 813696"/>
              <a:gd name="connsiteX7" fmla="*/ 576776 w 7723163"/>
              <a:gd name="connsiteY7" fmla="*/ 154745 h 813696"/>
              <a:gd name="connsiteX8" fmla="*/ 604911 w 7723163"/>
              <a:gd name="connsiteY8" fmla="*/ 126609 h 813696"/>
              <a:gd name="connsiteX9" fmla="*/ 661182 w 7723163"/>
              <a:gd name="connsiteY9" fmla="*/ 112542 h 813696"/>
              <a:gd name="connsiteX10" fmla="*/ 745588 w 7723163"/>
              <a:gd name="connsiteY10" fmla="*/ 84406 h 813696"/>
              <a:gd name="connsiteX11" fmla="*/ 787791 w 7723163"/>
              <a:gd name="connsiteY11" fmla="*/ 70339 h 813696"/>
              <a:gd name="connsiteX12" fmla="*/ 844062 w 7723163"/>
              <a:gd name="connsiteY12" fmla="*/ 42203 h 813696"/>
              <a:gd name="connsiteX13" fmla="*/ 928468 w 7723163"/>
              <a:gd name="connsiteY13" fmla="*/ 28136 h 813696"/>
              <a:gd name="connsiteX14" fmla="*/ 1097280 w 7723163"/>
              <a:gd name="connsiteY14" fmla="*/ 0 h 813696"/>
              <a:gd name="connsiteX15" fmla="*/ 1336431 w 7723163"/>
              <a:gd name="connsiteY15" fmla="*/ 14068 h 813696"/>
              <a:gd name="connsiteX16" fmla="*/ 1420837 w 7723163"/>
              <a:gd name="connsiteY16" fmla="*/ 56271 h 813696"/>
              <a:gd name="connsiteX17" fmla="*/ 1477108 w 7723163"/>
              <a:gd name="connsiteY17" fmla="*/ 70339 h 813696"/>
              <a:gd name="connsiteX18" fmla="*/ 1519311 w 7723163"/>
              <a:gd name="connsiteY18" fmla="*/ 84406 h 813696"/>
              <a:gd name="connsiteX19" fmla="*/ 1617785 w 7723163"/>
              <a:gd name="connsiteY19" fmla="*/ 126609 h 813696"/>
              <a:gd name="connsiteX20" fmla="*/ 1659988 w 7723163"/>
              <a:gd name="connsiteY20" fmla="*/ 154745 h 813696"/>
              <a:gd name="connsiteX21" fmla="*/ 1716259 w 7723163"/>
              <a:gd name="connsiteY21" fmla="*/ 168813 h 813696"/>
              <a:gd name="connsiteX22" fmla="*/ 1800665 w 7723163"/>
              <a:gd name="connsiteY22" fmla="*/ 196948 h 813696"/>
              <a:gd name="connsiteX23" fmla="*/ 1871003 w 7723163"/>
              <a:gd name="connsiteY23" fmla="*/ 225083 h 813696"/>
              <a:gd name="connsiteX24" fmla="*/ 1913206 w 7723163"/>
              <a:gd name="connsiteY24" fmla="*/ 253219 h 813696"/>
              <a:gd name="connsiteX25" fmla="*/ 1997613 w 7723163"/>
              <a:gd name="connsiteY25" fmla="*/ 281354 h 813696"/>
              <a:gd name="connsiteX26" fmla="*/ 2039816 w 7723163"/>
              <a:gd name="connsiteY26" fmla="*/ 295422 h 813696"/>
              <a:gd name="connsiteX27" fmla="*/ 2180493 w 7723163"/>
              <a:gd name="connsiteY27" fmla="*/ 323557 h 813696"/>
              <a:gd name="connsiteX28" fmla="*/ 2700997 w 7723163"/>
              <a:gd name="connsiteY28" fmla="*/ 309489 h 813696"/>
              <a:gd name="connsiteX29" fmla="*/ 2757268 w 7723163"/>
              <a:gd name="connsiteY29" fmla="*/ 295422 h 813696"/>
              <a:gd name="connsiteX30" fmla="*/ 2897945 w 7723163"/>
              <a:gd name="connsiteY30" fmla="*/ 267286 h 813696"/>
              <a:gd name="connsiteX31" fmla="*/ 3024554 w 7723163"/>
              <a:gd name="connsiteY31" fmla="*/ 211016 h 813696"/>
              <a:gd name="connsiteX32" fmla="*/ 3080825 w 7723163"/>
              <a:gd name="connsiteY32" fmla="*/ 182880 h 813696"/>
              <a:gd name="connsiteX33" fmla="*/ 3137096 w 7723163"/>
              <a:gd name="connsiteY33" fmla="*/ 168813 h 813696"/>
              <a:gd name="connsiteX34" fmla="*/ 3235569 w 7723163"/>
              <a:gd name="connsiteY34" fmla="*/ 140677 h 813696"/>
              <a:gd name="connsiteX35" fmla="*/ 3277773 w 7723163"/>
              <a:gd name="connsiteY35" fmla="*/ 112542 h 813696"/>
              <a:gd name="connsiteX36" fmla="*/ 3348111 w 7723163"/>
              <a:gd name="connsiteY36" fmla="*/ 98474 h 813696"/>
              <a:gd name="connsiteX37" fmla="*/ 3404382 w 7723163"/>
              <a:gd name="connsiteY37" fmla="*/ 84406 h 813696"/>
              <a:gd name="connsiteX38" fmla="*/ 3460653 w 7723163"/>
              <a:gd name="connsiteY38" fmla="*/ 98474 h 813696"/>
              <a:gd name="connsiteX39" fmla="*/ 3516923 w 7723163"/>
              <a:gd name="connsiteY39" fmla="*/ 140677 h 813696"/>
              <a:gd name="connsiteX40" fmla="*/ 3573194 w 7723163"/>
              <a:gd name="connsiteY40" fmla="*/ 168813 h 813696"/>
              <a:gd name="connsiteX41" fmla="*/ 3742006 w 7723163"/>
              <a:gd name="connsiteY41" fmla="*/ 295422 h 813696"/>
              <a:gd name="connsiteX42" fmla="*/ 3784209 w 7723163"/>
              <a:gd name="connsiteY42" fmla="*/ 309489 h 813696"/>
              <a:gd name="connsiteX43" fmla="*/ 3868616 w 7723163"/>
              <a:gd name="connsiteY43" fmla="*/ 365760 h 813696"/>
              <a:gd name="connsiteX44" fmla="*/ 3995225 w 7723163"/>
              <a:gd name="connsiteY44" fmla="*/ 393896 h 813696"/>
              <a:gd name="connsiteX45" fmla="*/ 4037428 w 7723163"/>
              <a:gd name="connsiteY45" fmla="*/ 422031 h 813696"/>
              <a:gd name="connsiteX46" fmla="*/ 4079631 w 7723163"/>
              <a:gd name="connsiteY46" fmla="*/ 436099 h 813696"/>
              <a:gd name="connsiteX47" fmla="*/ 4262511 w 7723163"/>
              <a:gd name="connsiteY47" fmla="*/ 464234 h 813696"/>
              <a:gd name="connsiteX48" fmla="*/ 4318782 w 7723163"/>
              <a:gd name="connsiteY48" fmla="*/ 478302 h 813696"/>
              <a:gd name="connsiteX49" fmla="*/ 4403188 w 7723163"/>
              <a:gd name="connsiteY49" fmla="*/ 492369 h 813696"/>
              <a:gd name="connsiteX50" fmla="*/ 4459459 w 7723163"/>
              <a:gd name="connsiteY50" fmla="*/ 506437 h 813696"/>
              <a:gd name="connsiteX51" fmla="*/ 4895557 w 7723163"/>
              <a:gd name="connsiteY51" fmla="*/ 520505 h 813696"/>
              <a:gd name="connsiteX52" fmla="*/ 4937760 w 7723163"/>
              <a:gd name="connsiteY52" fmla="*/ 534573 h 813696"/>
              <a:gd name="connsiteX53" fmla="*/ 5008099 w 7723163"/>
              <a:gd name="connsiteY53" fmla="*/ 548640 h 813696"/>
              <a:gd name="connsiteX54" fmla="*/ 5050302 w 7723163"/>
              <a:gd name="connsiteY54" fmla="*/ 576776 h 813696"/>
              <a:gd name="connsiteX55" fmla="*/ 5162843 w 7723163"/>
              <a:gd name="connsiteY55" fmla="*/ 618979 h 813696"/>
              <a:gd name="connsiteX56" fmla="*/ 5261317 w 7723163"/>
              <a:gd name="connsiteY56" fmla="*/ 689317 h 813696"/>
              <a:gd name="connsiteX57" fmla="*/ 5303520 w 7723163"/>
              <a:gd name="connsiteY57" fmla="*/ 717453 h 813696"/>
              <a:gd name="connsiteX58" fmla="*/ 5373859 w 7723163"/>
              <a:gd name="connsiteY58" fmla="*/ 745588 h 813696"/>
              <a:gd name="connsiteX59" fmla="*/ 5458265 w 7723163"/>
              <a:gd name="connsiteY59" fmla="*/ 787791 h 813696"/>
              <a:gd name="connsiteX60" fmla="*/ 5711483 w 7723163"/>
              <a:gd name="connsiteY60" fmla="*/ 773723 h 813696"/>
              <a:gd name="connsiteX61" fmla="*/ 5739619 w 7723163"/>
              <a:gd name="connsiteY61" fmla="*/ 745588 h 813696"/>
              <a:gd name="connsiteX62" fmla="*/ 5795889 w 7723163"/>
              <a:gd name="connsiteY62" fmla="*/ 731520 h 813696"/>
              <a:gd name="connsiteX63" fmla="*/ 5894363 w 7723163"/>
              <a:gd name="connsiteY63" fmla="*/ 675249 h 813696"/>
              <a:gd name="connsiteX64" fmla="*/ 5964702 w 7723163"/>
              <a:gd name="connsiteY64" fmla="*/ 661182 h 813696"/>
              <a:gd name="connsiteX65" fmla="*/ 6020973 w 7723163"/>
              <a:gd name="connsiteY65" fmla="*/ 647114 h 813696"/>
              <a:gd name="connsiteX66" fmla="*/ 6147582 w 7723163"/>
              <a:gd name="connsiteY66" fmla="*/ 590843 h 813696"/>
              <a:gd name="connsiteX67" fmla="*/ 6231988 w 7723163"/>
              <a:gd name="connsiteY67" fmla="*/ 562708 h 813696"/>
              <a:gd name="connsiteX68" fmla="*/ 6274191 w 7723163"/>
              <a:gd name="connsiteY68" fmla="*/ 548640 h 813696"/>
              <a:gd name="connsiteX69" fmla="*/ 6330462 w 7723163"/>
              <a:gd name="connsiteY69" fmla="*/ 534573 h 813696"/>
              <a:gd name="connsiteX70" fmla="*/ 6443003 w 7723163"/>
              <a:gd name="connsiteY70" fmla="*/ 464234 h 813696"/>
              <a:gd name="connsiteX71" fmla="*/ 6541477 w 7723163"/>
              <a:gd name="connsiteY71" fmla="*/ 393896 h 813696"/>
              <a:gd name="connsiteX72" fmla="*/ 6611816 w 7723163"/>
              <a:gd name="connsiteY72" fmla="*/ 323557 h 813696"/>
              <a:gd name="connsiteX73" fmla="*/ 6696222 w 7723163"/>
              <a:gd name="connsiteY73" fmla="*/ 295422 h 813696"/>
              <a:gd name="connsiteX74" fmla="*/ 6752493 w 7723163"/>
              <a:gd name="connsiteY74" fmla="*/ 309489 h 813696"/>
              <a:gd name="connsiteX75" fmla="*/ 6780628 w 7723163"/>
              <a:gd name="connsiteY75" fmla="*/ 337625 h 813696"/>
              <a:gd name="connsiteX76" fmla="*/ 6865034 w 7723163"/>
              <a:gd name="connsiteY76" fmla="*/ 393896 h 813696"/>
              <a:gd name="connsiteX77" fmla="*/ 6907237 w 7723163"/>
              <a:gd name="connsiteY77" fmla="*/ 422031 h 813696"/>
              <a:gd name="connsiteX78" fmla="*/ 6977576 w 7723163"/>
              <a:gd name="connsiteY78" fmla="*/ 492369 h 813696"/>
              <a:gd name="connsiteX79" fmla="*/ 7005711 w 7723163"/>
              <a:gd name="connsiteY79" fmla="*/ 520505 h 813696"/>
              <a:gd name="connsiteX80" fmla="*/ 7019779 w 7723163"/>
              <a:gd name="connsiteY80" fmla="*/ 562708 h 813696"/>
              <a:gd name="connsiteX81" fmla="*/ 7118253 w 7723163"/>
              <a:gd name="connsiteY81" fmla="*/ 647114 h 813696"/>
              <a:gd name="connsiteX82" fmla="*/ 7160456 w 7723163"/>
              <a:gd name="connsiteY82" fmla="*/ 689317 h 813696"/>
              <a:gd name="connsiteX83" fmla="*/ 7723163 w 7723163"/>
              <a:gd name="connsiteY83" fmla="*/ 717453 h 81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723163" h="813696">
                <a:moveTo>
                  <a:pt x="0" y="267286"/>
                </a:moveTo>
                <a:cubicBezTo>
                  <a:pt x="51582" y="262597"/>
                  <a:pt x="103471" y="260544"/>
                  <a:pt x="154745" y="253219"/>
                </a:cubicBezTo>
                <a:cubicBezTo>
                  <a:pt x="169425" y="251122"/>
                  <a:pt x="182407" y="242059"/>
                  <a:pt x="196948" y="239151"/>
                </a:cubicBezTo>
                <a:cubicBezTo>
                  <a:pt x="229462" y="232648"/>
                  <a:pt x="262908" y="231586"/>
                  <a:pt x="295422" y="225083"/>
                </a:cubicBezTo>
                <a:cubicBezTo>
                  <a:pt x="333339" y="217500"/>
                  <a:pt x="371279" y="209176"/>
                  <a:pt x="407963" y="196948"/>
                </a:cubicBezTo>
                <a:cubicBezTo>
                  <a:pt x="422031" y="192259"/>
                  <a:pt x="435690" y="186097"/>
                  <a:pt x="450166" y="182880"/>
                </a:cubicBezTo>
                <a:cubicBezTo>
                  <a:pt x="478011" y="176692"/>
                  <a:pt x="506437" y="173502"/>
                  <a:pt x="534573" y="168813"/>
                </a:cubicBezTo>
                <a:cubicBezTo>
                  <a:pt x="548641" y="164124"/>
                  <a:pt x="564061" y="162374"/>
                  <a:pt x="576776" y="154745"/>
                </a:cubicBezTo>
                <a:cubicBezTo>
                  <a:pt x="588149" y="147921"/>
                  <a:pt x="593048" y="132540"/>
                  <a:pt x="604911" y="126609"/>
                </a:cubicBezTo>
                <a:cubicBezTo>
                  <a:pt x="622204" y="117962"/>
                  <a:pt x="642663" y="118098"/>
                  <a:pt x="661182" y="112542"/>
                </a:cubicBezTo>
                <a:cubicBezTo>
                  <a:pt x="689589" y="104020"/>
                  <a:pt x="717453" y="93784"/>
                  <a:pt x="745588" y="84406"/>
                </a:cubicBezTo>
                <a:cubicBezTo>
                  <a:pt x="759656" y="79717"/>
                  <a:pt x="774528" y="76971"/>
                  <a:pt x="787791" y="70339"/>
                </a:cubicBezTo>
                <a:cubicBezTo>
                  <a:pt x="806548" y="60960"/>
                  <a:pt x="823975" y="48229"/>
                  <a:pt x="844062" y="42203"/>
                </a:cubicBezTo>
                <a:cubicBezTo>
                  <a:pt x="871382" y="34007"/>
                  <a:pt x="900405" y="33238"/>
                  <a:pt x="928468" y="28136"/>
                </a:cubicBezTo>
                <a:cubicBezTo>
                  <a:pt x="1079343" y="704"/>
                  <a:pt x="908540" y="26963"/>
                  <a:pt x="1097280" y="0"/>
                </a:cubicBezTo>
                <a:cubicBezTo>
                  <a:pt x="1176997" y="4689"/>
                  <a:pt x="1256973" y="6122"/>
                  <a:pt x="1336431" y="14068"/>
                </a:cubicBezTo>
                <a:cubicBezTo>
                  <a:pt x="1387975" y="19222"/>
                  <a:pt x="1373934" y="36170"/>
                  <a:pt x="1420837" y="56271"/>
                </a:cubicBezTo>
                <a:cubicBezTo>
                  <a:pt x="1438608" y="63887"/>
                  <a:pt x="1458518" y="65028"/>
                  <a:pt x="1477108" y="70339"/>
                </a:cubicBezTo>
                <a:cubicBezTo>
                  <a:pt x="1491366" y="74413"/>
                  <a:pt x="1505681" y="78565"/>
                  <a:pt x="1519311" y="84406"/>
                </a:cubicBezTo>
                <a:cubicBezTo>
                  <a:pt x="1640995" y="136556"/>
                  <a:pt x="1518812" y="93619"/>
                  <a:pt x="1617785" y="126609"/>
                </a:cubicBezTo>
                <a:cubicBezTo>
                  <a:pt x="1631853" y="135988"/>
                  <a:pt x="1644448" y="148085"/>
                  <a:pt x="1659988" y="154745"/>
                </a:cubicBezTo>
                <a:cubicBezTo>
                  <a:pt x="1677759" y="162361"/>
                  <a:pt x="1697740" y="163257"/>
                  <a:pt x="1716259" y="168813"/>
                </a:cubicBezTo>
                <a:cubicBezTo>
                  <a:pt x="1744665" y="177335"/>
                  <a:pt x="1773129" y="185934"/>
                  <a:pt x="1800665" y="196948"/>
                </a:cubicBezTo>
                <a:cubicBezTo>
                  <a:pt x="1824111" y="206326"/>
                  <a:pt x="1848417" y="213790"/>
                  <a:pt x="1871003" y="225083"/>
                </a:cubicBezTo>
                <a:cubicBezTo>
                  <a:pt x="1886125" y="232644"/>
                  <a:pt x="1897756" y="246352"/>
                  <a:pt x="1913206" y="253219"/>
                </a:cubicBezTo>
                <a:cubicBezTo>
                  <a:pt x="1940307" y="265264"/>
                  <a:pt x="1969477" y="271976"/>
                  <a:pt x="1997613" y="281354"/>
                </a:cubicBezTo>
                <a:cubicBezTo>
                  <a:pt x="2011681" y="286043"/>
                  <a:pt x="2025275" y="292514"/>
                  <a:pt x="2039816" y="295422"/>
                </a:cubicBezTo>
                <a:lnTo>
                  <a:pt x="2180493" y="323557"/>
                </a:lnTo>
                <a:cubicBezTo>
                  <a:pt x="2353994" y="318868"/>
                  <a:pt x="2527638" y="317945"/>
                  <a:pt x="2700997" y="309489"/>
                </a:cubicBezTo>
                <a:cubicBezTo>
                  <a:pt x="2720308" y="308547"/>
                  <a:pt x="2738363" y="299473"/>
                  <a:pt x="2757268" y="295422"/>
                </a:cubicBezTo>
                <a:cubicBezTo>
                  <a:pt x="2804028" y="285402"/>
                  <a:pt x="2897945" y="267286"/>
                  <a:pt x="2897945" y="267286"/>
                </a:cubicBezTo>
                <a:cubicBezTo>
                  <a:pt x="3022097" y="184519"/>
                  <a:pt x="2823645" y="311472"/>
                  <a:pt x="3024554" y="211016"/>
                </a:cubicBezTo>
                <a:cubicBezTo>
                  <a:pt x="3043311" y="201637"/>
                  <a:pt x="3061189" y="190243"/>
                  <a:pt x="3080825" y="182880"/>
                </a:cubicBezTo>
                <a:cubicBezTo>
                  <a:pt x="3098928" y="176091"/>
                  <a:pt x="3118506" y="174124"/>
                  <a:pt x="3137096" y="168813"/>
                </a:cubicBezTo>
                <a:cubicBezTo>
                  <a:pt x="3278418" y="128436"/>
                  <a:pt x="3059594" y="184672"/>
                  <a:pt x="3235569" y="140677"/>
                </a:cubicBezTo>
                <a:cubicBezTo>
                  <a:pt x="3249637" y="131299"/>
                  <a:pt x="3261942" y="118479"/>
                  <a:pt x="3277773" y="112542"/>
                </a:cubicBezTo>
                <a:cubicBezTo>
                  <a:pt x="3300161" y="104147"/>
                  <a:pt x="3324770" y="103661"/>
                  <a:pt x="3348111" y="98474"/>
                </a:cubicBezTo>
                <a:cubicBezTo>
                  <a:pt x="3366985" y="94280"/>
                  <a:pt x="3385625" y="89095"/>
                  <a:pt x="3404382" y="84406"/>
                </a:cubicBezTo>
                <a:cubicBezTo>
                  <a:pt x="3423139" y="89095"/>
                  <a:pt x="3443360" y="89827"/>
                  <a:pt x="3460653" y="98474"/>
                </a:cubicBezTo>
                <a:cubicBezTo>
                  <a:pt x="3481624" y="108959"/>
                  <a:pt x="3497041" y="128251"/>
                  <a:pt x="3516923" y="140677"/>
                </a:cubicBezTo>
                <a:cubicBezTo>
                  <a:pt x="3534706" y="151792"/>
                  <a:pt x="3556014" y="156787"/>
                  <a:pt x="3573194" y="168813"/>
                </a:cubicBezTo>
                <a:cubicBezTo>
                  <a:pt x="3610599" y="194997"/>
                  <a:pt x="3694507" y="279590"/>
                  <a:pt x="3742006" y="295422"/>
                </a:cubicBezTo>
                <a:lnTo>
                  <a:pt x="3784209" y="309489"/>
                </a:lnTo>
                <a:cubicBezTo>
                  <a:pt x="3812345" y="328246"/>
                  <a:pt x="3835458" y="359128"/>
                  <a:pt x="3868616" y="365760"/>
                </a:cubicBezTo>
                <a:cubicBezTo>
                  <a:pt x="3957913" y="383620"/>
                  <a:pt x="3915758" y="374029"/>
                  <a:pt x="3995225" y="393896"/>
                </a:cubicBezTo>
                <a:cubicBezTo>
                  <a:pt x="4009293" y="403274"/>
                  <a:pt x="4022306" y="414470"/>
                  <a:pt x="4037428" y="422031"/>
                </a:cubicBezTo>
                <a:cubicBezTo>
                  <a:pt x="4050691" y="428663"/>
                  <a:pt x="4065245" y="432503"/>
                  <a:pt x="4079631" y="436099"/>
                </a:cubicBezTo>
                <a:cubicBezTo>
                  <a:pt x="4165677" y="457610"/>
                  <a:pt x="4160022" y="447152"/>
                  <a:pt x="4262511" y="464234"/>
                </a:cubicBezTo>
                <a:cubicBezTo>
                  <a:pt x="4281582" y="467413"/>
                  <a:pt x="4299823" y="474510"/>
                  <a:pt x="4318782" y="478302"/>
                </a:cubicBezTo>
                <a:cubicBezTo>
                  <a:pt x="4346751" y="483896"/>
                  <a:pt x="4375219" y="486775"/>
                  <a:pt x="4403188" y="492369"/>
                </a:cubicBezTo>
                <a:cubicBezTo>
                  <a:pt x="4422147" y="496161"/>
                  <a:pt x="4440156" y="505334"/>
                  <a:pt x="4459459" y="506437"/>
                </a:cubicBezTo>
                <a:cubicBezTo>
                  <a:pt x="4604664" y="514735"/>
                  <a:pt x="4750191" y="515816"/>
                  <a:pt x="4895557" y="520505"/>
                </a:cubicBezTo>
                <a:cubicBezTo>
                  <a:pt x="4909625" y="525194"/>
                  <a:pt x="4923374" y="530977"/>
                  <a:pt x="4937760" y="534573"/>
                </a:cubicBezTo>
                <a:cubicBezTo>
                  <a:pt x="4960957" y="540372"/>
                  <a:pt x="4985711" y="540244"/>
                  <a:pt x="5008099" y="548640"/>
                </a:cubicBezTo>
                <a:cubicBezTo>
                  <a:pt x="5023930" y="554577"/>
                  <a:pt x="5035622" y="568388"/>
                  <a:pt x="5050302" y="576776"/>
                </a:cubicBezTo>
                <a:cubicBezTo>
                  <a:pt x="5107516" y="609470"/>
                  <a:pt x="5101302" y="603593"/>
                  <a:pt x="5162843" y="618979"/>
                </a:cubicBezTo>
                <a:cubicBezTo>
                  <a:pt x="5262284" y="685272"/>
                  <a:pt x="5139199" y="602089"/>
                  <a:pt x="5261317" y="689317"/>
                </a:cubicBezTo>
                <a:cubicBezTo>
                  <a:pt x="5275075" y="699144"/>
                  <a:pt x="5288398" y="709892"/>
                  <a:pt x="5303520" y="717453"/>
                </a:cubicBezTo>
                <a:cubicBezTo>
                  <a:pt x="5326106" y="728746"/>
                  <a:pt x="5351272" y="734295"/>
                  <a:pt x="5373859" y="745588"/>
                </a:cubicBezTo>
                <a:cubicBezTo>
                  <a:pt x="5482947" y="800131"/>
                  <a:pt x="5352181" y="752429"/>
                  <a:pt x="5458265" y="787791"/>
                </a:cubicBezTo>
                <a:cubicBezTo>
                  <a:pt x="5542671" y="783102"/>
                  <a:pt x="5627882" y="786263"/>
                  <a:pt x="5711483" y="773723"/>
                </a:cubicBezTo>
                <a:cubicBezTo>
                  <a:pt x="5724599" y="771756"/>
                  <a:pt x="5727756" y="751519"/>
                  <a:pt x="5739619" y="745588"/>
                </a:cubicBezTo>
                <a:cubicBezTo>
                  <a:pt x="5756912" y="736942"/>
                  <a:pt x="5777132" y="736209"/>
                  <a:pt x="5795889" y="731520"/>
                </a:cubicBezTo>
                <a:cubicBezTo>
                  <a:pt x="5826757" y="710942"/>
                  <a:pt x="5858673" y="687146"/>
                  <a:pt x="5894363" y="675249"/>
                </a:cubicBezTo>
                <a:cubicBezTo>
                  <a:pt x="5917047" y="667688"/>
                  <a:pt x="5941361" y="666369"/>
                  <a:pt x="5964702" y="661182"/>
                </a:cubicBezTo>
                <a:cubicBezTo>
                  <a:pt x="5983576" y="656988"/>
                  <a:pt x="6002216" y="651803"/>
                  <a:pt x="6020973" y="647114"/>
                </a:cubicBezTo>
                <a:cubicBezTo>
                  <a:pt x="6087851" y="602529"/>
                  <a:pt x="6047139" y="624324"/>
                  <a:pt x="6147582" y="590843"/>
                </a:cubicBezTo>
                <a:lnTo>
                  <a:pt x="6231988" y="562708"/>
                </a:lnTo>
                <a:cubicBezTo>
                  <a:pt x="6246056" y="558019"/>
                  <a:pt x="6259805" y="552236"/>
                  <a:pt x="6274191" y="548640"/>
                </a:cubicBezTo>
                <a:lnTo>
                  <a:pt x="6330462" y="534573"/>
                </a:lnTo>
                <a:cubicBezTo>
                  <a:pt x="6418596" y="490505"/>
                  <a:pt x="6357779" y="525109"/>
                  <a:pt x="6443003" y="464234"/>
                </a:cubicBezTo>
                <a:cubicBezTo>
                  <a:pt x="6481511" y="436728"/>
                  <a:pt x="6503858" y="427335"/>
                  <a:pt x="6541477" y="393896"/>
                </a:cubicBezTo>
                <a:cubicBezTo>
                  <a:pt x="6566260" y="371867"/>
                  <a:pt x="6580359" y="334042"/>
                  <a:pt x="6611816" y="323557"/>
                </a:cubicBezTo>
                <a:lnTo>
                  <a:pt x="6696222" y="295422"/>
                </a:lnTo>
                <a:cubicBezTo>
                  <a:pt x="6714979" y="300111"/>
                  <a:pt x="6735200" y="300842"/>
                  <a:pt x="6752493" y="309489"/>
                </a:cubicBezTo>
                <a:cubicBezTo>
                  <a:pt x="6764356" y="315420"/>
                  <a:pt x="6770017" y="329667"/>
                  <a:pt x="6780628" y="337625"/>
                </a:cubicBezTo>
                <a:cubicBezTo>
                  <a:pt x="6807679" y="357914"/>
                  <a:pt x="6836899" y="375139"/>
                  <a:pt x="6865034" y="393896"/>
                </a:cubicBezTo>
                <a:cubicBezTo>
                  <a:pt x="6879102" y="403274"/>
                  <a:pt x="6895282" y="410076"/>
                  <a:pt x="6907237" y="422031"/>
                </a:cubicBezTo>
                <a:lnTo>
                  <a:pt x="6977576" y="492369"/>
                </a:lnTo>
                <a:lnTo>
                  <a:pt x="7005711" y="520505"/>
                </a:lnTo>
                <a:cubicBezTo>
                  <a:pt x="7010400" y="534573"/>
                  <a:pt x="7011554" y="550370"/>
                  <a:pt x="7019779" y="562708"/>
                </a:cubicBezTo>
                <a:cubicBezTo>
                  <a:pt x="7043051" y="597616"/>
                  <a:pt x="7087915" y="621110"/>
                  <a:pt x="7118253" y="647114"/>
                </a:cubicBezTo>
                <a:cubicBezTo>
                  <a:pt x="7133358" y="660061"/>
                  <a:pt x="7145173" y="676581"/>
                  <a:pt x="7160456" y="689317"/>
                </a:cubicBezTo>
                <a:cubicBezTo>
                  <a:pt x="7309709" y="813696"/>
                  <a:pt x="7568629" y="717453"/>
                  <a:pt x="7723163" y="71745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a livre 14"/>
          <p:cNvSpPr/>
          <p:nvPr/>
        </p:nvSpPr>
        <p:spPr>
          <a:xfrm>
            <a:off x="971600" y="3645024"/>
            <a:ext cx="7765366" cy="689595"/>
          </a:xfrm>
          <a:custGeom>
            <a:avLst/>
            <a:gdLst>
              <a:gd name="connsiteX0" fmla="*/ 0 w 7765366"/>
              <a:gd name="connsiteY0" fmla="*/ 253303 h 689595"/>
              <a:gd name="connsiteX1" fmla="*/ 98474 w 7765366"/>
              <a:gd name="connsiteY1" fmla="*/ 211100 h 689595"/>
              <a:gd name="connsiteX2" fmla="*/ 182880 w 7765366"/>
              <a:gd name="connsiteY2" fmla="*/ 154829 h 689595"/>
              <a:gd name="connsiteX3" fmla="*/ 225083 w 7765366"/>
              <a:gd name="connsiteY3" fmla="*/ 126693 h 689595"/>
              <a:gd name="connsiteX4" fmla="*/ 281354 w 7765366"/>
              <a:gd name="connsiteY4" fmla="*/ 98558 h 689595"/>
              <a:gd name="connsiteX5" fmla="*/ 337625 w 7765366"/>
              <a:gd name="connsiteY5" fmla="*/ 42287 h 689595"/>
              <a:gd name="connsiteX6" fmla="*/ 393896 w 7765366"/>
              <a:gd name="connsiteY6" fmla="*/ 28220 h 689595"/>
              <a:gd name="connsiteX7" fmla="*/ 478302 w 7765366"/>
              <a:gd name="connsiteY7" fmla="*/ 14152 h 689595"/>
              <a:gd name="connsiteX8" fmla="*/ 520505 w 7765366"/>
              <a:gd name="connsiteY8" fmla="*/ 84 h 689595"/>
              <a:gd name="connsiteX9" fmla="*/ 604911 w 7765366"/>
              <a:gd name="connsiteY9" fmla="*/ 14152 h 689595"/>
              <a:gd name="connsiteX10" fmla="*/ 661182 w 7765366"/>
              <a:gd name="connsiteY10" fmla="*/ 42287 h 689595"/>
              <a:gd name="connsiteX11" fmla="*/ 731520 w 7765366"/>
              <a:gd name="connsiteY11" fmla="*/ 56355 h 689595"/>
              <a:gd name="connsiteX12" fmla="*/ 872197 w 7765366"/>
              <a:gd name="connsiteY12" fmla="*/ 112626 h 689595"/>
              <a:gd name="connsiteX13" fmla="*/ 942536 w 7765366"/>
              <a:gd name="connsiteY13" fmla="*/ 140761 h 689595"/>
              <a:gd name="connsiteX14" fmla="*/ 1111348 w 7765366"/>
              <a:gd name="connsiteY14" fmla="*/ 154829 h 689595"/>
              <a:gd name="connsiteX15" fmla="*/ 1336431 w 7765366"/>
              <a:gd name="connsiteY15" fmla="*/ 239235 h 689595"/>
              <a:gd name="connsiteX16" fmla="*/ 1420837 w 7765366"/>
              <a:gd name="connsiteY16" fmla="*/ 267370 h 689595"/>
              <a:gd name="connsiteX17" fmla="*/ 1589650 w 7765366"/>
              <a:gd name="connsiteY17" fmla="*/ 337709 h 689595"/>
              <a:gd name="connsiteX18" fmla="*/ 1659988 w 7765366"/>
              <a:gd name="connsiteY18" fmla="*/ 365844 h 689595"/>
              <a:gd name="connsiteX19" fmla="*/ 1786597 w 7765366"/>
              <a:gd name="connsiteY19" fmla="*/ 393980 h 689595"/>
              <a:gd name="connsiteX20" fmla="*/ 1955410 w 7765366"/>
              <a:gd name="connsiteY20" fmla="*/ 422115 h 689595"/>
              <a:gd name="connsiteX21" fmla="*/ 2011680 w 7765366"/>
              <a:gd name="connsiteY21" fmla="*/ 436183 h 689595"/>
              <a:gd name="connsiteX22" fmla="*/ 2082019 w 7765366"/>
              <a:gd name="connsiteY22" fmla="*/ 450250 h 689595"/>
              <a:gd name="connsiteX23" fmla="*/ 2180493 w 7765366"/>
              <a:gd name="connsiteY23" fmla="*/ 506521 h 689595"/>
              <a:gd name="connsiteX24" fmla="*/ 2391508 w 7765366"/>
              <a:gd name="connsiteY24" fmla="*/ 534657 h 689595"/>
              <a:gd name="connsiteX25" fmla="*/ 2461846 w 7765366"/>
              <a:gd name="connsiteY25" fmla="*/ 548724 h 689595"/>
              <a:gd name="connsiteX26" fmla="*/ 2518117 w 7765366"/>
              <a:gd name="connsiteY26" fmla="*/ 562792 h 689595"/>
              <a:gd name="connsiteX27" fmla="*/ 2912013 w 7765366"/>
              <a:gd name="connsiteY27" fmla="*/ 576860 h 689595"/>
              <a:gd name="connsiteX28" fmla="*/ 3334043 w 7765366"/>
              <a:gd name="connsiteY28" fmla="*/ 604995 h 689595"/>
              <a:gd name="connsiteX29" fmla="*/ 4051496 w 7765366"/>
              <a:gd name="connsiteY29" fmla="*/ 604995 h 689595"/>
              <a:gd name="connsiteX30" fmla="*/ 4135902 w 7765366"/>
              <a:gd name="connsiteY30" fmla="*/ 590927 h 689595"/>
              <a:gd name="connsiteX31" fmla="*/ 4220308 w 7765366"/>
              <a:gd name="connsiteY31" fmla="*/ 562792 h 689595"/>
              <a:gd name="connsiteX32" fmla="*/ 4262511 w 7765366"/>
              <a:gd name="connsiteY32" fmla="*/ 548724 h 689595"/>
              <a:gd name="connsiteX33" fmla="*/ 4712677 w 7765366"/>
              <a:gd name="connsiteY33" fmla="*/ 534657 h 689595"/>
              <a:gd name="connsiteX34" fmla="*/ 4797083 w 7765366"/>
              <a:gd name="connsiteY34" fmla="*/ 520589 h 689595"/>
              <a:gd name="connsiteX35" fmla="*/ 4853354 w 7765366"/>
              <a:gd name="connsiteY35" fmla="*/ 506521 h 689595"/>
              <a:gd name="connsiteX36" fmla="*/ 5584874 w 7765366"/>
              <a:gd name="connsiteY36" fmla="*/ 492453 h 689595"/>
              <a:gd name="connsiteX37" fmla="*/ 5711483 w 7765366"/>
              <a:gd name="connsiteY37" fmla="*/ 464318 h 689595"/>
              <a:gd name="connsiteX38" fmla="*/ 5753686 w 7765366"/>
              <a:gd name="connsiteY38" fmla="*/ 436183 h 689595"/>
              <a:gd name="connsiteX39" fmla="*/ 5894363 w 7765366"/>
              <a:gd name="connsiteY39" fmla="*/ 379912 h 689595"/>
              <a:gd name="connsiteX40" fmla="*/ 6063176 w 7765366"/>
              <a:gd name="connsiteY40" fmla="*/ 309573 h 689595"/>
              <a:gd name="connsiteX41" fmla="*/ 6175717 w 7765366"/>
              <a:gd name="connsiteY41" fmla="*/ 267370 h 689595"/>
              <a:gd name="connsiteX42" fmla="*/ 6443003 w 7765366"/>
              <a:gd name="connsiteY42" fmla="*/ 168897 h 689595"/>
              <a:gd name="connsiteX43" fmla="*/ 6555545 w 7765366"/>
              <a:gd name="connsiteY43" fmla="*/ 112626 h 689595"/>
              <a:gd name="connsiteX44" fmla="*/ 6597748 w 7765366"/>
              <a:gd name="connsiteY44" fmla="*/ 84490 h 689595"/>
              <a:gd name="connsiteX45" fmla="*/ 6710290 w 7765366"/>
              <a:gd name="connsiteY45" fmla="*/ 56355 h 689595"/>
              <a:gd name="connsiteX46" fmla="*/ 6766560 w 7765366"/>
              <a:gd name="connsiteY46" fmla="*/ 28220 h 689595"/>
              <a:gd name="connsiteX47" fmla="*/ 6850966 w 7765366"/>
              <a:gd name="connsiteY47" fmla="*/ 84 h 689595"/>
              <a:gd name="connsiteX48" fmla="*/ 6935373 w 7765366"/>
              <a:gd name="connsiteY48" fmla="*/ 14152 h 689595"/>
              <a:gd name="connsiteX49" fmla="*/ 6949440 w 7765366"/>
              <a:gd name="connsiteY49" fmla="*/ 56355 h 689595"/>
              <a:gd name="connsiteX50" fmla="*/ 6977576 w 7765366"/>
              <a:gd name="connsiteY50" fmla="*/ 84490 h 689595"/>
              <a:gd name="connsiteX51" fmla="*/ 7005711 w 7765366"/>
              <a:gd name="connsiteY51" fmla="*/ 126693 h 689595"/>
              <a:gd name="connsiteX52" fmla="*/ 7104185 w 7765366"/>
              <a:gd name="connsiteY52" fmla="*/ 309573 h 689595"/>
              <a:gd name="connsiteX53" fmla="*/ 7160456 w 7765366"/>
              <a:gd name="connsiteY53" fmla="*/ 365844 h 689595"/>
              <a:gd name="connsiteX54" fmla="*/ 7216726 w 7765366"/>
              <a:gd name="connsiteY54" fmla="*/ 422115 h 689595"/>
              <a:gd name="connsiteX55" fmla="*/ 7287065 w 7765366"/>
              <a:gd name="connsiteY55" fmla="*/ 478386 h 689595"/>
              <a:gd name="connsiteX56" fmla="*/ 7427742 w 7765366"/>
              <a:gd name="connsiteY56" fmla="*/ 506521 h 689595"/>
              <a:gd name="connsiteX57" fmla="*/ 7652825 w 7765366"/>
              <a:gd name="connsiteY57" fmla="*/ 534657 h 689595"/>
              <a:gd name="connsiteX58" fmla="*/ 7765366 w 7765366"/>
              <a:gd name="connsiteY58" fmla="*/ 548724 h 6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765366" h="689595">
                <a:moveTo>
                  <a:pt x="0" y="253303"/>
                </a:moveTo>
                <a:cubicBezTo>
                  <a:pt x="43658" y="238750"/>
                  <a:pt x="55018" y="237174"/>
                  <a:pt x="98474" y="211100"/>
                </a:cubicBezTo>
                <a:cubicBezTo>
                  <a:pt x="127470" y="193703"/>
                  <a:pt x="154745" y="173586"/>
                  <a:pt x="182880" y="154829"/>
                </a:cubicBezTo>
                <a:cubicBezTo>
                  <a:pt x="196948" y="145450"/>
                  <a:pt x="209961" y="134254"/>
                  <a:pt x="225083" y="126693"/>
                </a:cubicBezTo>
                <a:cubicBezTo>
                  <a:pt x="243840" y="117315"/>
                  <a:pt x="264577" y="111140"/>
                  <a:pt x="281354" y="98558"/>
                </a:cubicBezTo>
                <a:cubicBezTo>
                  <a:pt x="302575" y="82642"/>
                  <a:pt x="311891" y="48720"/>
                  <a:pt x="337625" y="42287"/>
                </a:cubicBezTo>
                <a:cubicBezTo>
                  <a:pt x="356382" y="37598"/>
                  <a:pt x="374937" y="32012"/>
                  <a:pt x="393896" y="28220"/>
                </a:cubicBezTo>
                <a:cubicBezTo>
                  <a:pt x="421866" y="22626"/>
                  <a:pt x="450458" y="20340"/>
                  <a:pt x="478302" y="14152"/>
                </a:cubicBezTo>
                <a:cubicBezTo>
                  <a:pt x="492778" y="10935"/>
                  <a:pt x="506437" y="4773"/>
                  <a:pt x="520505" y="84"/>
                </a:cubicBezTo>
                <a:cubicBezTo>
                  <a:pt x="548640" y="4773"/>
                  <a:pt x="577590" y="5956"/>
                  <a:pt x="604911" y="14152"/>
                </a:cubicBezTo>
                <a:cubicBezTo>
                  <a:pt x="624997" y="20178"/>
                  <a:pt x="641287" y="35655"/>
                  <a:pt x="661182" y="42287"/>
                </a:cubicBezTo>
                <a:cubicBezTo>
                  <a:pt x="683865" y="49848"/>
                  <a:pt x="708074" y="51666"/>
                  <a:pt x="731520" y="56355"/>
                </a:cubicBezTo>
                <a:cubicBezTo>
                  <a:pt x="859392" y="133078"/>
                  <a:pt x="742665" y="73767"/>
                  <a:pt x="872197" y="112626"/>
                </a:cubicBezTo>
                <a:cubicBezTo>
                  <a:pt x="896384" y="119882"/>
                  <a:pt x="917668" y="136373"/>
                  <a:pt x="942536" y="140761"/>
                </a:cubicBezTo>
                <a:cubicBezTo>
                  <a:pt x="998143" y="150574"/>
                  <a:pt x="1055077" y="150140"/>
                  <a:pt x="1111348" y="154829"/>
                </a:cubicBezTo>
                <a:cubicBezTo>
                  <a:pt x="1220671" y="209489"/>
                  <a:pt x="1147727" y="176334"/>
                  <a:pt x="1336431" y="239235"/>
                </a:cubicBezTo>
                <a:cubicBezTo>
                  <a:pt x="1364566" y="248613"/>
                  <a:pt x="1394311" y="254107"/>
                  <a:pt x="1420837" y="267370"/>
                </a:cubicBezTo>
                <a:cubicBezTo>
                  <a:pt x="1558695" y="336299"/>
                  <a:pt x="1450015" y="286933"/>
                  <a:pt x="1589650" y="337709"/>
                </a:cubicBezTo>
                <a:cubicBezTo>
                  <a:pt x="1613382" y="346339"/>
                  <a:pt x="1636032" y="357859"/>
                  <a:pt x="1659988" y="365844"/>
                </a:cubicBezTo>
                <a:cubicBezTo>
                  <a:pt x="1694295" y="377280"/>
                  <a:pt x="1753149" y="386547"/>
                  <a:pt x="1786597" y="393980"/>
                </a:cubicBezTo>
                <a:cubicBezTo>
                  <a:pt x="1906093" y="420534"/>
                  <a:pt x="1771772" y="399160"/>
                  <a:pt x="1955410" y="422115"/>
                </a:cubicBezTo>
                <a:cubicBezTo>
                  <a:pt x="1974167" y="426804"/>
                  <a:pt x="1992806" y="431989"/>
                  <a:pt x="2011680" y="436183"/>
                </a:cubicBezTo>
                <a:cubicBezTo>
                  <a:pt x="2035021" y="441370"/>
                  <a:pt x="2059948" y="441054"/>
                  <a:pt x="2082019" y="450250"/>
                </a:cubicBezTo>
                <a:cubicBezTo>
                  <a:pt x="2116917" y="464791"/>
                  <a:pt x="2144890" y="493805"/>
                  <a:pt x="2180493" y="506521"/>
                </a:cubicBezTo>
                <a:cubicBezTo>
                  <a:pt x="2191248" y="510362"/>
                  <a:pt x="2388752" y="534233"/>
                  <a:pt x="2391508" y="534657"/>
                </a:cubicBezTo>
                <a:cubicBezTo>
                  <a:pt x="2415140" y="538293"/>
                  <a:pt x="2438505" y="543537"/>
                  <a:pt x="2461846" y="548724"/>
                </a:cubicBezTo>
                <a:cubicBezTo>
                  <a:pt x="2480720" y="552918"/>
                  <a:pt x="2498820" y="561586"/>
                  <a:pt x="2518117" y="562792"/>
                </a:cubicBezTo>
                <a:cubicBezTo>
                  <a:pt x="2649244" y="570988"/>
                  <a:pt x="2780806" y="570073"/>
                  <a:pt x="2912013" y="576860"/>
                </a:cubicBezTo>
                <a:cubicBezTo>
                  <a:pt x="3052814" y="584143"/>
                  <a:pt x="3334043" y="604995"/>
                  <a:pt x="3334043" y="604995"/>
                </a:cubicBezTo>
                <a:cubicBezTo>
                  <a:pt x="3587836" y="689595"/>
                  <a:pt x="3391611" y="629436"/>
                  <a:pt x="4051496" y="604995"/>
                </a:cubicBezTo>
                <a:cubicBezTo>
                  <a:pt x="4080000" y="603939"/>
                  <a:pt x="4108230" y="597845"/>
                  <a:pt x="4135902" y="590927"/>
                </a:cubicBezTo>
                <a:cubicBezTo>
                  <a:pt x="4164674" y="583734"/>
                  <a:pt x="4192173" y="572170"/>
                  <a:pt x="4220308" y="562792"/>
                </a:cubicBezTo>
                <a:cubicBezTo>
                  <a:pt x="4234376" y="558103"/>
                  <a:pt x="4247690" y="549187"/>
                  <a:pt x="4262511" y="548724"/>
                </a:cubicBezTo>
                <a:lnTo>
                  <a:pt x="4712677" y="534657"/>
                </a:lnTo>
                <a:cubicBezTo>
                  <a:pt x="4740812" y="529968"/>
                  <a:pt x="4769113" y="526183"/>
                  <a:pt x="4797083" y="520589"/>
                </a:cubicBezTo>
                <a:cubicBezTo>
                  <a:pt x="4816042" y="516797"/>
                  <a:pt x="4834032" y="507211"/>
                  <a:pt x="4853354" y="506521"/>
                </a:cubicBezTo>
                <a:cubicBezTo>
                  <a:pt x="5097084" y="497816"/>
                  <a:pt x="5341034" y="497142"/>
                  <a:pt x="5584874" y="492453"/>
                </a:cubicBezTo>
                <a:cubicBezTo>
                  <a:pt x="5597400" y="489948"/>
                  <a:pt x="5694094" y="471771"/>
                  <a:pt x="5711483" y="464318"/>
                </a:cubicBezTo>
                <a:cubicBezTo>
                  <a:pt x="5727023" y="457658"/>
                  <a:pt x="5738335" y="443268"/>
                  <a:pt x="5753686" y="436183"/>
                </a:cubicBezTo>
                <a:cubicBezTo>
                  <a:pt x="5799542" y="415019"/>
                  <a:pt x="5849190" y="402498"/>
                  <a:pt x="5894363" y="379912"/>
                </a:cubicBezTo>
                <a:cubicBezTo>
                  <a:pt x="6024198" y="314994"/>
                  <a:pt x="5966215" y="333814"/>
                  <a:pt x="6063176" y="309573"/>
                </a:cubicBezTo>
                <a:cubicBezTo>
                  <a:pt x="6171368" y="237446"/>
                  <a:pt x="6023612" y="328212"/>
                  <a:pt x="6175717" y="267370"/>
                </a:cubicBezTo>
                <a:cubicBezTo>
                  <a:pt x="6455939" y="155281"/>
                  <a:pt x="6182030" y="226890"/>
                  <a:pt x="6443003" y="168897"/>
                </a:cubicBezTo>
                <a:cubicBezTo>
                  <a:pt x="6540780" y="103711"/>
                  <a:pt x="6417886" y="181455"/>
                  <a:pt x="6555545" y="112626"/>
                </a:cubicBezTo>
                <a:cubicBezTo>
                  <a:pt x="6570667" y="105065"/>
                  <a:pt x="6581859" y="90268"/>
                  <a:pt x="6597748" y="84490"/>
                </a:cubicBezTo>
                <a:cubicBezTo>
                  <a:pt x="6634088" y="71275"/>
                  <a:pt x="6672776" y="65733"/>
                  <a:pt x="6710290" y="56355"/>
                </a:cubicBezTo>
                <a:cubicBezTo>
                  <a:pt x="6729047" y="46977"/>
                  <a:pt x="6747089" y="36008"/>
                  <a:pt x="6766560" y="28220"/>
                </a:cubicBezTo>
                <a:cubicBezTo>
                  <a:pt x="6794096" y="17205"/>
                  <a:pt x="6850966" y="84"/>
                  <a:pt x="6850966" y="84"/>
                </a:cubicBezTo>
                <a:cubicBezTo>
                  <a:pt x="6879102" y="4773"/>
                  <a:pt x="6910607" y="0"/>
                  <a:pt x="6935373" y="14152"/>
                </a:cubicBezTo>
                <a:cubicBezTo>
                  <a:pt x="6948248" y="21509"/>
                  <a:pt x="6941811" y="43640"/>
                  <a:pt x="6949440" y="56355"/>
                </a:cubicBezTo>
                <a:cubicBezTo>
                  <a:pt x="6956264" y="67728"/>
                  <a:pt x="6969290" y="74133"/>
                  <a:pt x="6977576" y="84490"/>
                </a:cubicBezTo>
                <a:cubicBezTo>
                  <a:pt x="6988138" y="97692"/>
                  <a:pt x="6997615" y="111850"/>
                  <a:pt x="7005711" y="126693"/>
                </a:cubicBezTo>
                <a:cubicBezTo>
                  <a:pt x="7026997" y="165717"/>
                  <a:pt x="7071182" y="267141"/>
                  <a:pt x="7104185" y="309573"/>
                </a:cubicBezTo>
                <a:cubicBezTo>
                  <a:pt x="7120471" y="330512"/>
                  <a:pt x="7141699" y="347087"/>
                  <a:pt x="7160456" y="365844"/>
                </a:cubicBezTo>
                <a:lnTo>
                  <a:pt x="7216726" y="422115"/>
                </a:lnTo>
                <a:cubicBezTo>
                  <a:pt x="7242892" y="448281"/>
                  <a:pt x="7251578" y="460642"/>
                  <a:pt x="7287065" y="478386"/>
                </a:cubicBezTo>
                <a:cubicBezTo>
                  <a:pt x="7327506" y="498606"/>
                  <a:pt x="7388869" y="500042"/>
                  <a:pt x="7427742" y="506521"/>
                </a:cubicBezTo>
                <a:cubicBezTo>
                  <a:pt x="7602165" y="535592"/>
                  <a:pt x="7358817" y="507928"/>
                  <a:pt x="7652825" y="534657"/>
                </a:cubicBezTo>
                <a:cubicBezTo>
                  <a:pt x="7717271" y="556138"/>
                  <a:pt x="7680199" y="548724"/>
                  <a:pt x="7765366" y="5487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335699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Socio-economics </a:t>
            </a:r>
            <a:endParaRPr lang="en-US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691680" y="458112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Psychology – techno-sciences </a:t>
            </a:r>
            <a:endParaRPr lang="en-US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475656" y="184482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Political science – International relations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>
            <a:alpha val="0"/>
          </a:srgbClr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Times New Roman" pitchFamily="18" charset="0"/>
          </a:defRPr>
        </a:defPPr>
      </a:lstStyle>
    </a:tx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800</Words>
  <Application>Microsoft Office PowerPoint</Application>
  <PresentationFormat>Apresentação no Ecrã (4:3)</PresentationFormat>
  <Paragraphs>195</Paragraphs>
  <Slides>25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26" baseType="lpstr">
      <vt:lpstr>Modelo de apresentação predefinido</vt:lpstr>
      <vt:lpstr>The emotional face and  the sociology of instability </vt:lpstr>
      <vt:lpstr>No faces in society</vt:lpstr>
      <vt:lpstr>Faces out of society</vt:lpstr>
      <vt:lpstr>Apresentação do PowerPoint</vt:lpstr>
      <vt:lpstr>Argument </vt:lpstr>
      <vt:lpstr>Two parts</vt:lpstr>
      <vt:lpstr>Cartesian social utopia</vt:lpstr>
      <vt:lpstr>Is there society at all?</vt:lpstr>
      <vt:lpstr>Social sciences division </vt:lpstr>
      <vt:lpstr>Damasio´s critique to Descartes</vt:lpstr>
      <vt:lpstr>Social critique to biology</vt:lpstr>
      <vt:lpstr>Societies of matter </vt:lpstr>
      <vt:lpstr>What is social instability?</vt:lpstr>
      <vt:lpstr>What do we need?</vt:lpstr>
      <vt:lpstr>Out of centripetal policy</vt:lpstr>
      <vt:lpstr>Apresentação do PowerPoint</vt:lpstr>
      <vt:lpstr>II Part Social sciences contributions</vt:lpstr>
      <vt:lpstr>Enlargement of the concept</vt:lpstr>
      <vt:lpstr>Emotions signal the needed  for social change </vt:lpstr>
      <vt:lpstr>Modes of behavior:  violent and civilized</vt:lpstr>
      <vt:lpstr>Social discrimination against social instability </vt:lpstr>
      <vt:lpstr>The nature of human sociability</vt:lpstr>
      <vt:lpstr>Sociology of instability</vt:lpstr>
      <vt:lpstr>The end</vt:lpstr>
      <vt:lpstr>Dinâmicas Sociais e Modernização</vt:lpstr>
    </vt:vector>
  </TitlesOfParts>
  <Company>O nome da sua organização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O seu nome de utilizador</dc:creator>
  <cp:lastModifiedBy>Antonio Dores</cp:lastModifiedBy>
  <cp:revision>166</cp:revision>
  <dcterms:created xsi:type="dcterms:W3CDTF">2005-12-05T12:20:13Z</dcterms:created>
  <dcterms:modified xsi:type="dcterms:W3CDTF">2014-10-09T10:30:42Z</dcterms:modified>
</cp:coreProperties>
</file>