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2" r:id="rId2"/>
    <p:sldId id="308" r:id="rId3"/>
    <p:sldId id="311" r:id="rId4"/>
    <p:sldId id="312" r:id="rId5"/>
    <p:sldId id="309" r:id="rId6"/>
    <p:sldId id="313" r:id="rId7"/>
    <p:sldId id="314" r:id="rId8"/>
    <p:sldId id="319" r:id="rId9"/>
    <p:sldId id="315" r:id="rId10"/>
    <p:sldId id="306" r:id="rId11"/>
    <p:sldId id="307" r:id="rId12"/>
    <p:sldId id="320" r:id="rId13"/>
    <p:sldId id="316" r:id="rId14"/>
    <p:sldId id="318" r:id="rId15"/>
    <p:sldId id="321" r:id="rId16"/>
    <p:sldId id="284" r:id="rId17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0FE70-E34E-446F-90AC-1DF2136973F5}" type="slidenum">
              <a:rPr lang="pt-PT"/>
              <a:pPr/>
              <a:t>1</a:t>
            </a:fld>
            <a:endParaRPr lang="pt-PT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A1288-3871-4E20-830E-3D31A47C815A}" type="slidenum">
              <a:rPr lang="pt-PT"/>
              <a:pPr/>
              <a:t>14</a:t>
            </a:fld>
            <a:endParaRPr lang="pt-P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16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ezi.com/nquya3t7_bwf/espirito-e-sociedade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en-GB" dirty="0" smtClean="0"/>
              <a:t>A face e a </a:t>
            </a:r>
            <a:br>
              <a:rPr lang="en-GB" dirty="0" smtClean="0"/>
            </a:br>
            <a:r>
              <a:rPr lang="en-GB" dirty="0" smtClean="0"/>
              <a:t>sociologia da </a:t>
            </a:r>
            <a:r>
              <a:rPr lang="en-GB" dirty="0" err="1" smtClean="0"/>
              <a:t>instabilidade</a:t>
            </a:r>
            <a:r>
              <a:rPr lang="en-GB" dirty="0" smtClean="0"/>
              <a:t> (II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=</a:t>
            </a:r>
            <a:r>
              <a:rPr lang="en-GB" dirty="0" err="1" smtClean="0"/>
              <a:t>Identidade</a:t>
            </a:r>
            <a:r>
              <a:rPr lang="en-GB" dirty="0" smtClean="0"/>
              <a:t> e </a:t>
            </a:r>
            <a:r>
              <a:rPr lang="en-GB" dirty="0" err="1" smtClean="0"/>
              <a:t>mimetismo</a:t>
            </a:r>
            <a:r>
              <a:rPr lang="en-GB" dirty="0" smtClean="0"/>
              <a:t>=</a:t>
            </a:r>
            <a:endParaRPr lang="pt-P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14818"/>
            <a:ext cx="6369050" cy="8699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err="1" smtClean="0"/>
              <a:t>Breve</a:t>
            </a:r>
            <a:r>
              <a:rPr lang="en-GB" sz="2000" dirty="0" smtClean="0"/>
              <a:t> </a:t>
            </a:r>
            <a:r>
              <a:rPr lang="en-GB" sz="2000" dirty="0" err="1" smtClean="0"/>
              <a:t>apresentação</a:t>
            </a:r>
            <a:r>
              <a:rPr lang="en-GB" sz="2000" dirty="0" smtClean="0"/>
              <a:t> de </a:t>
            </a:r>
            <a:r>
              <a:rPr lang="en-GB" sz="2000" dirty="0" err="1" smtClean="0"/>
              <a:t>uma</a:t>
            </a:r>
            <a:r>
              <a:rPr lang="en-GB" sz="2000" dirty="0" smtClean="0"/>
              <a:t> </a:t>
            </a:r>
            <a:r>
              <a:rPr lang="en-GB" sz="2000" dirty="0" err="1" smtClean="0"/>
              <a:t>crítica</a:t>
            </a:r>
            <a:r>
              <a:rPr lang="en-GB" sz="2000" dirty="0" smtClean="0"/>
              <a:t> à </a:t>
            </a:r>
            <a:r>
              <a:rPr lang="en-GB" sz="2000" dirty="0" err="1" smtClean="0"/>
              <a:t>teoria</a:t>
            </a:r>
            <a:r>
              <a:rPr lang="en-GB" sz="2000" dirty="0" smtClean="0"/>
              <a:t> social</a:t>
            </a:r>
            <a:endParaRPr lang="pt-PT" sz="2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5516563"/>
            <a:ext cx="6408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António </a:t>
            </a:r>
            <a:r>
              <a:rPr lang="pt-PT" dirty="0"/>
              <a:t>Pedro Dores </a:t>
            </a:r>
            <a:r>
              <a:rPr lang="pt-PT" dirty="0" smtClean="0"/>
              <a:t>(Abril 2013)</a:t>
            </a:r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pt-PT" dirty="0" smtClean="0"/>
              <a:t>Emoções transformam comportamento</a:t>
            </a:r>
            <a:endParaRPr lang="pt-PT" dirty="0"/>
          </a:p>
        </p:txBody>
      </p:sp>
      <p:pic>
        <p:nvPicPr>
          <p:cNvPr id="52226" name="Picture 2" descr="http://www.brasilescola.com/upload/e/ruboriza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214554"/>
            <a:ext cx="2276475" cy="3219451"/>
          </a:xfrm>
          <a:prstGeom prst="rect">
            <a:avLst/>
          </a:prstGeom>
          <a:noFill/>
        </p:spPr>
      </p:pic>
      <p:pic>
        <p:nvPicPr>
          <p:cNvPr id="5" name="Picture 6" descr="http://www.multiajuda.com.br/materias/261.jpg?As+faces+do+med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3116"/>
            <a:ext cx="3071834" cy="307183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642910" y="571501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Trauma provocado por medo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29190" y="571501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Sem vergonha, que não muda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d/dd/Actress-fear-and-pan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3"/>
            <a:ext cx="3778495" cy="3024336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 dirty="0" smtClean="0"/>
              <a:t>Emoções revelam comportamento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53732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Prazer do medo</a:t>
            </a:r>
            <a:endParaRPr lang="pt-PT" dirty="0"/>
          </a:p>
        </p:txBody>
      </p:sp>
      <p:pic>
        <p:nvPicPr>
          <p:cNvPr id="2052" name="Picture 4" descr="https://encrypted-tbn2.gstatic.com/images?q=tbn:ANd9GcQUGDac-WWF_BOLkF_OihJMv0iI46jk5ImCQ8MjbuTO4MFvIA5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276872"/>
            <a:ext cx="3084754" cy="302433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5004048" y="5445224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Auto-isolamento da vergonha</a:t>
            </a:r>
            <a:endParaRPr lang="pt-PT" dirty="0"/>
          </a:p>
        </p:txBody>
      </p:sp>
      <p:pic>
        <p:nvPicPr>
          <p:cNvPr id="2054" name="Picture 6" descr="https://encrypted-tbn0.gstatic.com/images?q=tbn:ANd9GcQ10eFOA42euvHAqHOZROsBYQ-xCrGYmCxw8igO5Nwd2EE9rc9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844824"/>
            <a:ext cx="1979712" cy="3434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Teorias da complexidade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Críticas</a:t>
            </a:r>
          </a:p>
          <a:p>
            <a:r>
              <a:rPr lang="pt-PT" dirty="0" smtClean="0"/>
              <a:t>Descontextualização e </a:t>
            </a:r>
            <a:r>
              <a:rPr lang="pt-PT" dirty="0" err="1" smtClean="0"/>
              <a:t>recontextualização</a:t>
            </a:r>
            <a:endParaRPr lang="pt-PT" dirty="0" smtClean="0"/>
          </a:p>
          <a:p>
            <a:r>
              <a:rPr lang="pt-PT" dirty="0" smtClean="0"/>
              <a:t>Tipo ideal e irreversibilidade</a:t>
            </a:r>
          </a:p>
          <a:p>
            <a:pPr>
              <a:buNone/>
            </a:pPr>
            <a:r>
              <a:rPr lang="pt-PT" dirty="0" smtClean="0"/>
              <a:t>Sugestões</a:t>
            </a:r>
          </a:p>
          <a:p>
            <a:r>
              <a:rPr lang="pt-PT" dirty="0" smtClean="0"/>
              <a:t>Regra simples e padrão</a:t>
            </a:r>
          </a:p>
          <a:p>
            <a:r>
              <a:rPr lang="pt-PT" dirty="0" smtClean="0"/>
              <a:t>Ubiquidade e evolução</a:t>
            </a: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Misturas e sequências de emoções e comportamentos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PT" dirty="0" smtClean="0"/>
              <a:t>Esvoaçar de borboleta provoca ondas que também são corpúsculos e evoluem por gerações</a:t>
            </a:r>
          </a:p>
          <a:p>
            <a:endParaRPr lang="pt-PT" dirty="0" smtClean="0"/>
          </a:p>
          <a:p>
            <a:r>
              <a:rPr lang="pt-PT" dirty="0" smtClean="0"/>
              <a:t>A suavidade ou rudeza da experiência depende do lugar e da posição do observador</a:t>
            </a: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Sociais e Modernização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124075" y="1125538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Espírito e Poder</a:t>
            </a:r>
            <a:endParaRPr lang="pt-PT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3089" name="Picture 17" descr="https://encrypted-tbn2.gstatic.com/images?q=tbn:ANd9GcQjjURJfsZWhrqg9mk-GXreaWAR2H4_24UXvwEaiTnLEoF_Jwfy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1905000" cy="2228850"/>
          </a:xfrm>
          <a:prstGeom prst="rect">
            <a:avLst/>
          </a:prstGeom>
          <a:noFill/>
        </p:spPr>
      </p:pic>
      <p:pic>
        <p:nvPicPr>
          <p:cNvPr id="3091" name="Picture 19" descr="https://encrypted-tbn3.gstatic.com/images?q=tbn:ANd9GcT6MvkZnWYo_gLuRx6WSwvfT0T1KFuDq7c1GaVzqtwIg0-1o82q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143380"/>
            <a:ext cx="1800225" cy="2543175"/>
          </a:xfrm>
          <a:prstGeom prst="rect">
            <a:avLst/>
          </a:prstGeom>
          <a:noFill/>
        </p:spPr>
      </p:pic>
      <p:pic>
        <p:nvPicPr>
          <p:cNvPr id="3093" name="Picture 21" descr="http://www.nevadaobserver.com/Mexican%20Revolution%201/Francisco%20Villa%2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642918"/>
            <a:ext cx="2070678" cy="2500330"/>
          </a:xfrm>
          <a:prstGeom prst="rect">
            <a:avLst/>
          </a:prstGeom>
          <a:noFill/>
        </p:spPr>
      </p:pic>
      <p:pic>
        <p:nvPicPr>
          <p:cNvPr id="3095" name="Picture 23" descr="https://encrypted-tbn1.gstatic.com/images?q=tbn:ANd9GcRqQ-ZU7z0UMYBp3fSq8RukfcgoOiJsf56zxVwhrX7cyqdm8z1a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7475" y="1412776"/>
            <a:ext cx="2676525" cy="1704976"/>
          </a:xfrm>
          <a:prstGeom prst="rect">
            <a:avLst/>
          </a:prstGeom>
          <a:noFill/>
        </p:spPr>
      </p:pic>
      <p:pic>
        <p:nvPicPr>
          <p:cNvPr id="3097" name="Picture 25" descr="https://encrypted-tbn2.gstatic.com/images?q=tbn:ANd9GcT31RVCz38eTXr7qIbH8TqyxU6eOzpju7q4NDkDWpgzDY5ccNh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4429132"/>
            <a:ext cx="2657475" cy="1724025"/>
          </a:xfrm>
          <a:prstGeom prst="rect">
            <a:avLst/>
          </a:prstGeom>
          <a:noFill/>
        </p:spPr>
      </p:pic>
      <p:sp>
        <p:nvSpPr>
          <p:cNvPr id="3099" name="AutoShape 27" descr="data:image/jpeg;base64,/9j/4AAQSkZJRgABAQAAAQABAAD/2wCEAAkGBhQSERUUEhQVFRQUGBQXFBUUFBQXFBQUFRcVFBQUFxQXHCYeFxkkGhcUHy8gJCcpLCwsFR4xNTAqNSYrLCkBCQoKDgwOGg8PGCkcHyQpLCwsKSkpKSkpLCwsLCksLCksKSwsKSkpLCwsLCwpKSksLCwsKSkpKSwsLCwsLCwpLP/AABEIAKgBLAMBIgACEQEDEQH/xAAcAAACAgMBAQAAAAAAAAAAAAADBAIFAAYHAQj/xABAEAABAwIDBQUEBwYGAwAAAAABAAIDBBEFITEGEiJBUTJhcYGRE6GxwQcUQlJy0fAjJDNikqIVFkOC4fE0Y3P/xAAaAQACAwEBAAAAAAAAAAAAAAADBAECBQAG/8QAJBEAAgICAgICAwEBAAAAAAAAAAECAxExEiEEQRMyIlFh8EL/2gAMAwEAAhEDEQA/AFgmqI8SXaE1RdpGZQ2Kn0RiEKlGSM4KhxFoXj1MBePCg4rqgKvlCsqgKvlCtE5ntMrOMZKupwrOIZK6KsyMZqxaMkgwZqxaMl0jkaJtm3IrmRGZXUtsm5Fcuf2ikLNmz4n1JtRFAKYSzNOIN6UlKbkSkqLAWv0BaM01Gl2hMNcOZCJIXpwvY5C5EcEKBw5EeqOUrJGpFprYB7UtIEy5yDIrRBWLKFCvFMhYQmDOaBo0ZQd1HjC6RNa7DsC9LV41ScgPZoJdAnMQHNTJKA8okRe1IXlCVcmpUq5MRMu3Z4m6QpNN0i6WjqvshsoZKIQhuCCjQkdVaj0naQWBGpu0tBmEbJSHJMFL0miZIQySAC8epqLtFDJEJ0jKFYTpCUK0SGe06tItFVwaq0i0VyrJMGasGjJIMGasQOFRIhGlbYtyK5VKOI+K6xtgMiuUT9s+KSt2bPifUk1SUWBTc8C3XkEtht4RpOahHkwb0s9hN7WyzJJAA8+aPLDfM38G2ueevRDM+WQBOfD9lvQ31cU3CtRMa7ypWa6QF0QDbk5nQWs3zJ+V0s83/XyTDnH7RJPdoF62MuyaPf8ANFQpnIuRYA/MX/40WR1Lm6OPxClIPQZfHRY2ncdByJ8gN74Lmk9kqTj2mFZiX3hfvvb3Jj2gIuFVBueY8EemuD3XsUOVS9DVflzXUu0MErxEkjsVEoWhr7LJCyNEgo0S6Wia9hgpgKF1K6Ax5EHhLyBMOKA5EiAtFZClnJ2ZqTemYmVYsMim6TVKJqjXS0RV9kPEIRCMRkguKAjTmdWYjU44kKNFh1WiYBsdHomilaHRNlDOBuWEZKai9QWQjOkJVYTpCQK0CGewaq0h0VXBqrSHRXKsmwZqwaOFIR6qxb2VEiEabtgMiuTzjjPiut7XDhK5NU9s+KRu2bXhfUnG3K5IA70nNU72gsBbnmb8h3a+veiVXYvlr5qtfLbT9FWqh1kD5lrlLj6Q3UVgDS31z+CjBUM5jPpy/XikiLr32DjyKNgSyyzlgYRkTc26a9wCCXBpDeXvN/z/AFdLMLmi1rX1Ns/VMwwAHIEnn+SjRws9/ELjIHTl/wBp5lUBobWsRu621y8+XK6C6ndI7S2unu/JeswaVxyaVzkvZPFnslSx3frqLW0sfcox1Lb3tmO/tBGbgTgbOy8igVmFOjaHEZc/zVVKL9kuEl3gM6QEZfrvQ7paGS365JlVmsDXjyysEUSModlOMIbGo7DtU91RaphyAx6IMhCe1GKC8q8QVmgEhSbwm3pWRMxMq7ZBM0mqVTFKc1MtFK/sizQHtzRGuUHFLo1Z9o6qxFi1Q40Rmq0zzxsVBonUjh+ieQjiKi8Iig9QyyEZ0lIE/OEhIrQIZ5DqrSAZKsi1VpAMlcqwkYzViOykIxmn/sqJHI1Da7slckq+2fFdc2sHCVyWtHGfFI27NnwvqxGu0CRJVhWMyvyF1W2ujV/UT8rq1lxs1h4llF9At9/wSNoF90HvFyf9gzWqbGCzxbW63+9hqQDrZzY2+G+QXP8AEJW+bTwEoimuyo/yw0jNjyOXBuj+5ef5ZDQbMOfVzL+gKvaZrDn+7u/FM5x/uCa/wwu/0InDqx0fxySvyS/Yzwia1h+zoYS54YBkLvfkPTVbDS4eC3gDyOrA2GP+t3E7yTEdEGZ+zij/AJnvDyPBoub+YTv1EuG865/mlvn+GAEAD8ZVXJslRUTXanBgTfcf/tdK/wCLLKtxnCgYiCDp9pm6f6rW9VfV9bTRZyStH8u8T/bFutHqVVx45TyktiOuQIc4XPTce4gq0eS7KScX0ckmjLHEdCmoHXanNqsKMMxv2XZtI0KTpm8K0pPMci1CaswelTYolqmwITH4rsK1TsvGhEKA2OpAkCVHcgSK8ANugDylXpt4SkgTMTKtB3R6bVARqbVWegUPsiwQ3FEUSEujUlo6vGit1QokQarRMI2DDjkrAqsw05KyVCDy6i9SsoPVH0XQtJGToLqvkQcQ2gdC7dPCc8ut1JjyWguFiRcjpdDpt5yaQW2rhFN+yUStafRVUWqtKfRNCzGI9U/9lIRaqwtwqJHI1HascJXJK7tnxXXdqhwlcixD+IUjbs2PC0xWsZweH/XzVYSr2noXzH2cbS5zgbAd2d89FTVVK6N5Y9pa5psQdQrUvrALzo4nyRt2x1EQPaeJHerir239gcmXPM/ayOV3a5dBYLzAXg07LWzF0hUxxtLnyZnPLXNAk05PkRFPCSLqm+k57h/4wJ5Ot8TdXlFtY2QXdEGO6tG47yLdfA3XOZ8TfuktYA1ups425ZkCwPmj4Xj28Lcx6HwVJw6zgJFrOzpUmLu7TWt/FYb3qtfxjFnvBG9ujmftFMYFIZ43W5LTK+teXOBvqQB+uaBGLyGaTBPw+N7iXOz6k5rG4CBcsII6XSmI4c6KJslrl5P2WkjIEXLh8OibwvDZAA6x3S0HoAT3ck2+UVnIunFvGCw2rhL6JjjclhbxHWxs3M887pAYRCyhY873t3D2mvBubwAFutiCtpkw0yUr4ye0027uY99lWVxYaJ+6b7jWgZaAlrbetvRD+T8Uv6ErjieTTSsjK8K8aUYPnDGmlSUWlTQWORI2QZQiuQJCrRB2voWeUvIjvCXemomPYQRqfVBRYNVZg47RZNQ3KbVByXNWWjq0RRAc0KJFWkYBeYaclaXVVhmitEMkxUuKYx7Pe3jYcuqYxHGRELjNa3STCQPllFw64aDybzPqs++3PSHvHq7yxrB8MfWPM7hdrcmA/aIzv5K6mwuUfYK1On2wdCd2IANbkArZu2NToWOVarZQWEi91XN5bHDEWniBHirCnOSSo9q2TWbKAOt8j4J4VULnWidfK5HRN1eSpPi+mK2ePKKz6GYtU+Twqvh1VgeymJCyNV2o7JXI8SH7Qrrm03ZK5Hif8QpK3Zr+FpjWz8rhIQ07pcxwB53A3gB/SrnaLCjNAC5t3hoLX8767pPPotYheQQQbEaFbHWVLnticL7tmnLTeAzy8Ql1Li8jd1fJB9kG3pmjpf4o9VghkJbewIv4noj4bIGOczvPn3rZKemZIyzrAnMG9rHkVWcsSyJR1g0+uw3fpvYHh3bbtgcrXGdtRxe5VeG7KPYQRvHvtbeOWWpuujRQyMNhA155OLm7vjmR8Eaqg3BvTPaZDkGtGTB0aNT4qHe8YLKtbGNh8ObHE4boLh2r81SbR4C0yvc1mYNy2wzyztfmtw2WgaAX3PFyPTvQtoqcb+8zMnUeSE87JWzR6bConsBbNYA5sIbdp8DzTVFStc72beIXu95O8T3WGnmnJIqSc3laN8GxIu15PQluvndWDoImMDYrMHx/XVV55CuBV1wa29tLHwWkz0O5TVLj2eBrfEvacvBbPikuovcKp2mxG9AGFpFtxrSeZJDnH0BRYLRSLxLCNCKi3VelY0Jwt7GGqQXjVJAY9ExyBIEZxQnK0SlmhVwS8qccErMEzFmVcsAESHVDU4dVdi8dlozRRcFjXL1LezXzlHUoUQoUSIStM8+XeFnJM4zV+zge7usPF2XzSmFlJbYTndazkbH0P/SXslxi2ErjmSRr/FUSNivZg4pHdB08Si4rLu8Aybo3uA0UsMk3GHq83d8GhVmK1nES4ZAZDqVmM1IbLHZbCRKHSyWIY+zQNCQAbnrqtkl71puBulifdrwWuPEzk3yVpjuLu3SxrbE6nu52TVV0IR/otbVOc/4UGIT+2qXEEgCwAHQc1tex3af/ACgC/iSfktXjpNCM3ZWtrc8lvWz+H+xjse07Nx7+nkooi5z5sJ5MlCvgXMWqfPZVfCc0+48KfkZaNX2mPCVyPFD+0K61tN2SuSYr/EKTt2a3h6YFpV9s5iQa4RvAdGTfdcOfcdQVQMRWpZmpx5RwbZXMAfvM3g0k2v3agHorKkrSLX5jr0yWvU+PukEccljbLe5nLmtiYwFuX68FEu0ZsoOueGXLsZs3JVLp5Hft7XAPDfmO5LzuIbnof1ojsrN9ha06ZW7rZIca89lnbjo8wvbs3LbWNsriyQxDbqV0u6zO2R6X+aUrsEcXZC+fJe0WCbpu6zfxEBE4wI5P9Fz/AIY6wlDruObh15myySteG5ZqFZWtjYAHA8uEg+ChS1gPghOHsj5fTMkeS255rUtose+sezaBZsYt4nIX9Atqr6oBp7s/cVzsFHriTXtmELxq9cVjQjBfYwxeheBYCgsbR65BejkIL1MStmgDktMmXlLypmJmXCynGc1EhSjRBVFlHosJWQ6L1wS3s1V9UdRiRChRFEJWiYRcYWUHaiO4j6cXyKnhZUtp8oN/7jgfI8PzS9qzFl63iSNYYN1pPp8kjicfDf7ozVtA8OaT6JKuhJa7oWkDxsstvs1Fog2E6hW7KMPbxajQ9FUUE993wCuRU5KmC3IDh0N5sx2B5bx0PpdbPTFa9g+jj1d8AFf0xWx48eMEZXkS5TY7Cc0+45KvgOaeeckWQGJrG0nZK5Nio/aFdX2kPCVyjFf4hSduzW8PTAMUwhsKK0JVmrE9D7EEctFueFVwcwEarTHK5wKkf9WnqA4COGSGMjmTKHEkHuszL+ZWjByQn5co9d9l3XyXbfotbqTMQTCbDmTf0urCWpLxYc0RrSxu7qpXQlHfZSsfUNHExzu9pd8lExzyDJhb1Lr+epVo/EnNvwgX6G3uQBXPfoPiV2f4hlcf2xagwVwuXSEn+1XdFUAM6HmgU1O8HPz6IFdNu3tlfko7kxeeM9Ascr+EtGpy/P3LXQFe7S4OYTBvON56dk9vulz5G7vo1p8SVSewPRHVbSLVWQwDcsapOYVFuq4Mnl9B2r0LGL1BY6tE0GUoqFIujsizQs4JeVMPQHpmJlWACvWLxyxiILFpAcljihwuyUiUvjs01L8UdRiRChRFEctAxS1wspvH496llH8hPpn8kpg7C5wAFySAB1JyCW2m2ka3fp4QHmzmSSG9r5hwjHQaXKDOSS7LRTb6KHC3cIHcrAvuLFU2Gy5AdE4+bNZk0aUH6Emxlj3NHLNv4T+RTD6g5NaLudkB3oNVJciwu45C3PMZK9w3ChFd77F59GjoPzRKa+bKXWKCGKKn9mxrdbanqTqfVW9MtXrdp4Izbe3z0Zn79FXy/SA8fw42joXEk+gstRLGjOeWdEg1Tz9Fx6fbOqd/qbncwAf8qsqcUlf25Xu8XOPzXNZISwdI2lqGgZuA8SFzDEIt55IIt4oUkvUlJVM/eUJ1J7Ga75Vr8Q01mC5I7gEKOoLhY5d4ySLgXFMtNlMIRWkRZfZPbJufl4eq6Vsfg7pdnK8sF3mUyNtqfYNidb0DlzBxXd/oHlBw57ek8t/NsZ+avL9Ac47OU00+TXt0IuPyVvSYg13aOfTS35q3212L+pTO9mP3eUl0VtI3HN0PxI7vBajKz1STS0xpd9o2SGtiz3mi97XI5LDirGaNHhYeC1g7/wB6470A1Gduap8eQnyNGw120QAI+07lb0VTgtE+pqGMAze4NaO8mwQ/q5Ivbztl5ldJ+jTZv2Q+svFiWlsIOtnZOl9Mh4k9FKS0iZxlBcpLBq30wua2vhiZ2YKaKMeAdJb5HzWlskvkU/tnin1ivqJAbt3yxv4YwIxb+m/mqtrk9HWBFg55S1wIRw5jsxwn3eiDWN3m5ahJRPUNJ7JjJx0W24R4deSxDp6pMt3T1CXlQ/8Ak0qvNWpoEShPR3RHx9EGSM9ChKEltDEroSXTFnIcqm4oUhRUJTYBy8ascV40ogqWEGiIhQHJSKC9mhF/ijqUSK5BhKDiFUWhrGZyyubHEOr3kNBPcCQSnTJOifR5hN7zu0aS1n4vtO8tPXouZ1dAYJaiOQWe2R7W3+5e7XeYsV3LD6NtPAyFnZjaGg83W1ce8m5PeSta2n2bhrM33a8ZB7dbdD1CWti5LoJVJJ9nJaR9impDZWGI7AVMJJjtI3uyd6Fa/iHtYWEyscy2XECLnpdJuD0PRlHZd7OPZvSPfqxhc08gG9s+Nj7itVxPF31Bc5xNjfdbfJo5C3VWWFv3aCpnkuLsMEY+/LMQTbuawPcfLqtXhkyT9McISsll5GWuWEpaB+Q8lJz0cGTfKhueokob3ZKCDyR6EW3UXuUg+4/WSgkiB0U7KICnZcjgZXaPoBk/d6gf+5p9WAfJcYXY/oGb+71H/wBGn+1QyHo6hj2DsqIXRyC7XD0PIjoe9cE2lwZ9JNuSAlh7D+vcf5vj62+iy4Bhc4hrQLkkgAAakk6Bcr262xw57XRnfqL84mcPi2RxANjzaSgyrc9IJXZx2czcbBV1TTne3wLg6gKxdR07xvCrMbeUcsX7Vvc4tdunxW87AYFROI3J2zS62dwu/wBrD8r+KH8c1saVkF3s2iDFqaHDqeKMMe17WukyzDhYneHIk3GfIIG0W0jYqKSVgDdxhDWjQOPCwDuuR6LZZMOZuFrmtIIzBA0XP9o4I4CIpCDDPvBrTqLWP5K8Vjotf5CtWEntt577f+wcaY79dUdhyVxtNso6nPtI+OE6EfZ7iqaMIyEmS3ktUQW4hpzTBCWqKn7I8/yUsqewOzTjSq+FycY5ciRprkSN6WaVCSqsrMgbkiY7UZ9Rqqurp93Q3CZM5A7z7kjLJmhtIupMXcvApOUAqFh6B2SNupenTSDLY9V3E6SJgxpc42DRcnoFS7J15qcWpnkcLJN5o+61gNvO9ivFicZmI7viuJBtm3zKRjqgVixCJSDOeqHa/B21lK+IkNJs4OIvulpBvbnldYsXFkcj2qxljxHBACIIA8MJ1kdfdfIeVzurX43L1YjRXRVkad6IV4sXIg8JQpHrxYoZwK680N+XP81ixQcw4XhKxYrI4iV3L6Aqf9zmd1k+AWLFWRD0a/8ASRtm+rq/qzCRSRX0NhLI3Vz+rQbWGnNa99V3gRYggAB5sbkjXI59+ixYtjw0vjFbupFfPRNJJtvFgsRYi9xfz7lU10HsXNfGXscCHA3sWHlYjMEdV4sUXwWGy1cnnB2T6ONv31bGwVdhPb9nJkPbNHUcn/HVad9NFb++sjB/hRg+Dnm/wAWLFiextrDK3ZnazL2M+bTlmo7Q7Kbn7an4ozmWjksWKxDNUmkcRYa/rklvZWWLFZnEmJqJYsXI4nK+wS8GZudAsWLvZyJTPS9uqxYoZINyhZYsVC43TJlYsQZbHafqf//Z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101" name="AutoShape 29" descr="data:image/jpeg;base64,/9j/4AAQSkZJRgABAQAAAQABAAD/2wCEAAkGBhQSERUUEhQVFRQUGBQXFBUUFBQXFBQUFRcVFBQUFxQXHCYeFxkkGhcUHy8gJCcpLCwsFR4xNTAqNSYrLCkBCQoKDgwOGg8PGCkcHyQpLCwsKSkpKSkpLCwsLCksLCksKSwsKSkpLCwsLCwpKSksLCwsKSkpKSwsLCwsLCwpLP/AABEIAKgBLAMBIgACEQEDEQH/xAAcAAACAgMBAQAAAAAAAAAAAAADBAIFAAYHAQj/xABAEAABAwIDBQUEBwYGAwAAAAABAAIDBBEFITEGEiJBUTJhcYGRE6GxwQcUQlJy0fAjJDNikqIVFkOC4fE0Y3P/xAAaAQACAwEBAAAAAAAAAAAAAAADBAECBQAG/8QAJBEAAgICAgICAwEBAAAAAAAAAAECAxExEiEEQRMyIlFh8EL/2gAMAwEAAhEDEQA/AFgmqI8SXaE1RdpGZQ2Kn0RiEKlGSM4KhxFoXj1MBePCg4rqgKvlCsqgKvlCtE5ntMrOMZKupwrOIZK6KsyMZqxaMkgwZqxaMl0jkaJtm3IrmRGZXUtsm5Fcuf2ikLNmz4n1JtRFAKYSzNOIN6UlKbkSkqLAWv0BaM01Gl2hMNcOZCJIXpwvY5C5EcEKBw5EeqOUrJGpFprYB7UtIEy5yDIrRBWLKFCvFMhYQmDOaBo0ZQd1HjC6RNa7DsC9LV41ScgPZoJdAnMQHNTJKA8okRe1IXlCVcmpUq5MRMu3Z4m6QpNN0i6WjqvshsoZKIQhuCCjQkdVaj0naQWBGpu0tBmEbJSHJMFL0miZIQySAC8epqLtFDJEJ0jKFYTpCUK0SGe06tItFVwaq0i0VyrJMGasGjJIMGasQOFRIhGlbYtyK5VKOI+K6xtgMiuUT9s+KSt2bPifUk1SUWBTc8C3XkEtht4RpOahHkwb0s9hN7WyzJJAA8+aPLDfM38G2ueevRDM+WQBOfD9lvQ31cU3CtRMa7ypWa6QF0QDbk5nQWs3zJ+V0s83/XyTDnH7RJPdoF62MuyaPf8ANFQpnIuRYA/MX/40WR1Lm6OPxClIPQZfHRY2ncdByJ8gN74Lmk9kqTj2mFZiX3hfvvb3Jj2gIuFVBueY8EemuD3XsUOVS9DVflzXUu0MErxEkjsVEoWhr7LJCyNEgo0S6Wia9hgpgKF1K6Ax5EHhLyBMOKA5EiAtFZClnJ2ZqTemYmVYsMim6TVKJqjXS0RV9kPEIRCMRkguKAjTmdWYjU44kKNFh1WiYBsdHomilaHRNlDOBuWEZKai9QWQjOkJVYTpCQK0CGewaq0h0VXBqrSHRXKsmwZqwaOFIR6qxb2VEiEabtgMiuTzjjPiut7XDhK5NU9s+KRu2bXhfUnG3K5IA70nNU72gsBbnmb8h3a+veiVXYvlr5qtfLbT9FWqh1kD5lrlLj6Q3UVgDS31z+CjBUM5jPpy/XikiLr32DjyKNgSyyzlgYRkTc26a9wCCXBpDeXvN/z/AFdLMLmi1rX1Ns/VMwwAHIEnn+SjRws9/ELjIHTl/wBp5lUBobWsRu621y8+XK6C6ndI7S2unu/JeswaVxyaVzkvZPFnslSx3frqLW0sfcox1Lb3tmO/tBGbgTgbOy8igVmFOjaHEZc/zVVKL9kuEl3gM6QEZfrvQ7paGS365JlVmsDXjyysEUSModlOMIbGo7DtU91RaphyAx6IMhCe1GKC8q8QVmgEhSbwm3pWRMxMq7ZBM0mqVTFKc1MtFK/sizQHtzRGuUHFLo1Z9o6qxFi1Q40Rmq0zzxsVBonUjh+ieQjiKi8Iig9QyyEZ0lIE/OEhIrQIZ5DqrSAZKsi1VpAMlcqwkYzViOykIxmn/sqJHI1Da7slckq+2fFdc2sHCVyWtHGfFI27NnwvqxGu0CRJVhWMyvyF1W2ujV/UT8rq1lxs1h4llF9At9/wSNoF90HvFyf9gzWqbGCzxbW63+9hqQDrZzY2+G+QXP8AEJW+bTwEoimuyo/yw0jNjyOXBuj+5ef5ZDQbMOfVzL+gKvaZrDn+7u/FM5x/uCa/wwu/0InDqx0fxySvyS/Yzwia1h+zoYS54YBkLvfkPTVbDS4eC3gDyOrA2GP+t3E7yTEdEGZ+zij/AJnvDyPBoub+YTv1EuG865/mlvn+GAEAD8ZVXJslRUTXanBgTfcf/tdK/wCLLKtxnCgYiCDp9pm6f6rW9VfV9bTRZyStH8u8T/bFutHqVVx45TyktiOuQIc4XPTce4gq0eS7KScX0ckmjLHEdCmoHXanNqsKMMxv2XZtI0KTpm8K0pPMci1CaswelTYolqmwITH4rsK1TsvGhEKA2OpAkCVHcgSK8ANugDylXpt4SkgTMTKtB3R6bVARqbVWegUPsiwQ3FEUSEujUlo6vGit1QokQarRMI2DDjkrAqsw05KyVCDy6i9SsoPVH0XQtJGToLqvkQcQ2gdC7dPCc8ut1JjyWguFiRcjpdDpt5yaQW2rhFN+yUStafRVUWqtKfRNCzGI9U/9lIRaqwtwqJHI1HascJXJK7tnxXXdqhwlcixD+IUjbs2PC0xWsZweH/XzVYSr2noXzH2cbS5zgbAd2d89FTVVK6N5Y9pa5psQdQrUvrALzo4nyRt2x1EQPaeJHerir239gcmXPM/ayOV3a5dBYLzAXg07LWzF0hUxxtLnyZnPLXNAk05PkRFPCSLqm+k57h/4wJ5Ot8TdXlFtY2QXdEGO6tG47yLdfA3XOZ8TfuktYA1ups425ZkCwPmj4Xj28Lcx6HwVJw6zgJFrOzpUmLu7TWt/FYb3qtfxjFnvBG9ujmftFMYFIZ43W5LTK+teXOBvqQB+uaBGLyGaTBPw+N7iXOz6k5rG4CBcsII6XSmI4c6KJslrl5P2WkjIEXLh8OibwvDZAA6x3S0HoAT3ck2+UVnIunFvGCw2rhL6JjjclhbxHWxs3M887pAYRCyhY873t3D2mvBubwAFutiCtpkw0yUr4ye0027uY99lWVxYaJ+6b7jWgZaAlrbetvRD+T8Uv6ErjieTTSsjK8K8aUYPnDGmlSUWlTQWORI2QZQiuQJCrRB2voWeUvIjvCXemomPYQRqfVBRYNVZg47RZNQ3KbVByXNWWjq0RRAc0KJFWkYBeYaclaXVVhmitEMkxUuKYx7Pe3jYcuqYxHGRELjNa3STCQPllFw64aDybzPqs++3PSHvHq7yxrB8MfWPM7hdrcmA/aIzv5K6mwuUfYK1On2wdCd2IANbkArZu2NToWOVarZQWEi91XN5bHDEWniBHirCnOSSo9q2TWbKAOt8j4J4VULnWidfK5HRN1eSpPi+mK2ePKKz6GYtU+Twqvh1VgeymJCyNV2o7JXI8SH7Qrrm03ZK5Hif8QpK3Zr+FpjWz8rhIQ07pcxwB53A3gB/SrnaLCjNAC5t3hoLX8767pPPotYheQQQbEaFbHWVLnticL7tmnLTeAzy8Ql1Li8jd1fJB9kG3pmjpf4o9VghkJbewIv4noj4bIGOczvPn3rZKemZIyzrAnMG9rHkVWcsSyJR1g0+uw3fpvYHh3bbtgcrXGdtRxe5VeG7KPYQRvHvtbeOWWpuujRQyMNhA155OLm7vjmR8Eaqg3BvTPaZDkGtGTB0aNT4qHe8YLKtbGNh8ObHE4boLh2r81SbR4C0yvc1mYNy2wzyztfmtw2WgaAX3PFyPTvQtoqcb+8zMnUeSE87JWzR6bConsBbNYA5sIbdp8DzTVFStc72beIXu95O8T3WGnmnJIqSc3laN8GxIu15PQluvndWDoImMDYrMHx/XVV55CuBV1wa29tLHwWkz0O5TVLj2eBrfEvacvBbPikuovcKp2mxG9AGFpFtxrSeZJDnH0BRYLRSLxLCNCKi3VelY0Jwt7GGqQXjVJAY9ExyBIEZxQnK0SlmhVwS8qccErMEzFmVcsAESHVDU4dVdi8dlozRRcFjXL1LezXzlHUoUQoUSIStM8+XeFnJM4zV+zge7usPF2XzSmFlJbYTndazkbH0P/SXslxi2ErjmSRr/FUSNivZg4pHdB08Si4rLu8Aybo3uA0UsMk3GHq83d8GhVmK1nES4ZAZDqVmM1IbLHZbCRKHSyWIY+zQNCQAbnrqtkl71puBulifdrwWuPEzk3yVpjuLu3SxrbE6nu52TVV0IR/otbVOc/4UGIT+2qXEEgCwAHQc1tex3af/ACgC/iSfktXjpNCM3ZWtrc8lvWz+H+xjse07Nx7+nkooi5z5sJ5MlCvgXMWqfPZVfCc0+48KfkZaNX2mPCVyPFD+0K61tN2SuSYr/EKTt2a3h6YFpV9s5iQa4RvAdGTfdcOfcdQVQMRWpZmpx5RwbZXMAfvM3g0k2v3agHorKkrSLX5jr0yWvU+PukEccljbLe5nLmtiYwFuX68FEu0ZsoOueGXLsZs3JVLp5Hft7XAPDfmO5LzuIbnof1ojsrN9ha06ZW7rZIca89lnbjo8wvbs3LbWNsriyQxDbqV0u6zO2R6X+aUrsEcXZC+fJe0WCbpu6zfxEBE4wI5P9Fz/AIY6wlDruObh15myySteG5ZqFZWtjYAHA8uEg+ChS1gPghOHsj5fTMkeS255rUtose+sezaBZsYt4nIX9Atqr6oBp7s/cVzsFHriTXtmELxq9cVjQjBfYwxeheBYCgsbR65BejkIL1MStmgDktMmXlLypmJmXCynGc1EhSjRBVFlHosJWQ6L1wS3s1V9UdRiRChRFEJWiYRcYWUHaiO4j6cXyKnhZUtp8oN/7jgfI8PzS9qzFl63iSNYYN1pPp8kjicfDf7ozVtA8OaT6JKuhJa7oWkDxsstvs1Fog2E6hW7KMPbxajQ9FUUE993wCuRU5KmC3IDh0N5sx2B5bx0PpdbPTFa9g+jj1d8AFf0xWx48eMEZXkS5TY7Cc0+45KvgOaeeckWQGJrG0nZK5Nio/aFdX2kPCVyjFf4hSduzW8PTAMUwhsKK0JVmrE9D7EEctFueFVwcwEarTHK5wKkf9WnqA4COGSGMjmTKHEkHuszL+ZWjByQn5co9d9l3XyXbfotbqTMQTCbDmTf0urCWpLxYc0RrSxu7qpXQlHfZSsfUNHExzu9pd8lExzyDJhb1Lr+epVo/EnNvwgX6G3uQBXPfoPiV2f4hlcf2xagwVwuXSEn+1XdFUAM6HmgU1O8HPz6IFdNu3tlfko7kxeeM9Ascr+EtGpy/P3LXQFe7S4OYTBvON56dk9vulz5G7vo1p8SVSewPRHVbSLVWQwDcsapOYVFuq4Mnl9B2r0LGL1BY6tE0GUoqFIujsizQs4JeVMPQHpmJlWACvWLxyxiILFpAcljihwuyUiUvjs01L8UdRiRChRFEctAxS1wspvH496llH8hPpn8kpg7C5wAFySAB1JyCW2m2ka3fp4QHmzmSSG9r5hwjHQaXKDOSS7LRTb6KHC3cIHcrAvuLFU2Gy5AdE4+bNZk0aUH6Emxlj3NHLNv4T+RTD6g5NaLudkB3oNVJciwu45C3PMZK9w3ChFd77F59GjoPzRKa+bKXWKCGKKn9mxrdbanqTqfVW9MtXrdp4Izbe3z0Zn79FXy/SA8fw42joXEk+gstRLGjOeWdEg1Tz9Fx6fbOqd/qbncwAf8qsqcUlf25Xu8XOPzXNZISwdI2lqGgZuA8SFzDEIt55IIt4oUkvUlJVM/eUJ1J7Ga75Vr8Q01mC5I7gEKOoLhY5d4ySLgXFMtNlMIRWkRZfZPbJufl4eq6Vsfg7pdnK8sF3mUyNtqfYNidb0DlzBxXd/oHlBw57ek8t/NsZ+avL9Ac47OU00+TXt0IuPyVvSYg13aOfTS35q3212L+pTO9mP3eUl0VtI3HN0PxI7vBajKz1STS0xpd9o2SGtiz3mi97XI5LDirGaNHhYeC1g7/wB6470A1Gduap8eQnyNGw120QAI+07lb0VTgtE+pqGMAze4NaO8mwQ/q5Ivbztl5ldJ+jTZv2Q+svFiWlsIOtnZOl9Mh4k9FKS0iZxlBcpLBq30wua2vhiZ2YKaKMeAdJb5HzWlskvkU/tnin1ivqJAbt3yxv4YwIxb+m/mqtrk9HWBFg55S1wIRw5jsxwn3eiDWN3m5ahJRPUNJ7JjJx0W24R4deSxDp6pMt3T1CXlQ/8Ak0qvNWpoEShPR3RHx9EGSM9ChKEltDEroSXTFnIcqm4oUhRUJTYBy8ascV40ogqWEGiIhQHJSKC9mhF/ijqUSK5BhKDiFUWhrGZyyubHEOr3kNBPcCQSnTJOifR5hN7zu0aS1n4vtO8tPXouZ1dAYJaiOQWe2R7W3+5e7XeYsV3LD6NtPAyFnZjaGg83W1ce8m5PeSta2n2bhrM33a8ZB7dbdD1CWti5LoJVJJ9nJaR9impDZWGI7AVMJJjtI3uyd6Fa/iHtYWEyscy2XECLnpdJuD0PRlHZd7OPZvSPfqxhc08gG9s+Nj7itVxPF31Bc5xNjfdbfJo5C3VWWFv3aCpnkuLsMEY+/LMQTbuawPcfLqtXhkyT9McISsll5GWuWEpaB+Q8lJz0cGTfKhueokob3ZKCDyR6EW3UXuUg+4/WSgkiB0U7KICnZcjgZXaPoBk/d6gf+5p9WAfJcYXY/oGb+71H/wBGn+1QyHo6hj2DsqIXRyC7XD0PIjoe9cE2lwZ9JNuSAlh7D+vcf5vj62+iy4Bhc4hrQLkkgAAakk6Bcr262xw57XRnfqL84mcPi2RxANjzaSgyrc9IJXZx2czcbBV1TTne3wLg6gKxdR07xvCrMbeUcsX7Vvc4tdunxW87AYFROI3J2zS62dwu/wBrD8r+KH8c1saVkF3s2iDFqaHDqeKMMe17WukyzDhYneHIk3GfIIG0W0jYqKSVgDdxhDWjQOPCwDuuR6LZZMOZuFrmtIIzBA0XP9o4I4CIpCDDPvBrTqLWP5K8Vjotf5CtWEntt577f+wcaY79dUdhyVxtNso6nPtI+OE6EfZ7iqaMIyEmS3ktUQW4hpzTBCWqKn7I8/yUsqewOzTjSq+FycY5ciRprkSN6WaVCSqsrMgbkiY7UZ9Rqqurp93Q3CZM5A7z7kjLJmhtIupMXcvApOUAqFh6B2SNupenTSDLY9V3E6SJgxpc42DRcnoFS7J15qcWpnkcLJN5o+61gNvO9ivFicZmI7viuJBtm3zKRjqgVixCJSDOeqHa/B21lK+IkNJs4OIvulpBvbnldYsXFkcj2qxljxHBACIIA8MJ1kdfdfIeVzurX43L1YjRXRVkad6IV4sXIg8JQpHrxYoZwK680N+XP81ixQcw4XhKxYrI4iV3L6Aqf9zmd1k+AWLFWRD0a/8ASRtm+rq/qzCRSRX0NhLI3Vz+rQbWGnNa99V3gRYggAB5sbkjXI59+ixYtjw0vjFbupFfPRNJJtvFgsRYi9xfz7lU10HsXNfGXscCHA3sWHlYjMEdV4sUXwWGy1cnnB2T6ONv31bGwVdhPb9nJkPbNHUcn/HVad9NFb++sjB/hRg+Dnm/wAWLFiextrDK3ZnazL2M+bTlmo7Q7Kbn7an4ozmWjksWKxDNUmkcRYa/rklvZWWLFZnEmJqJYsXI4nK+wS8GZudAsWLvZyJTPS9uqxYoZINyhZYsVC43TJlYsQZbHafqf//Z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103" name="Picture 31" descr="http://c10.quickcachr.fotos.sapo.pt/i/of80924d6/12136396_JsVYN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714488"/>
            <a:ext cx="2857488" cy="171451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3347864" y="1556792"/>
            <a:ext cx="316835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 smtClean="0"/>
              <a:t>Identidade</a:t>
            </a:r>
            <a:endParaRPr lang="pt-PT" sz="4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15616" y="5517232"/>
            <a:ext cx="29113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dirty="0" smtClean="0"/>
              <a:t>Mimetismo</a:t>
            </a:r>
            <a:endParaRPr lang="pt-PT" sz="4400" dirty="0"/>
          </a:p>
        </p:txBody>
      </p:sp>
      <p:cxnSp>
        <p:nvCxnSpPr>
          <p:cNvPr id="15" name="Conexão recta unidireccional 14"/>
          <p:cNvCxnSpPr/>
          <p:nvPr/>
        </p:nvCxnSpPr>
        <p:spPr>
          <a:xfrm flipH="1">
            <a:off x="2915816" y="2636912"/>
            <a:ext cx="1296144" cy="2664296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http://prezi.com/nquya3t7_bwf/espirito-e-sociedade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sem faces</a:t>
            </a:r>
            <a:endParaRPr lang="pt-PT" dirty="0"/>
          </a:p>
        </p:txBody>
      </p:sp>
      <p:pic>
        <p:nvPicPr>
          <p:cNvPr id="41986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021671"/>
            <a:ext cx="5214974" cy="3715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Dimensões sociais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(moderna)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Estrutural funcionalismo, comunicação social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4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Crítica de </a:t>
            </a:r>
            <a:r>
              <a:rPr lang="pt-PT" dirty="0" err="1" smtClean="0"/>
              <a:t>Giddens</a:t>
            </a:r>
            <a:r>
              <a:rPr lang="pt-PT" dirty="0" smtClean="0"/>
              <a:t>, relações internacionais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Emoções </a:t>
            </a:r>
            <a:r>
              <a:rPr lang="pt-PT" dirty="0" smtClean="0"/>
              <a:t>de socialização</a:t>
            </a:r>
            <a:endParaRPr lang="pt-PT" dirty="0"/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</a:t>
                      </a:r>
                    </a:p>
                    <a:p>
                      <a:pPr algn="ctr"/>
                      <a:r>
                        <a:rPr lang="pt-PT" dirty="0" smtClean="0"/>
                        <a:t>(moderna)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Vergonha</a:t>
            </a:r>
            <a:r>
              <a:rPr lang="pt-PT" dirty="0" smtClean="0"/>
              <a:t> </a:t>
            </a:r>
          </a:p>
          <a:p>
            <a:r>
              <a:rPr lang="pt-PT" dirty="0" smtClean="0"/>
              <a:t>(risco de quebra de vínculo social)</a:t>
            </a:r>
          </a:p>
          <a:p>
            <a:r>
              <a:rPr lang="pt-PT" sz="1400" dirty="0" smtClean="0"/>
              <a:t>Thomas Scheff</a:t>
            </a:r>
            <a:endParaRPr lang="pt-PT" sz="1400" dirty="0"/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Medo</a:t>
            </a:r>
            <a:endParaRPr lang="pt-PT" dirty="0" smtClean="0"/>
          </a:p>
          <a:p>
            <a:pPr algn="ctr"/>
            <a:r>
              <a:rPr lang="pt-PT" dirty="0" smtClean="0"/>
              <a:t>(risco para a sobrevivência)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Identidade como exclusão</a:t>
            </a:r>
            <a:br>
              <a:rPr lang="pt-PT" dirty="0" smtClean="0"/>
            </a:br>
            <a:r>
              <a:rPr lang="pt-PT" dirty="0" smtClean="0"/>
              <a:t>= imigrantes =</a:t>
            </a:r>
            <a:endParaRPr lang="pt-PT" dirty="0"/>
          </a:p>
        </p:txBody>
      </p:sp>
      <p:pic>
        <p:nvPicPr>
          <p:cNvPr id="39938" name="Picture 2" descr="http://drdrago.files.wordpress.com/2011/02/exclu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00808"/>
            <a:ext cx="5112568" cy="3298357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50851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Mimetismo como sociabilidade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= criminalidade =</a:t>
            </a:r>
            <a:endParaRPr kumimoji="0" lang="pt-PT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lh6.ggpht.com/_LHbfq71vQp8/TbuY5ObOD_I/AAAAAAAAAS4/1q_G_TwJvf8/Humor%20Cartum%20A%20burguesia%20sofre%20Carlos%20Latuff_thumb%5B3%5D.jpg?imgmax=8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268760"/>
            <a:ext cx="5287025" cy="3716487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PT" sz="4000" dirty="0" smtClean="0"/>
              <a:t>Identidade como </a:t>
            </a:r>
            <a:r>
              <a:rPr lang="pt-PT" sz="4000" dirty="0" smtClean="0"/>
              <a:t>exclusão</a:t>
            </a:r>
            <a:br>
              <a:rPr lang="pt-PT" sz="4000" dirty="0" smtClean="0"/>
            </a:br>
            <a:r>
              <a:rPr lang="pt-PT" sz="4000" dirty="0" err="1" smtClean="0"/>
              <a:t>=fechamento</a:t>
            </a:r>
            <a:r>
              <a:rPr lang="pt-PT" sz="4000" dirty="0" smtClean="0"/>
              <a:t> por </a:t>
            </a:r>
            <a:r>
              <a:rPr lang="pt-PT" sz="4000" dirty="0" err="1" smtClean="0"/>
              <a:t>exclusão=</a:t>
            </a:r>
            <a:endParaRPr lang="pt-PT" sz="4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15616" y="4869160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PT" sz="4000" kern="0" dirty="0" smtClean="0">
                <a:solidFill>
                  <a:schemeClr val="tx2"/>
                </a:solidFill>
              </a:rPr>
              <a:t>Mimetismo como </a:t>
            </a:r>
            <a:r>
              <a:rPr lang="pt-PT" sz="4000" kern="0" dirty="0" smtClean="0">
                <a:solidFill>
                  <a:schemeClr val="tx2"/>
                </a:solidFill>
              </a:rPr>
              <a:t>sociabilidade</a:t>
            </a:r>
          </a:p>
          <a:p>
            <a:pPr lvl="0" algn="ctr">
              <a:defRPr/>
            </a:pPr>
            <a:r>
              <a:rPr lang="pt-PT" sz="4000" kern="0" dirty="0" err="1" smtClean="0">
                <a:solidFill>
                  <a:schemeClr val="tx2"/>
                </a:solidFill>
              </a:rPr>
              <a:t>=fechamento</a:t>
            </a:r>
            <a:r>
              <a:rPr lang="pt-PT" sz="4000" kern="0" dirty="0" smtClean="0">
                <a:solidFill>
                  <a:schemeClr val="tx2"/>
                </a:solidFill>
              </a:rPr>
              <a:t> por </a:t>
            </a:r>
            <a:r>
              <a:rPr lang="pt-PT" sz="4000" kern="0" dirty="0" err="1" smtClean="0">
                <a:solidFill>
                  <a:schemeClr val="tx2"/>
                </a:solidFill>
              </a:rPr>
              <a:t>usurpação=</a:t>
            </a:r>
            <a:endParaRPr lang="pt-PT" sz="4000" kern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Funções das ciências sociais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Compreensão e explicação da actualidade</a:t>
            </a:r>
          </a:p>
          <a:p>
            <a:endParaRPr lang="pt-PT" dirty="0" smtClean="0"/>
          </a:p>
          <a:p>
            <a:r>
              <a:rPr lang="pt-PT" dirty="0" smtClean="0"/>
              <a:t>Críticas aos paradigmas </a:t>
            </a:r>
            <a:r>
              <a:rPr lang="pt-PT" dirty="0" err="1" smtClean="0"/>
              <a:t>newtoniano</a:t>
            </a:r>
            <a:r>
              <a:rPr lang="pt-PT" dirty="0" smtClean="0"/>
              <a:t> e cartesiano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epistemológica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 via as leis da </a:t>
            </a:r>
            <a:r>
              <a:rPr lang="en-US" dirty="0" err="1" smtClean="0"/>
              <a:t>física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Deus</a:t>
            </a:r>
          </a:p>
          <a:p>
            <a:r>
              <a:rPr lang="en-US" dirty="0" smtClean="0"/>
              <a:t>Descartes via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bonecas</a:t>
            </a:r>
            <a:r>
              <a:rPr lang="en-US" dirty="0" smtClean="0"/>
              <a:t> </a:t>
            </a:r>
            <a:r>
              <a:rPr lang="en-US" dirty="0" err="1" smtClean="0"/>
              <a:t>chinesas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Identidades</a:t>
            </a:r>
            <a:r>
              <a:rPr lang="en-US" dirty="0" smtClean="0"/>
              <a:t> (</a:t>
            </a:r>
            <a:r>
              <a:rPr lang="en-US" dirty="0" err="1" smtClean="0"/>
              <a:t>essenciais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potenciais</a:t>
            </a:r>
            <a:r>
              <a:rPr lang="en-US" dirty="0" smtClean="0"/>
              <a:t>) e </a:t>
            </a:r>
            <a:r>
              <a:rPr lang="en-US" dirty="0" err="1" smtClean="0"/>
              <a:t>mimetismos</a:t>
            </a:r>
            <a:r>
              <a:rPr lang="en-US" dirty="0" smtClean="0"/>
              <a:t> (</a:t>
            </a:r>
            <a:r>
              <a:rPr lang="en-US" dirty="0" err="1" smtClean="0"/>
              <a:t>reprodutores</a:t>
            </a:r>
            <a:r>
              <a:rPr lang="en-US" dirty="0" smtClean="0"/>
              <a:t>) </a:t>
            </a:r>
            <a:r>
              <a:rPr lang="en-US" dirty="0" err="1" smtClean="0"/>
              <a:t>influenciam</a:t>
            </a:r>
            <a:r>
              <a:rPr lang="en-US" dirty="0" smtClean="0"/>
              <a:t>-se </a:t>
            </a:r>
            <a:r>
              <a:rPr lang="en-US" dirty="0" err="1" smtClean="0"/>
              <a:t>mútua</a:t>
            </a:r>
            <a:r>
              <a:rPr lang="en-US" dirty="0" smtClean="0"/>
              <a:t> e </a:t>
            </a:r>
            <a:r>
              <a:rPr lang="en-US" dirty="0" err="1" smtClean="0"/>
              <a:t>intimamente</a:t>
            </a:r>
            <a:endParaRPr lang="en-US" dirty="0" smtClean="0"/>
          </a:p>
          <a:p>
            <a:r>
              <a:rPr lang="en-US" dirty="0" err="1" smtClean="0"/>
              <a:t>Identidades</a:t>
            </a:r>
            <a:r>
              <a:rPr lang="en-US" dirty="0" smtClean="0"/>
              <a:t> e </a:t>
            </a:r>
            <a:r>
              <a:rPr lang="en-US" dirty="0" err="1" smtClean="0"/>
              <a:t>mimetismo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da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coisa</a:t>
            </a:r>
            <a:r>
              <a:rPr lang="en-US" dirty="0" smtClean="0"/>
              <a:t>, cf. o </a:t>
            </a:r>
            <a:r>
              <a:rPr lang="en-US" dirty="0" err="1" smtClean="0"/>
              <a:t>observador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Caos e probabilidades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Regras simples (</a:t>
            </a:r>
            <a:r>
              <a:rPr lang="pt-PT" sz="2800" i="1" dirty="0" smtClean="0"/>
              <a:t>dentro ou fora</a:t>
            </a:r>
            <a:r>
              <a:rPr lang="pt-PT" dirty="0" smtClean="0"/>
              <a:t>) geram padrões (</a:t>
            </a:r>
            <a:r>
              <a:rPr lang="pt-PT" sz="2800" i="1" dirty="0" smtClean="0"/>
              <a:t>de desigualdade</a:t>
            </a:r>
            <a:r>
              <a:rPr lang="pt-PT" dirty="0" smtClean="0"/>
              <a:t>) </a:t>
            </a:r>
            <a:r>
              <a:rPr lang="pt-PT" dirty="0" err="1" smtClean="0"/>
              <a:t>fractais</a:t>
            </a:r>
            <a:r>
              <a:rPr lang="pt-PT" dirty="0" smtClean="0"/>
              <a:t>, a diferentes níveis</a:t>
            </a:r>
          </a:p>
          <a:p>
            <a:endParaRPr lang="pt-PT" dirty="0" smtClean="0"/>
          </a:p>
          <a:p>
            <a:r>
              <a:rPr lang="pt-PT" dirty="0" smtClean="0"/>
              <a:t>Tudo tem, ao mesmo tempo, várias características, salientes conforme o observador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prstDash val="dash"/>
          <a:headEnd type="arrow" w="lg" len="lg"/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336</Words>
  <Application>Microsoft Office PowerPoint</Application>
  <PresentationFormat>Apresentação no Ecrã (4:3)</PresentationFormat>
  <Paragraphs>115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Modelo de apresentação predefinido</vt:lpstr>
      <vt:lpstr>A face e a  sociologia da instabilidade (II)  =Identidade e mimetismo=</vt:lpstr>
      <vt:lpstr>Sociedade sem faces</vt:lpstr>
      <vt:lpstr>Dimensões sociais</vt:lpstr>
      <vt:lpstr>Emoções de socialização</vt:lpstr>
      <vt:lpstr>Identidade como exclusão = imigrantes =</vt:lpstr>
      <vt:lpstr>Identidade como exclusão =fechamento por exclusão=</vt:lpstr>
      <vt:lpstr>Funções das ciências sociais</vt:lpstr>
      <vt:lpstr>Mudança epistemológica</vt:lpstr>
      <vt:lpstr>Caos e probabilidades</vt:lpstr>
      <vt:lpstr>Emoções transformam comportamento</vt:lpstr>
      <vt:lpstr>Emoções revelam comportamento</vt:lpstr>
      <vt:lpstr>Teorias da complexidade</vt:lpstr>
      <vt:lpstr>Misturas e sequências de emoções e comportamentos</vt:lpstr>
      <vt:lpstr>Dinâmicas Sociais e Modernização</vt:lpstr>
      <vt:lpstr>Espírito e Poder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95</cp:revision>
  <dcterms:created xsi:type="dcterms:W3CDTF">2005-12-05T12:20:13Z</dcterms:created>
  <dcterms:modified xsi:type="dcterms:W3CDTF">2013-04-10T17:23:27Z</dcterms:modified>
</cp:coreProperties>
</file>